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6"/>
  </p:notesMasterIdLst>
  <p:handoutMasterIdLst>
    <p:handoutMasterId r:id="rId17"/>
  </p:handoutMasterIdLst>
  <p:sldIdLst>
    <p:sldId id="258" r:id="rId2"/>
    <p:sldId id="299" r:id="rId3"/>
    <p:sldId id="329" r:id="rId4"/>
    <p:sldId id="294" r:id="rId5"/>
    <p:sldId id="288" r:id="rId6"/>
    <p:sldId id="303" r:id="rId7"/>
    <p:sldId id="305" r:id="rId8"/>
    <p:sldId id="306" r:id="rId9"/>
    <p:sldId id="302" r:id="rId10"/>
    <p:sldId id="324" r:id="rId11"/>
    <p:sldId id="328" r:id="rId12"/>
    <p:sldId id="326" r:id="rId13"/>
    <p:sldId id="327" r:id="rId14"/>
    <p:sldId id="316" r:id="rId15"/>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FF"/>
    <a:srgbClr val="697F8E"/>
    <a:srgbClr val="118850"/>
    <a:srgbClr val="384F5C"/>
    <a:srgbClr val="7ABD30"/>
    <a:srgbClr val="0E702F"/>
    <a:srgbClr val="0E72BA"/>
    <a:srgbClr val="0B5C94"/>
    <a:srgbClr val="FF31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0" autoAdjust="0"/>
    <p:restoredTop sz="93316" autoAdjust="0"/>
  </p:normalViewPr>
  <p:slideViewPr>
    <p:cSldViewPr snapToGrid="0">
      <p:cViewPr>
        <p:scale>
          <a:sx n="66" d="100"/>
          <a:sy n="66" d="100"/>
        </p:scale>
        <p:origin x="-522" y="-54"/>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15-01-2017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15-01-2017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10</a:t>
            </a:fld>
            <a:endParaRPr lang="da-DK" dirty="0"/>
          </a:p>
        </p:txBody>
      </p:sp>
    </p:spTree>
    <p:extLst>
      <p:ext uri="{BB962C8B-B14F-4D97-AF65-F5344CB8AC3E}">
        <p14:creationId xmlns:p14="http://schemas.microsoft.com/office/powerpoint/2010/main" val="426525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214285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14</a:t>
            </a:fld>
            <a:endParaRPr lang="da-DK" dirty="0"/>
          </a:p>
        </p:txBody>
      </p:sp>
    </p:spTree>
    <p:extLst>
      <p:ext uri="{BB962C8B-B14F-4D97-AF65-F5344CB8AC3E}">
        <p14:creationId xmlns:p14="http://schemas.microsoft.com/office/powerpoint/2010/main" val="1584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dirty="0"/>
          </a:p>
        </p:txBody>
      </p:sp>
    </p:spTree>
    <p:extLst>
      <p:ext uri="{BB962C8B-B14F-4D97-AF65-F5344CB8AC3E}">
        <p14:creationId xmlns:p14="http://schemas.microsoft.com/office/powerpoint/2010/main" val="48368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solidFill>
                  <a:prstClr val="black"/>
                </a:solidFill>
              </a:rPr>
              <a:pPr/>
              <a:t>3</a:t>
            </a:fld>
            <a:endParaRPr lang="da-DK" dirty="0">
              <a:solidFill>
                <a:prstClr val="black"/>
              </a:solidFill>
            </a:endParaRPr>
          </a:p>
        </p:txBody>
      </p:sp>
    </p:spTree>
    <p:extLst>
      <p:ext uri="{BB962C8B-B14F-4D97-AF65-F5344CB8AC3E}">
        <p14:creationId xmlns:p14="http://schemas.microsoft.com/office/powerpoint/2010/main" val="216477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4</a:t>
            </a:fld>
            <a:endParaRPr lang="da-DK" dirty="0"/>
          </a:p>
        </p:txBody>
      </p:sp>
    </p:spTree>
    <p:extLst>
      <p:ext uri="{BB962C8B-B14F-4D97-AF65-F5344CB8AC3E}">
        <p14:creationId xmlns:p14="http://schemas.microsoft.com/office/powerpoint/2010/main" val="419722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5</a:t>
            </a:fld>
            <a:endParaRPr lang="da-DK" dirty="0"/>
          </a:p>
        </p:txBody>
      </p:sp>
    </p:spTree>
    <p:extLst>
      <p:ext uri="{BB962C8B-B14F-4D97-AF65-F5344CB8AC3E}">
        <p14:creationId xmlns:p14="http://schemas.microsoft.com/office/powerpoint/2010/main" val="158379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6</a:t>
            </a:fld>
            <a:endParaRPr lang="da-DK" dirty="0"/>
          </a:p>
        </p:txBody>
      </p:sp>
    </p:spTree>
    <p:extLst>
      <p:ext uri="{BB962C8B-B14F-4D97-AF65-F5344CB8AC3E}">
        <p14:creationId xmlns:p14="http://schemas.microsoft.com/office/powerpoint/2010/main" val="138424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7</a:t>
            </a:fld>
            <a:endParaRPr lang="da-DK" dirty="0"/>
          </a:p>
        </p:txBody>
      </p:sp>
    </p:spTree>
    <p:extLst>
      <p:ext uri="{BB962C8B-B14F-4D97-AF65-F5344CB8AC3E}">
        <p14:creationId xmlns:p14="http://schemas.microsoft.com/office/powerpoint/2010/main" val="250282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8</a:t>
            </a:fld>
            <a:endParaRPr lang="da-DK" dirty="0"/>
          </a:p>
        </p:txBody>
      </p:sp>
    </p:spTree>
    <p:extLst>
      <p:ext uri="{BB962C8B-B14F-4D97-AF65-F5344CB8AC3E}">
        <p14:creationId xmlns:p14="http://schemas.microsoft.com/office/powerpoint/2010/main" val="123107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9</a:t>
            </a:fld>
            <a:endParaRPr lang="da-DK" dirty="0"/>
          </a:p>
        </p:txBody>
      </p:sp>
    </p:spTree>
    <p:extLst>
      <p:ext uri="{BB962C8B-B14F-4D97-AF65-F5344CB8AC3E}">
        <p14:creationId xmlns:p14="http://schemas.microsoft.com/office/powerpoint/2010/main" val="292779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9DAADF66-4A53-40B4-B9F9-B22EF05E7A8E}"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Fysisk magtanvendelse</a:t>
            </a:r>
            <a:endParaRPr lang="en-GB" dirty="0"/>
          </a:p>
        </p:txBody>
      </p:sp>
      <p:sp>
        <p:nvSpPr>
          <p:cNvPr id="6" name="Pladsholder til diasnummer 5"/>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177764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A18D8EA-19F8-4F90-8639-95C0EE85C647}"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Fysisk magtanvendelse</a:t>
            </a:r>
            <a:endParaRPr lang="en-GB" dirty="0"/>
          </a:p>
        </p:txBody>
      </p:sp>
      <p:sp>
        <p:nvSpPr>
          <p:cNvPr id="6" name="Pladsholder til diasnummer 5"/>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186392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1E89BDF-EA45-4B83-AF07-E8ADE933E700}"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Fysisk magtanvendelse</a:t>
            </a:r>
            <a:endParaRPr lang="en-GB" dirty="0"/>
          </a:p>
        </p:txBody>
      </p:sp>
      <p:sp>
        <p:nvSpPr>
          <p:cNvPr id="6" name="Pladsholder til diasnummer 5"/>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90402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1C2D3B4-ABB0-4617-AAF5-3D17207B49EA}"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Fysisk magtanvendelse</a:t>
            </a:r>
            <a:endParaRPr lang="en-GB" dirty="0"/>
          </a:p>
        </p:txBody>
      </p:sp>
      <p:sp>
        <p:nvSpPr>
          <p:cNvPr id="6" name="Pladsholder til diasnummer 5"/>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376989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7032F974-39EA-4C1A-BDC3-BB794E3155CB}"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Fysisk magtanvendelse</a:t>
            </a:r>
            <a:endParaRPr lang="en-GB" dirty="0"/>
          </a:p>
        </p:txBody>
      </p:sp>
      <p:sp>
        <p:nvSpPr>
          <p:cNvPr id="6" name="Pladsholder til diasnummer 5"/>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1544309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Fysisk magtanvendelse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C9912D0-04A9-455E-A237-E6AEFB454C76}"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Fysisk magtanvendelse</a:t>
            </a:r>
            <a:endParaRPr lang="en-GB" dirty="0"/>
          </a:p>
        </p:txBody>
      </p:sp>
      <p:sp>
        <p:nvSpPr>
          <p:cNvPr id="7" name="Pladsholder til diasnummer 6"/>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288614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1AC5B88-4DA6-4943-8099-1BDDEC88F1BB}" type="datetime1">
              <a:rPr lang="da-DK" smtClean="0"/>
              <a:t>15-01-2017</a:t>
            </a:fld>
            <a:endParaRPr lang="da-DK"/>
          </a:p>
        </p:txBody>
      </p:sp>
      <p:sp>
        <p:nvSpPr>
          <p:cNvPr id="8" name="Pladsholder til sidefod 7"/>
          <p:cNvSpPr>
            <a:spLocks noGrp="1"/>
          </p:cNvSpPr>
          <p:nvPr>
            <p:ph type="ftr" sz="quarter" idx="11"/>
          </p:nvPr>
        </p:nvSpPr>
        <p:spPr/>
        <p:txBody>
          <a:bodyPr/>
          <a:lstStyle/>
          <a:p>
            <a:pPr>
              <a:defRPr/>
            </a:pPr>
            <a:r>
              <a:rPr lang="en-GB" smtClean="0"/>
              <a:t>Fysisk magtanvendelse</a:t>
            </a:r>
            <a:endParaRPr lang="en-GB" dirty="0"/>
          </a:p>
        </p:txBody>
      </p:sp>
      <p:sp>
        <p:nvSpPr>
          <p:cNvPr id="9" name="Pladsholder til diasnummer 8"/>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22184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3157A055-410F-4921-9676-D80703980745}" type="datetime1">
              <a:rPr lang="da-DK" smtClean="0"/>
              <a:t>15-01-2017</a:t>
            </a:fld>
            <a:endParaRPr lang="da-DK"/>
          </a:p>
        </p:txBody>
      </p:sp>
      <p:sp>
        <p:nvSpPr>
          <p:cNvPr id="4" name="Pladsholder til sidefod 3"/>
          <p:cNvSpPr>
            <a:spLocks noGrp="1"/>
          </p:cNvSpPr>
          <p:nvPr>
            <p:ph type="ftr" sz="quarter" idx="11"/>
          </p:nvPr>
        </p:nvSpPr>
        <p:spPr/>
        <p:txBody>
          <a:bodyPr/>
          <a:lstStyle/>
          <a:p>
            <a:pPr>
              <a:defRPr/>
            </a:pPr>
            <a:r>
              <a:rPr lang="en-GB" smtClean="0"/>
              <a:t>Fysisk 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259412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87A5BDE-04FF-4B86-B8CB-E8C7BF06B3BF}" type="datetime1">
              <a:rPr lang="da-DK" smtClean="0"/>
              <a:t>15-01-2017</a:t>
            </a:fld>
            <a:endParaRPr lang="da-DK"/>
          </a:p>
        </p:txBody>
      </p:sp>
      <p:sp>
        <p:nvSpPr>
          <p:cNvPr id="3" name="Pladsholder til sidefod 2"/>
          <p:cNvSpPr>
            <a:spLocks noGrp="1"/>
          </p:cNvSpPr>
          <p:nvPr>
            <p:ph type="ftr" sz="quarter" idx="11"/>
          </p:nvPr>
        </p:nvSpPr>
        <p:spPr/>
        <p:txBody>
          <a:bodyPr/>
          <a:lstStyle/>
          <a:p>
            <a:pPr>
              <a:defRPr/>
            </a:pPr>
            <a:r>
              <a:rPr lang="en-GB" smtClean="0"/>
              <a:t>Fysisk magtanvendelse</a:t>
            </a:r>
            <a:endParaRPr lang="en-GB" dirty="0"/>
          </a:p>
        </p:txBody>
      </p:sp>
      <p:sp>
        <p:nvSpPr>
          <p:cNvPr id="4" name="Pladsholder til diasnummer 3"/>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416137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AAF2C6D-C2C8-4E76-ACB7-7AE60CF9E00A}"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Fysisk magtanvendelse</a:t>
            </a:r>
            <a:endParaRPr lang="en-GB" dirty="0"/>
          </a:p>
        </p:txBody>
      </p:sp>
      <p:sp>
        <p:nvSpPr>
          <p:cNvPr id="7" name="Pladsholder til diasnummer 6"/>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12654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690D9959-0013-4D84-9A16-E79629D6CCCA}"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Fysisk magtanvendelse</a:t>
            </a:r>
            <a:endParaRPr lang="en-GB" dirty="0"/>
          </a:p>
        </p:txBody>
      </p:sp>
      <p:sp>
        <p:nvSpPr>
          <p:cNvPr id="7" name="Pladsholder til diasnummer 6"/>
          <p:cNvSpPr>
            <a:spLocks noGrp="1"/>
          </p:cNvSpPr>
          <p:nvPr>
            <p:ph type="sldNum" sz="quarter" idx="12"/>
          </p:nvPr>
        </p:nvSpPr>
        <p:spPr/>
        <p:txBody>
          <a:bodyPr/>
          <a:lstStyle/>
          <a:p>
            <a:fld id="{8F819E01-873F-45D1-AE0F-6F198F3537B8}" type="slidenum">
              <a:rPr lang="da-DK" smtClean="0"/>
              <a:t>‹nr.›</a:t>
            </a:fld>
            <a:endParaRPr lang="da-DK"/>
          </a:p>
        </p:txBody>
      </p:sp>
    </p:spTree>
    <p:extLst>
      <p:ext uri="{BB962C8B-B14F-4D97-AF65-F5344CB8AC3E}">
        <p14:creationId xmlns:p14="http://schemas.microsoft.com/office/powerpoint/2010/main" val="53942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515DB-6380-41DD-BE4F-D959F7D61838}" type="datetime1">
              <a:rPr lang="da-DK" smtClean="0"/>
              <a:t>15-01-2017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Fysisk magtanvendelse</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19E01-873F-45D1-AE0F-6F198F3537B8}" type="slidenum">
              <a:rPr lang="da-DK" smtClean="0"/>
              <a:t>‹nr.›</a:t>
            </a:fld>
            <a:endParaRPr lang="da-DK"/>
          </a:p>
        </p:txBody>
      </p:sp>
    </p:spTree>
    <p:extLst>
      <p:ext uri="{BB962C8B-B14F-4D97-AF65-F5344CB8AC3E}">
        <p14:creationId xmlns:p14="http://schemas.microsoft.com/office/powerpoint/2010/main" val="39465646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286" y="1746250"/>
            <a:ext cx="7966353" cy="2085975"/>
          </a:xfrm>
        </p:spPr>
        <p:txBody>
          <a:bodyPr/>
          <a:lstStyle/>
          <a:p>
            <a:pPr algn="l"/>
            <a:r>
              <a:rPr lang="da-DK" sz="2000" b="0" dirty="0" smtClean="0">
                <a:latin typeface="Arial" panose="020B0604020202020204" pitchFamily="34" charset="0"/>
                <a:cs typeface="Arial" panose="020B0604020202020204" pitchFamily="34" charset="0"/>
              </a:rPr>
              <a:t>Voksenansvar for anbragte børn og unge</a:t>
            </a:r>
            <a:r>
              <a:rPr lang="da-DK" sz="2800" dirty="0" smtClean="0">
                <a:latin typeface="Arial" panose="020B0604020202020204" pitchFamily="34" charset="0"/>
                <a:cs typeface="Arial" panose="020B0604020202020204" pitchFamily="34" charset="0"/>
              </a:rPr>
              <a:t/>
            </a:r>
            <a:br>
              <a:rPr lang="da-DK" sz="2800" dirty="0" smtClean="0">
                <a:latin typeface="Arial" panose="020B0604020202020204" pitchFamily="34" charset="0"/>
                <a:cs typeface="Arial" panose="020B0604020202020204" pitchFamily="34" charset="0"/>
              </a:rPr>
            </a:br>
            <a:r>
              <a:rPr lang="da-DK" sz="2800" dirty="0">
                <a:latin typeface="Arial" panose="020B0604020202020204" pitchFamily="34" charset="0"/>
                <a:cs typeface="Arial" panose="020B0604020202020204" pitchFamily="34" charset="0"/>
              </a:rPr>
              <a:t/>
            </a:r>
            <a:br>
              <a:rPr lang="da-DK" sz="2800" dirty="0">
                <a:latin typeface="Arial" panose="020B0604020202020204" pitchFamily="34" charset="0"/>
                <a:cs typeface="Arial" panose="020B0604020202020204" pitchFamily="34" charset="0"/>
              </a:rPr>
            </a:br>
            <a:r>
              <a:rPr lang="da-DK" sz="2800" dirty="0" smtClean="0">
                <a:latin typeface="Arial" panose="020B0604020202020204" pitchFamily="34" charset="0"/>
                <a:cs typeface="Arial" panose="020B0604020202020204" pitchFamily="34" charset="0"/>
              </a:rPr>
              <a:t> </a:t>
            </a:r>
            <a:r>
              <a:rPr lang="da-DK" sz="2800" b="1" dirty="0" smtClean="0">
                <a:latin typeface="Arial" panose="020B0604020202020204" pitchFamily="34" charset="0"/>
                <a:cs typeface="Arial" panose="020B0604020202020204" pitchFamily="34" charset="0"/>
              </a:rPr>
              <a:t>Fysisk magtanvendelse</a:t>
            </a:r>
            <a:endParaRPr lang="da-DK" sz="2800" b="1" dirty="0">
              <a:latin typeface="Arial" panose="020B0604020202020204" pitchFamily="34" charset="0"/>
              <a:cs typeface="Arial" panose="020B0604020202020204" pitchFamily="34" charset="0"/>
            </a:endParaRPr>
          </a:p>
        </p:txBody>
      </p:sp>
      <p:sp>
        <p:nvSpPr>
          <p:cNvPr id="3" name="Undertitel 2"/>
          <p:cNvSpPr>
            <a:spLocks noGrp="1"/>
          </p:cNvSpPr>
          <p:nvPr>
            <p:ph type="subTitle" idx="1"/>
          </p:nvPr>
        </p:nvSpPr>
        <p:spPr>
          <a:xfrm>
            <a:off x="450850" y="3777343"/>
            <a:ext cx="7976848" cy="2037670"/>
          </a:xfrm>
        </p:spPr>
        <p:txBody>
          <a:bodyPr/>
          <a:lstStyle/>
          <a:p>
            <a:pPr marL="342900" indent="-342900">
              <a:buFont typeface="Arial" panose="020B0604020202020204" pitchFamily="34" charset="0"/>
              <a:buChar char="•"/>
            </a:pPr>
            <a:r>
              <a:rPr lang="da-DK" dirty="0">
                <a:latin typeface="Arial" panose="020B0604020202020204" pitchFamily="34" charset="0"/>
                <a:cs typeface="Arial" panose="020B0604020202020204" pitchFamily="34" charset="0"/>
              </a:rPr>
              <a:t>Private opholdssteder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Alle typer døgninstitutioner</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681" y="2408102"/>
            <a:ext cx="4720653" cy="3600000"/>
          </a:xfrm>
          <a:prstGeom prst="rect">
            <a:avLst/>
          </a:prstGeom>
        </p:spPr>
      </p:pic>
      <p:sp>
        <p:nvSpPr>
          <p:cNvPr id="2" name="Titel 1"/>
          <p:cNvSpPr>
            <a:spLocks noGrp="1"/>
          </p:cNvSpPr>
          <p:nvPr>
            <p:ph type="title"/>
          </p:nvPr>
        </p:nvSpPr>
        <p:spPr>
          <a:xfrm>
            <a:off x="450850" y="172800"/>
            <a:ext cx="5868670" cy="1162800"/>
          </a:xfrm>
        </p:spPr>
        <p:txBody>
          <a:bodyPr>
            <a:normAutofit/>
          </a:bodyPr>
          <a:lstStyle/>
          <a:p>
            <a:pPr algn="l"/>
            <a:r>
              <a:rPr lang="da-DK" sz="2000" dirty="0" smtClean="0">
                <a:latin typeface="Arial" panose="020B0604020202020204" pitchFamily="34" charset="0"/>
                <a:cs typeface="Arial" panose="020B0604020202020204" pitchFamily="34" charset="0"/>
              </a:rPr>
              <a:t>Den konkrete afvejning</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4835813"/>
            <a:ext cx="2762450" cy="1049154"/>
          </a:xfrm>
        </p:spPr>
        <p:txBody>
          <a:bodyPr>
            <a:normAutofit/>
          </a:bodyPr>
          <a:lstStyle/>
          <a:p>
            <a:pPr>
              <a:buFont typeface="Wingdings" panose="05000000000000000000" pitchFamily="2" charset="2"/>
              <a:buChar char="Ø"/>
            </a:pPr>
            <a:r>
              <a:rPr lang="da-DK" sz="1800" dirty="0" smtClean="0">
                <a:latin typeface="Arial" panose="020B0604020202020204" pitchFamily="34" charset="0"/>
                <a:cs typeface="Arial" panose="020B0604020202020204" pitchFamily="34" charset="0"/>
              </a:rPr>
              <a:t>Selvbestemmelse</a:t>
            </a:r>
          </a:p>
          <a:p>
            <a:pPr>
              <a:buFont typeface="Wingdings" panose="05000000000000000000" pitchFamily="2" charset="2"/>
              <a:buChar char="Ø"/>
            </a:pPr>
            <a:r>
              <a:rPr lang="da-DK" sz="1800" dirty="0">
                <a:latin typeface="Arial" panose="020B0604020202020204" pitchFamily="34" charset="0"/>
                <a:cs typeface="Arial" panose="020B0604020202020204" pitchFamily="34" charset="0"/>
              </a:rPr>
              <a:t>R</a:t>
            </a:r>
            <a:r>
              <a:rPr lang="da-DK" sz="1800" dirty="0" smtClean="0">
                <a:latin typeface="Arial" panose="020B0604020202020204" pitchFamily="34" charset="0"/>
                <a:cs typeface="Arial" panose="020B0604020202020204" pitchFamily="34" charset="0"/>
              </a:rPr>
              <a:t>espekt for den personlige integritet</a:t>
            </a:r>
          </a:p>
        </p:txBody>
      </p:sp>
      <p:sp>
        <p:nvSpPr>
          <p:cNvPr id="5" name="Tekstboks 4"/>
          <p:cNvSpPr txBox="1"/>
          <p:nvPr/>
        </p:nvSpPr>
        <p:spPr>
          <a:xfrm>
            <a:off x="5928369" y="4835813"/>
            <a:ext cx="3185962" cy="1477328"/>
          </a:xfrm>
          <a:prstGeom prst="rect">
            <a:avLst/>
          </a:prstGeom>
          <a:noFill/>
        </p:spPr>
        <p:txBody>
          <a:bodyPr wrap="square" rtlCol="0">
            <a:spAutoFit/>
          </a:bodyPr>
          <a:lstStyle/>
          <a:p>
            <a:pPr marL="285750" indent="-285750">
              <a:buFont typeface="Wingdings" panose="05000000000000000000" pitchFamily="2" charset="2"/>
              <a:buChar char="Ø"/>
            </a:pPr>
            <a:r>
              <a:rPr lang="da-DK" dirty="0">
                <a:latin typeface="Arial" panose="020B0604020202020204" pitchFamily="34" charset="0"/>
                <a:cs typeface="Arial" panose="020B0604020202020204" pitchFamily="34" charset="0"/>
              </a:rPr>
              <a:t>Omsorgen for barnet eller den </a:t>
            </a:r>
            <a:r>
              <a:rPr lang="da-DK" dirty="0" smtClean="0">
                <a:latin typeface="Arial" panose="020B0604020202020204" pitchFamily="34" charset="0"/>
                <a:cs typeface="Arial" panose="020B0604020202020204" pitchFamily="34" charset="0"/>
              </a:rPr>
              <a:t>unge</a:t>
            </a:r>
          </a:p>
          <a:p>
            <a:pPr marL="285750" indent="-285750">
              <a:buFont typeface="Wingdings" panose="05000000000000000000" pitchFamily="2" charset="2"/>
              <a:buChar char="Ø"/>
            </a:pPr>
            <a:r>
              <a:rPr lang="da-DK" dirty="0" smtClean="0">
                <a:latin typeface="Arial" panose="020B0604020202020204" pitchFamily="34" charset="0"/>
                <a:cs typeface="Arial" panose="020B0604020202020204" pitchFamily="34" charset="0"/>
              </a:rPr>
              <a:t>Risikoen for skade på </a:t>
            </a:r>
            <a:r>
              <a:rPr lang="da-DK" dirty="0">
                <a:latin typeface="Arial" panose="020B0604020202020204" pitchFamily="34" charset="0"/>
                <a:cs typeface="Arial" panose="020B0604020202020204" pitchFamily="34" charset="0"/>
              </a:rPr>
              <a:t>barnet, den </a:t>
            </a:r>
            <a:r>
              <a:rPr lang="da-DK" dirty="0" smtClean="0">
                <a:latin typeface="Arial" panose="020B0604020202020204" pitchFamily="34" charset="0"/>
                <a:cs typeface="Arial" panose="020B0604020202020204" pitchFamily="34" charset="0"/>
              </a:rPr>
              <a:t>unge </a:t>
            </a:r>
            <a:r>
              <a:rPr lang="da-DK" dirty="0">
                <a:latin typeface="Arial" panose="020B0604020202020204" pitchFamily="34" charset="0"/>
                <a:cs typeface="Arial" panose="020B0604020202020204" pitchFamily="34" charset="0"/>
              </a:rPr>
              <a:t>eller andre </a:t>
            </a:r>
            <a:r>
              <a:rPr lang="da-DK" dirty="0" smtClean="0">
                <a:latin typeface="Arial" panose="020B0604020202020204" pitchFamily="34" charset="0"/>
                <a:cs typeface="Arial" panose="020B0604020202020204" pitchFamily="34" charset="0"/>
              </a:rPr>
              <a:t>personer</a:t>
            </a:r>
            <a:endParaRPr lang="da-DK" dirty="0">
              <a:latin typeface="Arial" panose="020B0604020202020204" pitchFamily="34" charset="0"/>
              <a:cs typeface="Arial" panose="020B0604020202020204" pitchFamily="34" charset="0"/>
            </a:endParaRPr>
          </a:p>
        </p:txBody>
      </p:sp>
      <p:sp>
        <p:nvSpPr>
          <p:cNvPr id="6" name="Tekstboks 5"/>
          <p:cNvSpPr txBox="1"/>
          <p:nvPr/>
        </p:nvSpPr>
        <p:spPr>
          <a:xfrm>
            <a:off x="2088681" y="1628455"/>
            <a:ext cx="5053263" cy="369332"/>
          </a:xfrm>
          <a:prstGeom prst="rect">
            <a:avLst/>
          </a:prstGeom>
          <a:noFill/>
        </p:spPr>
        <p:txBody>
          <a:bodyPr wrap="square" rtlCol="0">
            <a:spAutoFit/>
          </a:bodyPr>
          <a:lstStyle/>
          <a:p>
            <a:r>
              <a:rPr lang="da-DK" dirty="0" smtClean="0"/>
              <a:t>Barnets modenhed, funktionsniveau og alder</a:t>
            </a:r>
            <a:endParaRPr lang="da-DK" dirty="0"/>
          </a:p>
        </p:txBody>
      </p:sp>
      <p:sp>
        <p:nvSpPr>
          <p:cNvPr id="7" name="Tekstboks 6"/>
          <p:cNvSpPr txBox="1"/>
          <p:nvPr/>
        </p:nvSpPr>
        <p:spPr>
          <a:xfrm>
            <a:off x="1616061" y="2038770"/>
            <a:ext cx="5717407" cy="369332"/>
          </a:xfrm>
          <a:prstGeom prst="rect">
            <a:avLst/>
          </a:prstGeom>
          <a:noFill/>
        </p:spPr>
        <p:txBody>
          <a:bodyPr wrap="square" rtlCol="0">
            <a:spAutoFit/>
          </a:bodyPr>
          <a:lstStyle/>
          <a:p>
            <a:r>
              <a:rPr lang="da-DK" dirty="0" smtClean="0"/>
              <a:t>Indgrebets omfang og intensivitet i forhold til formålet </a:t>
            </a:r>
            <a:endParaRPr lang="da-DK" dirty="0"/>
          </a:p>
        </p:txBody>
      </p:sp>
      <p:sp>
        <p:nvSpPr>
          <p:cNvPr id="8" name="Pladsholder til sidefod 7"/>
          <p:cNvSpPr>
            <a:spLocks noGrp="1"/>
          </p:cNvSpPr>
          <p:nvPr>
            <p:ph type="ftr" sz="quarter" idx="11"/>
          </p:nvPr>
        </p:nvSpPr>
        <p:spPr>
          <a:xfrm>
            <a:off x="168261" y="6303616"/>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9" name="Pladsholder til diasnummer 8"/>
          <p:cNvSpPr>
            <a:spLocks noGrp="1"/>
          </p:cNvSpPr>
          <p:nvPr>
            <p:ph type="sldNum" sz="quarter" idx="12"/>
          </p:nvPr>
        </p:nvSpPr>
        <p:spPr/>
        <p:txBody>
          <a:bodyPr/>
          <a:lstStyle/>
          <a:p>
            <a:fld id="{8F819E01-873F-45D1-AE0F-6F198F3537B8}" type="slidenum">
              <a:rPr lang="da-DK" smtClean="0"/>
              <a:t>10</a:t>
            </a:fld>
            <a:endParaRPr lang="da-DK" dirty="0"/>
          </a:p>
        </p:txBody>
      </p:sp>
    </p:spTree>
    <p:extLst>
      <p:ext uri="{BB962C8B-B14F-4D97-AF65-F5344CB8AC3E}">
        <p14:creationId xmlns:p14="http://schemas.microsoft.com/office/powerpoint/2010/main" val="408861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375385"/>
            <a:ext cx="5868670" cy="1020030"/>
          </a:xfrm>
        </p:spPr>
        <p:txBody>
          <a:bodyPr>
            <a:normAutofit/>
          </a:bodyPr>
          <a:lstStyle/>
          <a:p>
            <a:pPr algn="l"/>
            <a:r>
              <a:rPr lang="da-DK" sz="2000" dirty="0" err="1" smtClean="0">
                <a:latin typeface="Arial" panose="020B0604020202020204" pitchFamily="34" charset="0"/>
                <a:cs typeface="Arial" panose="020B0604020202020204" pitchFamily="34" charset="0"/>
              </a:rPr>
              <a:t>Casearbejde</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lstStyle/>
          <a:p>
            <a:pPr marL="0" indent="0" algn="ctr">
              <a:buNone/>
            </a:pPr>
            <a:endParaRPr lang="da-DK" sz="3600" dirty="0" smtClean="0"/>
          </a:p>
          <a:p>
            <a:pPr marL="0" indent="0" algn="ctr">
              <a:buNone/>
            </a:pPr>
            <a:endParaRPr lang="da-DK" sz="3600" dirty="0"/>
          </a:p>
          <a:p>
            <a:pPr marL="0" indent="0" algn="ctr">
              <a:buNone/>
            </a:pPr>
            <a:r>
              <a:rPr lang="da-DK" sz="2800" dirty="0" smtClean="0">
                <a:latin typeface="Arial" panose="020B0604020202020204" pitchFamily="34" charset="0"/>
                <a:cs typeface="Arial" panose="020B0604020202020204" pitchFamily="34" charset="0"/>
              </a:rPr>
              <a:t>Refleksion og dialog om fysisk magtanvendelse</a:t>
            </a:r>
            <a:endParaRPr lang="da-DK" sz="2800" dirty="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65100" y="63563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11</a:t>
            </a:fld>
            <a:endParaRPr lang="da-DK"/>
          </a:p>
        </p:txBody>
      </p:sp>
    </p:spTree>
    <p:extLst>
      <p:ext uri="{BB962C8B-B14F-4D97-AF65-F5344CB8AC3E}">
        <p14:creationId xmlns:p14="http://schemas.microsoft.com/office/powerpoint/2010/main" val="36365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pPr algn="l"/>
            <a:r>
              <a:rPr lang="da-DK" sz="2000" dirty="0" smtClean="0">
                <a:latin typeface="Arial" panose="020B0604020202020204" pitchFamily="34" charset="0"/>
                <a:cs typeface="Arial" panose="020B0604020202020204" pitchFamily="34" charset="0"/>
              </a:rPr>
              <a:t>Registrering og indberetning </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1379098"/>
            <a:ext cx="8442292" cy="4809945"/>
          </a:xfrm>
        </p:spPr>
        <p:txBody>
          <a:bodyPr>
            <a:normAutofit/>
          </a:bodyPr>
          <a:lstStyle/>
          <a:p>
            <a:pPr marL="0" indent="0">
              <a:buNone/>
            </a:pPr>
            <a:r>
              <a:rPr lang="da-DK" sz="1800" b="1" dirty="0" smtClean="0">
                <a:latin typeface="Arial" panose="020B0604020202020204" pitchFamily="34" charset="0"/>
                <a:cs typeface="Arial" panose="020B0604020202020204" pitchFamily="34" charset="0"/>
              </a:rPr>
              <a:t>Fysisk magtanvendelse skal registreres og indberettes.</a:t>
            </a:r>
          </a:p>
          <a:p>
            <a:pPr marL="0" indent="0">
              <a:buNone/>
            </a:pPr>
            <a:endParaRPr lang="da-DK" sz="1800" b="1" dirty="0" smtClean="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Lederen eller dennes stedfortræder </a:t>
            </a:r>
            <a:r>
              <a:rPr lang="da-DK" sz="1800" dirty="0" smtClean="0">
                <a:latin typeface="Arial" panose="020B0604020202020204" pitchFamily="34" charset="0"/>
                <a:cs typeface="Arial" panose="020B0604020202020204" pitchFamily="34" charset="0"/>
              </a:rPr>
              <a:t>skal </a:t>
            </a:r>
            <a:r>
              <a:rPr lang="da-DK" sz="1800" dirty="0">
                <a:latin typeface="Arial" panose="020B0604020202020204" pitchFamily="34" charset="0"/>
                <a:cs typeface="Arial" panose="020B0604020202020204" pitchFamily="34" charset="0"/>
              </a:rPr>
              <a:t>inden for 24 timer registrere </a:t>
            </a:r>
            <a:r>
              <a:rPr lang="da-DK" sz="1800" dirty="0" smtClean="0">
                <a:latin typeface="Arial" panose="020B0604020202020204" pitchFamily="34" charset="0"/>
                <a:cs typeface="Arial" panose="020B0604020202020204" pitchFamily="34" charset="0"/>
              </a:rPr>
              <a:t>hændelsen.</a:t>
            </a:r>
          </a:p>
          <a:p>
            <a:pPr lvl="1">
              <a:buFontTx/>
              <a:buChar char="-"/>
            </a:pPr>
            <a:r>
              <a:rPr lang="da-DK" sz="1800" dirty="0" smtClean="0">
                <a:latin typeface="Arial" panose="020B0604020202020204" pitchFamily="34" charset="0"/>
                <a:cs typeface="Arial" panose="020B0604020202020204" pitchFamily="34" charset="0"/>
              </a:rPr>
              <a:t>Bilag </a:t>
            </a:r>
            <a:r>
              <a:rPr lang="da-DK" sz="1800" dirty="0">
                <a:latin typeface="Arial" panose="020B0604020202020204" pitchFamily="34" charset="0"/>
                <a:cs typeface="Arial" panose="020B0604020202020204" pitchFamily="34" charset="0"/>
              </a:rPr>
              <a:t>1a: Indberetningsskema til </a:t>
            </a:r>
            <a:r>
              <a:rPr lang="da-DK" sz="1800" dirty="0" smtClean="0">
                <a:latin typeface="Arial" panose="020B0604020202020204" pitchFamily="34" charset="0"/>
                <a:cs typeface="Arial" panose="020B0604020202020204" pitchFamily="34" charset="0"/>
              </a:rPr>
              <a:t>døgninstitutioner </a:t>
            </a:r>
            <a:r>
              <a:rPr lang="da-DK" sz="1800" dirty="0">
                <a:latin typeface="Arial" panose="020B0604020202020204" pitchFamily="34" charset="0"/>
                <a:cs typeface="Arial" panose="020B0604020202020204" pitchFamily="34" charset="0"/>
              </a:rPr>
              <a:t>og </a:t>
            </a:r>
            <a:r>
              <a:rPr lang="da-DK" sz="1800" dirty="0" smtClean="0">
                <a:latin typeface="Arial" panose="020B0604020202020204" pitchFamily="34" charset="0"/>
                <a:cs typeface="Arial" panose="020B0604020202020204" pitchFamily="34" charset="0"/>
              </a:rPr>
              <a:t>opholdssteder</a:t>
            </a:r>
          </a:p>
          <a:p>
            <a:pPr lvl="1">
              <a:buFontTx/>
              <a:buChar char="-"/>
            </a:pPr>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Barnet skal gøres bekendt med </a:t>
            </a:r>
            <a:r>
              <a:rPr lang="da-DK" sz="1800" dirty="0" smtClean="0">
                <a:latin typeface="Arial" panose="020B0604020202020204" pitchFamily="34" charset="0"/>
                <a:cs typeface="Arial" panose="020B0604020202020204" pitchFamily="34" charset="0"/>
              </a:rPr>
              <a:t>registreringen, og barnet skal </a:t>
            </a:r>
            <a:r>
              <a:rPr lang="da-DK" sz="1800" dirty="0">
                <a:latin typeface="Arial" panose="020B0604020202020204" pitchFamily="34" charset="0"/>
                <a:cs typeface="Arial" panose="020B0604020202020204" pitchFamily="34" charset="0"/>
              </a:rPr>
              <a:t>have tilbud </a:t>
            </a:r>
            <a:r>
              <a:rPr lang="da-DK" sz="1800" dirty="0" smtClean="0">
                <a:latin typeface="Arial" panose="020B0604020202020204" pitchFamily="34" charset="0"/>
                <a:cs typeface="Arial" panose="020B0604020202020204" pitchFamily="34" charset="0"/>
              </a:rPr>
              <a:t>om </a:t>
            </a:r>
            <a:r>
              <a:rPr lang="da-DK" sz="1800" dirty="0">
                <a:latin typeface="Arial" panose="020B0604020202020204" pitchFamily="34" charset="0"/>
                <a:cs typeface="Arial" panose="020B0604020202020204" pitchFamily="34" charset="0"/>
              </a:rPr>
              <a:t>at lave sin egen </a:t>
            </a:r>
            <a:r>
              <a:rPr lang="da-DK" sz="1800" dirty="0" smtClean="0">
                <a:latin typeface="Arial" panose="020B0604020202020204" pitchFamily="34" charset="0"/>
                <a:cs typeface="Arial" panose="020B0604020202020204" pitchFamily="34" charset="0"/>
              </a:rPr>
              <a:t>redegørelse, </a:t>
            </a:r>
            <a:r>
              <a:rPr lang="da-DK" sz="1800" dirty="0">
                <a:latin typeface="Arial" panose="020B0604020202020204" pitchFamily="34" charset="0"/>
                <a:cs typeface="Arial" panose="020B0604020202020204" pitchFamily="34" charset="0"/>
              </a:rPr>
              <a:t>der kan følge </a:t>
            </a:r>
            <a:r>
              <a:rPr lang="da-DK" sz="1800" dirty="0" smtClean="0">
                <a:latin typeface="Arial" panose="020B0604020202020204" pitchFamily="34" charset="0"/>
                <a:cs typeface="Arial" panose="020B0604020202020204" pitchFamily="34" charset="0"/>
              </a:rPr>
              <a:t>indberetningen</a:t>
            </a:r>
            <a:endParaRPr lang="da-DK" sz="1800" dirty="0">
              <a:latin typeface="Arial" panose="020B0604020202020204" pitchFamily="34" charset="0"/>
              <a:cs typeface="Arial" panose="020B0604020202020204" pitchFamily="34" charset="0"/>
            </a:endParaRPr>
          </a:p>
          <a:p>
            <a:endParaRPr lang="da-DK" sz="1800" b="1" dirty="0" smtClean="0">
              <a:latin typeface="Arial" panose="020B0604020202020204" pitchFamily="34" charset="0"/>
              <a:cs typeface="Arial" panose="020B0604020202020204" pitchFamily="34" charset="0"/>
            </a:endParaRPr>
          </a:p>
          <a:p>
            <a:r>
              <a:rPr lang="da-DK" sz="1800" dirty="0" smtClean="0">
                <a:latin typeface="Arial" panose="020B0604020202020204" pitchFamily="34" charset="0"/>
                <a:cs typeface="Arial" panose="020B0604020202020204" pitchFamily="34" charset="0"/>
              </a:rPr>
              <a:t>Episoden skal indberettes til den anbringende kommune, socialtilsyn og evt. beliggenhedskommune</a:t>
            </a:r>
          </a:p>
          <a:p>
            <a:endParaRPr lang="da-DK" sz="1800" dirty="0">
              <a:latin typeface="Arial" panose="020B0604020202020204" pitchFamily="34" charset="0"/>
              <a:cs typeface="Arial" panose="020B0604020202020204" pitchFamily="34" charset="0"/>
            </a:endParaRPr>
          </a:p>
          <a:p>
            <a:r>
              <a:rPr lang="da-DK" sz="1800" dirty="0" smtClean="0">
                <a:latin typeface="Arial" panose="020B0604020202020204" pitchFamily="34" charset="0"/>
                <a:cs typeface="Arial" panose="020B0604020202020204" pitchFamily="34" charset="0"/>
              </a:rPr>
              <a:t>Forældremyndighed og eventuel driftsherre skal orienteres</a:t>
            </a:r>
          </a:p>
        </p:txBody>
      </p:sp>
      <p:sp>
        <p:nvSpPr>
          <p:cNvPr id="4" name="Pladsholder til sidefod 3"/>
          <p:cNvSpPr>
            <a:spLocks noGrp="1"/>
          </p:cNvSpPr>
          <p:nvPr>
            <p:ph type="ftr" sz="quarter" idx="11"/>
          </p:nvPr>
        </p:nvSpPr>
        <p:spPr>
          <a:xfrm>
            <a:off x="177800" y="63436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12</a:t>
            </a:fld>
            <a:endParaRPr lang="da-DK"/>
          </a:p>
        </p:txBody>
      </p:sp>
    </p:spTree>
    <p:extLst>
      <p:ext uri="{BB962C8B-B14F-4D97-AF65-F5344CB8AC3E}">
        <p14:creationId xmlns:p14="http://schemas.microsoft.com/office/powerpoint/2010/main" val="14968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7478" y="454873"/>
            <a:ext cx="5868670" cy="796162"/>
          </a:xfrm>
        </p:spPr>
        <p:txBody>
          <a:bodyPr>
            <a:normAutofit/>
          </a:bodyPr>
          <a:lstStyle/>
          <a:p>
            <a:pPr algn="l"/>
            <a:r>
              <a:rPr lang="da-DK" sz="2000" dirty="0" smtClean="0">
                <a:latin typeface="Arial" panose="020B0604020202020204" pitchFamily="34" charset="0"/>
                <a:cs typeface="Arial" panose="020B0604020202020204" pitchFamily="34" charset="0"/>
              </a:rPr>
              <a:t>Retsregler</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lvl="0"/>
            <a:r>
              <a:rPr lang="da-DK" sz="1800" dirty="0">
                <a:latin typeface="Arial" panose="020B0604020202020204" pitchFamily="34" charset="0"/>
                <a:cs typeface="Arial" panose="020B0604020202020204" pitchFamily="34" charset="0"/>
              </a:rPr>
              <a:t>Lov om voksenansvar overfor anbragte børn og unge (Lov nr. 619 af 8. juni 2016), § </a:t>
            </a:r>
            <a:r>
              <a:rPr lang="da-DK" sz="1800" dirty="0" smtClean="0">
                <a:latin typeface="Arial" panose="020B0604020202020204" pitchFamily="34" charset="0"/>
                <a:cs typeface="Arial" panose="020B0604020202020204" pitchFamily="34" charset="0"/>
              </a:rPr>
              <a:t>9</a:t>
            </a:r>
            <a:endParaRPr lang="da-DK" sz="1800" dirty="0">
              <a:latin typeface="Arial" panose="020B0604020202020204" pitchFamily="34" charset="0"/>
              <a:cs typeface="Arial" panose="020B0604020202020204" pitchFamily="34" charset="0"/>
            </a:endParaRPr>
          </a:p>
          <a:p>
            <a:pPr lvl="0"/>
            <a:r>
              <a:rPr lang="da-DK" sz="1800" dirty="0">
                <a:latin typeface="Arial" panose="020B0604020202020204" pitchFamily="34" charset="0"/>
                <a:cs typeface="Arial" panose="020B0604020202020204" pitchFamily="34" charset="0"/>
              </a:rPr>
              <a:t>Lov om ændring af lov om social service, lov om socialtilsyn og lov om folkeskolen (Lov nr. 647 af 8. juni 2016)</a:t>
            </a:r>
          </a:p>
          <a:p>
            <a:pPr lvl="0"/>
            <a:r>
              <a:rPr lang="da-DK" sz="1800" dirty="0">
                <a:latin typeface="Arial" panose="020B0604020202020204" pitchFamily="34" charset="0"/>
                <a:cs typeface="Arial" panose="020B0604020202020204" pitchFamily="34" charset="0"/>
              </a:rPr>
              <a:t>Lov om ændring af lov om social service, lov om retssikkerhed og administration på det sociale område og lov om voksenansvar for anbragte børn og unge (Lov nr. 1543 af 13. december 2016), § 3</a:t>
            </a:r>
          </a:p>
          <a:p>
            <a:pPr lvl="0"/>
            <a:r>
              <a:rPr lang="da-DK" sz="1800" dirty="0">
                <a:latin typeface="Arial" panose="020B0604020202020204" pitchFamily="34" charset="0"/>
                <a:cs typeface="Arial" panose="020B0604020202020204" pitchFamily="34" charset="0"/>
              </a:rPr>
              <a:t>Lov om ændring af lov om socialtilsyn, lov om social service og lov om voksenansvar for anbragte børn og unge (Lov nr. 1544 af 13. december 2016), § 3</a:t>
            </a:r>
          </a:p>
          <a:p>
            <a:pPr lvl="0"/>
            <a:r>
              <a:rPr lang="da-DK" sz="1800" dirty="0" smtClean="0">
                <a:latin typeface="Arial" panose="020B0604020202020204" pitchFamily="34" charset="0"/>
                <a:cs typeface="Arial" panose="020B0604020202020204" pitchFamily="34" charset="0"/>
              </a:rPr>
              <a:t>Vejledning </a:t>
            </a:r>
            <a:r>
              <a:rPr lang="da-DK" sz="1800" dirty="0">
                <a:latin typeface="Arial" panose="020B0604020202020204" pitchFamily="34" charset="0"/>
                <a:cs typeface="Arial" panose="020B0604020202020204" pitchFamily="34" charset="0"/>
              </a:rPr>
              <a:t>til lov om voksenansvar overfor anbragte børn og unge (Vej. nr. 10370 af 21. december 2016), pkt. </a:t>
            </a:r>
            <a:r>
              <a:rPr lang="da-DK" sz="1800" dirty="0" smtClean="0">
                <a:latin typeface="Arial" panose="020B0604020202020204" pitchFamily="34" charset="0"/>
                <a:cs typeface="Arial" panose="020B0604020202020204" pitchFamily="34" charset="0"/>
              </a:rPr>
              <a:t>65-66</a:t>
            </a:r>
            <a:endParaRPr lang="da-DK" sz="1800" dirty="0">
              <a:latin typeface="Arial" panose="020B0604020202020204" pitchFamily="34" charset="0"/>
              <a:cs typeface="Arial" panose="020B0604020202020204" pitchFamily="34" charset="0"/>
            </a:endParaRPr>
          </a:p>
          <a:p>
            <a:endParaRPr lang="da-DK" sz="1800" dirty="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65100" y="63436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13</a:t>
            </a:fld>
            <a:endParaRPr lang="da-DK"/>
          </a:p>
        </p:txBody>
      </p:sp>
    </p:spTree>
    <p:extLst>
      <p:ext uri="{BB962C8B-B14F-4D97-AF65-F5344CB8AC3E}">
        <p14:creationId xmlns:p14="http://schemas.microsoft.com/office/powerpoint/2010/main" val="420934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5738"/>
            <a:ext cx="5868670" cy="1209677"/>
          </a:xfrm>
        </p:spPr>
        <p:txBody>
          <a:bodyPr>
            <a:normAutofit/>
          </a:bodyPr>
          <a:lstStyle/>
          <a:p>
            <a:pPr algn="l"/>
            <a:r>
              <a:rPr lang="da-DK" sz="2000" dirty="0" smtClean="0">
                <a:latin typeface="Arial" panose="020B0604020202020204" pitchFamily="34" charset="0"/>
                <a:cs typeface="Arial" panose="020B0604020202020204" pitchFamily="34" charset="0"/>
              </a:rPr>
              <a:t>Lovens ordlyd</a:t>
            </a:r>
            <a:endParaRPr lang="da-DK" sz="2000" dirty="0">
              <a:latin typeface="Arial" panose="020B0604020202020204" pitchFamily="34" charset="0"/>
              <a:cs typeface="Arial" panose="020B0604020202020204" pitchFamily="34" charset="0"/>
            </a:endParaRPr>
          </a:p>
        </p:txBody>
      </p:sp>
      <p:sp>
        <p:nvSpPr>
          <p:cNvPr id="5" name="Tekstboks 4"/>
          <p:cNvSpPr txBox="1"/>
          <p:nvPr/>
        </p:nvSpPr>
        <p:spPr>
          <a:xfrm>
            <a:off x="546100" y="1562400"/>
            <a:ext cx="8147900" cy="229840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da-DK" b="1" dirty="0">
                <a:latin typeface="Arial" panose="020B0604020202020204" pitchFamily="34" charset="0"/>
                <a:cs typeface="Arial" panose="020B0604020202020204" pitchFamily="34" charset="0"/>
              </a:rPr>
              <a:t>§ </a:t>
            </a:r>
            <a:r>
              <a:rPr lang="da-DK" b="1" dirty="0" smtClean="0">
                <a:latin typeface="Arial" panose="020B0604020202020204" pitchFamily="34" charset="0"/>
                <a:cs typeface="Arial" panose="020B0604020202020204" pitchFamily="34" charset="0"/>
              </a:rPr>
              <a:t>9</a:t>
            </a:r>
          </a:p>
          <a:p>
            <a:endParaRPr lang="da-DK" b="1" dirty="0" smtClean="0">
              <a:latin typeface="Arial" panose="020B0604020202020204" pitchFamily="34" charset="0"/>
              <a:cs typeface="Arial" panose="020B0604020202020204" pitchFamily="34" charset="0"/>
            </a:endParaRPr>
          </a:p>
          <a:p>
            <a:r>
              <a:rPr lang="da-DK" dirty="0" smtClean="0">
                <a:latin typeface="Arial" panose="020B0604020202020204" pitchFamily="34" charset="0"/>
                <a:cs typeface="Arial" panose="020B0604020202020204" pitchFamily="34" charset="0"/>
              </a:rPr>
              <a:t>Personalet </a:t>
            </a:r>
            <a:r>
              <a:rPr lang="da-DK" dirty="0">
                <a:latin typeface="Arial" panose="020B0604020202020204" pitchFamily="34" charset="0"/>
                <a:cs typeface="Arial" panose="020B0604020202020204" pitchFamily="34" charset="0"/>
              </a:rPr>
              <a:t>på anbringelsessteder efter § 66, stk. 1, nr. 5 og 6, i lov om social service kan </a:t>
            </a:r>
            <a:r>
              <a:rPr lang="da-DK" dirty="0" smtClean="0">
                <a:latin typeface="Arial" panose="020B0604020202020204" pitchFamily="34" charset="0"/>
                <a:cs typeface="Arial" panose="020B0604020202020204" pitchFamily="34" charset="0"/>
              </a:rPr>
              <a:t>fastholde eller </a:t>
            </a:r>
            <a:r>
              <a:rPr lang="da-DK" dirty="0">
                <a:latin typeface="Arial" panose="020B0604020202020204" pitchFamily="34" charset="0"/>
                <a:cs typeface="Arial" panose="020B0604020202020204" pitchFamily="34" charset="0"/>
              </a:rPr>
              <a:t>føre et barn eller en ung til et andet opholdsrum, når barnet eller den unge udviser en adfærd, der </a:t>
            </a:r>
            <a:r>
              <a:rPr lang="da-DK" dirty="0" smtClean="0">
                <a:latin typeface="Arial" panose="020B0604020202020204" pitchFamily="34" charset="0"/>
                <a:cs typeface="Arial" panose="020B0604020202020204" pitchFamily="34" charset="0"/>
              </a:rPr>
              <a:t>er til </a:t>
            </a:r>
            <a:r>
              <a:rPr lang="da-DK" dirty="0">
                <a:latin typeface="Arial" panose="020B0604020202020204" pitchFamily="34" charset="0"/>
                <a:cs typeface="Arial" panose="020B0604020202020204" pitchFamily="34" charset="0"/>
              </a:rPr>
              <a:t>fare for barnet eller den unge selv, de øvrige anbragte børn og unge, personalet eller andre, der </a:t>
            </a:r>
            <a:r>
              <a:rPr lang="da-DK" dirty="0" smtClean="0">
                <a:latin typeface="Arial" panose="020B0604020202020204" pitchFamily="34" charset="0"/>
                <a:cs typeface="Arial" panose="020B0604020202020204" pitchFamily="34" charset="0"/>
              </a:rPr>
              <a:t>opholder sig </a:t>
            </a:r>
            <a:r>
              <a:rPr lang="da-DK" dirty="0">
                <a:latin typeface="Arial" panose="020B0604020202020204" pitchFamily="34" charset="0"/>
                <a:cs typeface="Arial" panose="020B0604020202020204" pitchFamily="34" charset="0"/>
              </a:rPr>
              <a:t>på anbringelsesstedet.</a:t>
            </a:r>
          </a:p>
        </p:txBody>
      </p:sp>
      <p:sp>
        <p:nvSpPr>
          <p:cNvPr id="3" name="Pladsholder til sidefod 2"/>
          <p:cNvSpPr>
            <a:spLocks noGrp="1"/>
          </p:cNvSpPr>
          <p:nvPr>
            <p:ph type="ftr" sz="quarter" idx="11"/>
          </p:nvPr>
        </p:nvSpPr>
        <p:spPr>
          <a:xfrm>
            <a:off x="177800" y="6369050"/>
            <a:ext cx="2895600" cy="365125"/>
          </a:xfrm>
        </p:spPr>
        <p:txBody>
          <a:bodyPr/>
          <a:lstStyle/>
          <a:p>
            <a:pPr>
              <a:defRPr/>
            </a:pPr>
            <a:r>
              <a:rPr lang="en-GB" smtClean="0"/>
              <a:t>Fysisk magtanvendelse</a:t>
            </a:r>
            <a:endParaRPr lang="en-GB" dirty="0"/>
          </a:p>
        </p:txBody>
      </p:sp>
      <p:sp>
        <p:nvSpPr>
          <p:cNvPr id="4" name="Pladsholder til diasnummer 3"/>
          <p:cNvSpPr>
            <a:spLocks noGrp="1"/>
          </p:cNvSpPr>
          <p:nvPr>
            <p:ph type="sldNum" sz="quarter" idx="12"/>
          </p:nvPr>
        </p:nvSpPr>
        <p:spPr/>
        <p:txBody>
          <a:bodyPr/>
          <a:lstStyle/>
          <a:p>
            <a:fld id="{8F819E01-873F-45D1-AE0F-6F198F3537B8}" type="slidenum">
              <a:rPr lang="da-DK" smtClean="0"/>
              <a:t>14</a:t>
            </a:fld>
            <a:endParaRPr lang="da-DK"/>
          </a:p>
        </p:txBody>
      </p:sp>
    </p:spTree>
    <p:extLst>
      <p:ext uri="{BB962C8B-B14F-4D97-AF65-F5344CB8AC3E}">
        <p14:creationId xmlns:p14="http://schemas.microsoft.com/office/powerpoint/2010/main" val="1967028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3255"/>
            <a:ext cx="5868670" cy="1222160"/>
          </a:xfrm>
        </p:spPr>
        <p:txBody>
          <a:bodyPr>
            <a:normAutofit/>
          </a:bodyPr>
          <a:lstStyle/>
          <a:p>
            <a:pPr algn="l"/>
            <a:r>
              <a:rPr lang="da-DK" sz="2000" dirty="0" smtClean="0">
                <a:latin typeface="Arial" panose="020B0604020202020204" pitchFamily="34" charset="0"/>
                <a:cs typeface="Arial" panose="020B0604020202020204" pitchFamily="34" charset="0"/>
              </a:rPr>
              <a:t>Rettigheder og indgreb heri</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528977" y="1463105"/>
            <a:ext cx="8243888" cy="4992123"/>
          </a:xfrm>
          <a:noFill/>
          <a:ln>
            <a:noFill/>
          </a:ln>
        </p:spPr>
        <p:txBody>
          <a:bodyPr/>
          <a:lstStyle/>
          <a:p>
            <a:pPr marL="0" indent="0">
              <a:buNone/>
            </a:pPr>
            <a:endParaRPr lang="da-DK" sz="1800" dirty="0" smtClean="0">
              <a:latin typeface="Arial" panose="020B0604020202020204" pitchFamily="34" charset="0"/>
              <a:cs typeface="Arial" panose="020B0604020202020204" pitchFamily="34" charset="0"/>
            </a:endParaRPr>
          </a:p>
          <a:p>
            <a:pPr marL="0" indent="0" algn="ctr">
              <a:buNone/>
            </a:pPr>
            <a:endParaRPr lang="da-DK" sz="1800" dirty="0" smtClean="0">
              <a:latin typeface="Arial" panose="020B0604020202020204" pitchFamily="34" charset="0"/>
              <a:cs typeface="Arial" panose="020B0604020202020204" pitchFamily="34" charset="0"/>
            </a:endParaRPr>
          </a:p>
          <a:p>
            <a:pPr marL="0" indent="0" algn="ctr">
              <a:buNone/>
            </a:pPr>
            <a:r>
              <a:rPr lang="da-DK" sz="1800" dirty="0" smtClean="0">
                <a:latin typeface="Arial" panose="020B0604020202020204" pitchFamily="34" charset="0"/>
                <a:cs typeface="Arial" panose="020B0604020202020204" pitchFamily="34" charset="0"/>
              </a:rPr>
              <a:t>VÆR </a:t>
            </a:r>
            <a:r>
              <a:rPr lang="da-DK" sz="1800" dirty="0">
                <a:latin typeface="Arial" panose="020B0604020202020204" pitchFamily="34" charset="0"/>
                <a:cs typeface="Arial" panose="020B0604020202020204" pitchFamily="34" charset="0"/>
              </a:rPr>
              <a:t>ALTID OPMÆRKSOM PÅ</a:t>
            </a:r>
            <a:r>
              <a:rPr lang="da-DK" sz="1800" dirty="0" smtClean="0">
                <a:latin typeface="Arial" panose="020B0604020202020204" pitchFamily="34" charset="0"/>
                <a:cs typeface="Arial" panose="020B0604020202020204" pitchFamily="34" charset="0"/>
              </a:rPr>
              <a:t>:</a:t>
            </a:r>
          </a:p>
          <a:p>
            <a:pPr marL="0" indent="0" algn="ctr">
              <a:buNone/>
            </a:pPr>
            <a:endParaRPr lang="da-DK" sz="1800" dirty="0">
              <a:solidFill>
                <a:srgbClr val="FF0000"/>
              </a:solidFill>
              <a:latin typeface="Arial" panose="020B0604020202020204" pitchFamily="34" charset="0"/>
              <a:cs typeface="Arial" panose="020B0604020202020204" pitchFamily="34" charset="0"/>
            </a:endParaRPr>
          </a:p>
          <a:p>
            <a:pPr marL="0" indent="0" algn="ctr">
              <a:buNone/>
            </a:pPr>
            <a:r>
              <a:rPr lang="da-DK" sz="1800" dirty="0" smtClean="0">
                <a:latin typeface="Arial" panose="020B0604020202020204" pitchFamily="34" charset="0"/>
                <a:cs typeface="Arial" panose="020B0604020202020204" pitchFamily="34" charset="0"/>
              </a:rPr>
              <a:t> </a:t>
            </a:r>
            <a:r>
              <a:rPr lang="da-DK" sz="1800" dirty="0">
                <a:latin typeface="Arial" panose="020B0604020202020204" pitchFamily="34" charset="0"/>
                <a:cs typeface="Arial" panose="020B0604020202020204" pitchFamily="34" charset="0"/>
              </a:rPr>
              <a:t>§ </a:t>
            </a:r>
            <a:r>
              <a:rPr lang="da-DK" sz="1800" dirty="0" smtClean="0">
                <a:latin typeface="Arial" panose="020B0604020202020204" pitchFamily="34" charset="0"/>
                <a:cs typeface="Arial" panose="020B0604020202020204" pitchFamily="34" charset="0"/>
              </a:rPr>
              <a:t>9  i voksenansvarsloven om fysisk magtanvendelse er </a:t>
            </a:r>
            <a:r>
              <a:rPr lang="da-DK" sz="1800" dirty="0">
                <a:latin typeface="Arial" panose="020B0604020202020204" pitchFamily="34" charset="0"/>
                <a:cs typeface="Arial" panose="020B0604020202020204" pitchFamily="34" charset="0"/>
              </a:rPr>
              <a:t>en undtagelsesbestemmelse </a:t>
            </a:r>
            <a:r>
              <a:rPr lang="da-DK" sz="1800" dirty="0" smtClean="0">
                <a:latin typeface="Arial" panose="020B0604020202020204" pitchFamily="34" charset="0"/>
                <a:cs typeface="Arial" panose="020B0604020202020204" pitchFamily="34" charset="0"/>
              </a:rPr>
              <a:t>til hovedreglen. Hovedreglen er retten til selvbestemmelse og retten til respekt for den personlige integritet</a:t>
            </a:r>
            <a:r>
              <a:rPr lang="da-DK" sz="1800" dirty="0">
                <a:latin typeface="Arial" panose="020B0604020202020204" pitchFamily="34" charset="0"/>
                <a:cs typeface="Arial" panose="020B0604020202020204" pitchFamily="34" charset="0"/>
              </a:rPr>
              <a:t>,</a:t>
            </a:r>
            <a:r>
              <a:rPr lang="da-DK" sz="1800" dirty="0" smtClean="0">
                <a:latin typeface="Arial" panose="020B0604020202020204" pitchFamily="34" charset="0"/>
                <a:cs typeface="Arial" panose="020B0604020202020204" pitchFamily="34" charset="0"/>
              </a:rPr>
              <a:t> hvilket fremgår af lov og internationale konventioner.</a:t>
            </a:r>
          </a:p>
          <a:p>
            <a:pPr marL="0" indent="0" algn="ctr">
              <a:buNone/>
            </a:pPr>
            <a:endParaRPr lang="da-DK" sz="2000" dirty="0">
              <a:solidFill>
                <a:srgbClr val="FF0000"/>
              </a:solidFill>
            </a:endParaRPr>
          </a:p>
          <a:p>
            <a:pPr marL="0" indent="0" algn="ctr">
              <a:buNone/>
            </a:pPr>
            <a:endParaRPr lang="da-DK" sz="2000" dirty="0"/>
          </a:p>
          <a:p>
            <a:pPr marL="0" indent="0" algn="ctr">
              <a:buNone/>
            </a:pPr>
            <a:endParaRPr lang="da-DK" sz="2000" dirty="0"/>
          </a:p>
        </p:txBody>
      </p:sp>
      <p:sp>
        <p:nvSpPr>
          <p:cNvPr id="4" name="Pladsholder til sidefod 3"/>
          <p:cNvSpPr>
            <a:spLocks noGrp="1"/>
          </p:cNvSpPr>
          <p:nvPr>
            <p:ph type="ftr" sz="quarter" idx="11"/>
          </p:nvPr>
        </p:nvSpPr>
        <p:spPr>
          <a:xfrm>
            <a:off x="139700" y="63309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2</a:t>
            </a:fld>
            <a:endParaRPr lang="da-DK"/>
          </a:p>
        </p:txBody>
      </p:sp>
    </p:spTree>
    <p:extLst>
      <p:ext uri="{BB962C8B-B14F-4D97-AF65-F5344CB8AC3E}">
        <p14:creationId xmlns:p14="http://schemas.microsoft.com/office/powerpoint/2010/main" val="30914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6286500" cy="1095375"/>
          </a:xfrm>
        </p:spPr>
        <p:txBody>
          <a:bodyPr>
            <a:normAutofit/>
          </a:bodyPr>
          <a:lstStyle/>
          <a:p>
            <a:pPr algn="l"/>
            <a:r>
              <a:rPr lang="da-DK" sz="2000" dirty="0" smtClean="0">
                <a:latin typeface="Arial" panose="020B0604020202020204" pitchFamily="34" charset="0"/>
                <a:cs typeface="Arial" panose="020B0604020202020204" pitchFamily="34" charset="0"/>
              </a:rPr>
              <a:t>Personlig </a:t>
            </a:r>
            <a:r>
              <a:rPr lang="da-DK" sz="2000" dirty="0">
                <a:latin typeface="Arial" panose="020B0604020202020204" pitchFamily="34" charset="0"/>
                <a:cs typeface="Arial" panose="020B0604020202020204" pitchFamily="34" charset="0"/>
              </a:rPr>
              <a:t>integritet og selvbestemmelse </a:t>
            </a:r>
          </a:p>
        </p:txBody>
      </p:sp>
      <p:sp>
        <p:nvSpPr>
          <p:cNvPr id="3" name="Pladsholder til indhold 2"/>
          <p:cNvSpPr>
            <a:spLocks noGrp="1"/>
          </p:cNvSpPr>
          <p:nvPr>
            <p:ph idx="1"/>
          </p:nvPr>
        </p:nvSpPr>
        <p:spPr>
          <a:xfrm>
            <a:off x="450000" y="1562400"/>
            <a:ext cx="8229600" cy="4692650"/>
          </a:xfrm>
        </p:spPr>
        <p:txBody>
          <a:bodyPr>
            <a:normAutofit fontScale="62500" lnSpcReduction="20000"/>
          </a:bodyPr>
          <a:lstStyle/>
          <a:p>
            <a:pPr marL="0" indent="0">
              <a:buNone/>
            </a:pPr>
            <a:r>
              <a:rPr lang="da-DK" sz="2900" dirty="0" smtClean="0">
                <a:latin typeface="Arial" panose="020B0604020202020204" pitchFamily="34" charset="0"/>
                <a:cs typeface="Arial" panose="020B0604020202020204" pitchFamily="34" charset="0"/>
              </a:rPr>
              <a:t>Ret </a:t>
            </a:r>
            <a:r>
              <a:rPr lang="da-DK" sz="2900" dirty="0">
                <a:latin typeface="Arial" panose="020B0604020202020204" pitchFamily="34" charset="0"/>
                <a:cs typeface="Arial" panose="020B0604020202020204" pitchFamily="34" charset="0"/>
              </a:rPr>
              <a:t>til respekt </a:t>
            </a:r>
            <a:r>
              <a:rPr lang="da-DK" sz="2900" dirty="0" smtClean="0">
                <a:latin typeface="Arial" panose="020B0604020202020204" pitchFamily="34" charset="0"/>
                <a:cs typeface="Arial" panose="020B0604020202020204" pitchFamily="34" charset="0"/>
              </a:rPr>
              <a:t>for </a:t>
            </a:r>
            <a:r>
              <a:rPr lang="da-DK" sz="2900" dirty="0">
                <a:latin typeface="Arial" panose="020B0604020202020204" pitchFamily="34" charset="0"/>
                <a:cs typeface="Arial" panose="020B0604020202020204" pitchFamily="34" charset="0"/>
              </a:rPr>
              <a:t>den personlige integritet og </a:t>
            </a:r>
            <a:r>
              <a:rPr lang="da-DK" sz="2900" dirty="0" smtClean="0">
                <a:latin typeface="Arial" panose="020B0604020202020204" pitchFamily="34" charset="0"/>
                <a:cs typeface="Arial" panose="020B0604020202020204" pitchFamily="34" charset="0"/>
              </a:rPr>
              <a:t>til selvbestemmelse </a:t>
            </a:r>
            <a:endParaRPr lang="da-DK" sz="2900" dirty="0">
              <a:latin typeface="Arial" panose="020B0604020202020204" pitchFamily="34" charset="0"/>
              <a:cs typeface="Arial" panose="020B0604020202020204" pitchFamily="34" charset="0"/>
            </a:endParaRPr>
          </a:p>
          <a:p>
            <a:pPr marL="0" indent="0">
              <a:buNone/>
            </a:pPr>
            <a:endParaRPr lang="da-DK" sz="2900" dirty="0" smtClean="0">
              <a:latin typeface="Arial" panose="020B0604020202020204" pitchFamily="34" charset="0"/>
              <a:cs typeface="Arial" panose="020B0604020202020204" pitchFamily="34" charset="0"/>
            </a:endParaRPr>
          </a:p>
          <a:p>
            <a:r>
              <a:rPr lang="da-DK" sz="2900" dirty="0" smtClean="0">
                <a:latin typeface="Arial" panose="020B0604020202020204" pitchFamily="34" charset="0"/>
                <a:cs typeface="Arial" panose="020B0604020202020204" pitchFamily="34" charset="0"/>
              </a:rPr>
              <a:t>Integritet: </a:t>
            </a:r>
          </a:p>
          <a:p>
            <a:pPr lvl="1" fontAlgn="t">
              <a:buFont typeface="Arial" panose="020B0604020202020204" pitchFamily="34" charset="0"/>
              <a:buChar char="−"/>
            </a:pPr>
            <a:r>
              <a:rPr lang="da-DK" sz="2900" dirty="0">
                <a:latin typeface="Arial" panose="020B0604020202020204" pitchFamily="34" charset="0"/>
                <a:cs typeface="Arial" panose="020B0604020202020204" pitchFamily="34" charset="0"/>
              </a:rPr>
              <a:t>Ifølge den danske ordbog: </a:t>
            </a:r>
            <a:r>
              <a:rPr lang="da-DK" sz="2900" i="1" dirty="0">
                <a:latin typeface="Arial" panose="020B0604020202020204" pitchFamily="34" charset="0"/>
                <a:cs typeface="Arial" panose="020B0604020202020204" pitchFamily="34" charset="0"/>
              </a:rPr>
              <a:t>U</a:t>
            </a:r>
            <a:r>
              <a:rPr lang="da-DK" sz="2900" i="1" dirty="0" smtClean="0">
                <a:latin typeface="Arial" panose="020B0604020202020204" pitchFamily="34" charset="0"/>
                <a:cs typeface="Arial" panose="020B0604020202020204" pitchFamily="34" charset="0"/>
              </a:rPr>
              <a:t>krænkelighed. </a:t>
            </a:r>
            <a:r>
              <a:rPr lang="da-DK" sz="2900" dirty="0" smtClean="0">
                <a:latin typeface="Arial" panose="020B0604020202020204" pitchFamily="34" charset="0"/>
                <a:cs typeface="Arial" panose="020B0604020202020204" pitchFamily="34" charset="0"/>
              </a:rPr>
              <a:t>En </a:t>
            </a:r>
            <a:r>
              <a:rPr lang="da-DK" sz="2900" dirty="0">
                <a:latin typeface="Arial" panose="020B0604020202020204" pitchFamily="34" charset="0"/>
                <a:cs typeface="Arial" panose="020B0604020202020204" pitchFamily="34" charset="0"/>
              </a:rPr>
              <a:t>persons evne og vilje til at handle selvstændigt, ærligt og redeligt uden uvedkommende </a:t>
            </a:r>
            <a:r>
              <a:rPr lang="da-DK" sz="2900" dirty="0" smtClean="0">
                <a:latin typeface="Arial" panose="020B0604020202020204" pitchFamily="34" charset="0"/>
                <a:cs typeface="Arial" panose="020B0604020202020204" pitchFamily="34" charset="0"/>
              </a:rPr>
              <a:t>eller </a:t>
            </a:r>
            <a:r>
              <a:rPr lang="da-DK" sz="2900" dirty="0">
                <a:latin typeface="Arial" panose="020B0604020202020204" pitchFamily="34" charset="0"/>
                <a:cs typeface="Arial" panose="020B0604020202020204" pitchFamily="34" charset="0"/>
              </a:rPr>
              <a:t>upassende hensyntagen til nogen </a:t>
            </a:r>
            <a:r>
              <a:rPr lang="da-DK" sz="2900" dirty="0" smtClean="0">
                <a:latin typeface="Arial" panose="020B0604020202020204" pitchFamily="34" charset="0"/>
                <a:cs typeface="Arial" panose="020B0604020202020204" pitchFamily="34" charset="0"/>
              </a:rPr>
              <a:t>eller noget</a:t>
            </a:r>
            <a:endParaRPr lang="da-DK" sz="2900" i="1" dirty="0">
              <a:latin typeface="Arial" panose="020B0604020202020204" pitchFamily="34" charset="0"/>
              <a:cs typeface="Arial" panose="020B0604020202020204" pitchFamily="34" charset="0"/>
            </a:endParaRPr>
          </a:p>
          <a:p>
            <a:endParaRPr lang="da-DK" sz="2900" dirty="0" smtClean="0">
              <a:latin typeface="Arial" panose="020B0604020202020204" pitchFamily="34" charset="0"/>
              <a:cs typeface="Arial" panose="020B0604020202020204" pitchFamily="34" charset="0"/>
            </a:endParaRPr>
          </a:p>
          <a:p>
            <a:r>
              <a:rPr lang="da-DK" sz="2900" dirty="0" smtClean="0">
                <a:latin typeface="Arial" panose="020B0604020202020204" pitchFamily="34" charset="0"/>
                <a:cs typeface="Arial" panose="020B0604020202020204" pitchFamily="34" charset="0"/>
              </a:rPr>
              <a:t>Selvbestemmelse er et centralt </a:t>
            </a:r>
            <a:r>
              <a:rPr lang="da-DK" sz="2900" dirty="0">
                <a:latin typeface="Arial" panose="020B0604020202020204" pitchFamily="34" charset="0"/>
                <a:cs typeface="Arial" panose="020B0604020202020204" pitchFamily="34" charset="0"/>
              </a:rPr>
              <a:t>begreb i lov om </a:t>
            </a:r>
            <a:r>
              <a:rPr lang="da-DK" sz="2900" dirty="0" smtClean="0">
                <a:latin typeface="Arial" panose="020B0604020202020204" pitchFamily="34" charset="0"/>
                <a:cs typeface="Arial" panose="020B0604020202020204" pitchFamily="34" charset="0"/>
              </a:rPr>
              <a:t>voksenansvar. Heri ligger bl.a. frihed til </a:t>
            </a:r>
            <a:r>
              <a:rPr lang="da-DK" sz="2900" dirty="0">
                <a:latin typeface="Arial" panose="020B0604020202020204" pitchFamily="34" charset="0"/>
                <a:cs typeface="Arial" panose="020B0604020202020204" pitchFamily="34" charset="0"/>
              </a:rPr>
              <a:t>at bestemme over egen person, egne handlinger og egne </a:t>
            </a:r>
            <a:r>
              <a:rPr lang="da-DK" sz="2900" dirty="0" smtClean="0">
                <a:latin typeface="Arial" panose="020B0604020202020204" pitchFamily="34" charset="0"/>
                <a:cs typeface="Arial" panose="020B0604020202020204" pitchFamily="34" charset="0"/>
              </a:rPr>
              <a:t>ting</a:t>
            </a:r>
            <a:endParaRPr lang="da-DK" sz="2900" dirty="0">
              <a:latin typeface="Arial" panose="020B0604020202020204" pitchFamily="34" charset="0"/>
              <a:cs typeface="Arial" panose="020B0604020202020204" pitchFamily="34" charset="0"/>
            </a:endParaRPr>
          </a:p>
          <a:p>
            <a:endParaRPr lang="da-DK" sz="2900" dirty="0" smtClean="0">
              <a:latin typeface="Arial" panose="020B0604020202020204" pitchFamily="34" charset="0"/>
              <a:cs typeface="Arial" panose="020B0604020202020204" pitchFamily="34" charset="0"/>
            </a:endParaRPr>
          </a:p>
          <a:p>
            <a:r>
              <a:rPr lang="da-DK" sz="2900" dirty="0">
                <a:latin typeface="Arial" panose="020B0604020202020204" pitchFamily="34" charset="0"/>
                <a:cs typeface="Arial" panose="020B0604020202020204" pitchFamily="34" charset="0"/>
              </a:rPr>
              <a:t>Mindreårige børn og unge har ikke ret til fuld </a:t>
            </a:r>
            <a:r>
              <a:rPr lang="da-DK" sz="2900" dirty="0" smtClean="0">
                <a:latin typeface="Arial" panose="020B0604020202020204" pitchFamily="34" charset="0"/>
                <a:cs typeface="Arial" panose="020B0604020202020204" pitchFamily="34" charset="0"/>
              </a:rPr>
              <a:t>selvbestemmelse, men de </a:t>
            </a:r>
            <a:r>
              <a:rPr lang="da-DK" sz="2900" dirty="0">
                <a:latin typeface="Arial" panose="020B0604020202020204" pitchFamily="34" charset="0"/>
                <a:cs typeface="Arial" panose="020B0604020202020204" pitchFamily="34" charset="0"/>
              </a:rPr>
              <a:t>har ret til respekt for </a:t>
            </a:r>
            <a:r>
              <a:rPr lang="da-DK" sz="2900" dirty="0" smtClean="0">
                <a:latin typeface="Arial" panose="020B0604020202020204" pitchFamily="34" charset="0"/>
                <a:cs typeface="Arial" panose="020B0604020202020204" pitchFamily="34" charset="0"/>
              </a:rPr>
              <a:t>deres </a:t>
            </a:r>
            <a:r>
              <a:rPr lang="da-DK" sz="2900" dirty="0">
                <a:latin typeface="Arial" panose="020B0604020202020204" pitchFamily="34" charset="0"/>
                <a:cs typeface="Arial" panose="020B0604020202020204" pitchFamily="34" charset="0"/>
              </a:rPr>
              <a:t>personlige integritet, til medbestemmelse og </a:t>
            </a:r>
            <a:r>
              <a:rPr lang="da-DK" sz="2900" dirty="0" smtClean="0">
                <a:latin typeface="Arial" panose="020B0604020202020204" pitchFamily="34" charset="0"/>
                <a:cs typeface="Arial" panose="020B0604020202020204" pitchFamily="34" charset="0"/>
              </a:rPr>
              <a:t>medinddragelse under hensyntagen </a:t>
            </a:r>
            <a:r>
              <a:rPr lang="da-DK" sz="2900" dirty="0">
                <a:latin typeface="Arial" panose="020B0604020202020204" pitchFamily="34" charset="0"/>
                <a:cs typeface="Arial" panose="020B0604020202020204" pitchFamily="34" charset="0"/>
              </a:rPr>
              <a:t>til </a:t>
            </a:r>
            <a:r>
              <a:rPr lang="da-DK" sz="2900" dirty="0" smtClean="0">
                <a:latin typeface="Arial" panose="020B0604020202020204" pitchFamily="34" charset="0"/>
                <a:cs typeface="Arial" panose="020B0604020202020204" pitchFamily="34" charset="0"/>
              </a:rPr>
              <a:t>deres alder </a:t>
            </a:r>
            <a:r>
              <a:rPr lang="da-DK" sz="2900" dirty="0">
                <a:latin typeface="Arial" panose="020B0604020202020204" pitchFamily="34" charset="0"/>
                <a:cs typeface="Arial" panose="020B0604020202020204" pitchFamily="34" charset="0"/>
              </a:rPr>
              <a:t>og </a:t>
            </a:r>
            <a:r>
              <a:rPr lang="da-DK" sz="2900" dirty="0" smtClean="0">
                <a:latin typeface="Arial" panose="020B0604020202020204" pitchFamily="34" charset="0"/>
                <a:cs typeface="Arial" panose="020B0604020202020204" pitchFamily="34" charset="0"/>
              </a:rPr>
              <a:t>modenhed</a:t>
            </a:r>
            <a:endParaRPr lang="da-DK" sz="2900" dirty="0">
              <a:latin typeface="Arial" panose="020B0604020202020204" pitchFamily="34" charset="0"/>
              <a:cs typeface="Arial" panose="020B0604020202020204" pitchFamily="34" charset="0"/>
            </a:endParaRPr>
          </a:p>
          <a:p>
            <a:pPr marL="0" indent="0">
              <a:buNone/>
            </a:pPr>
            <a:endParaRPr lang="da-DK" sz="2900" dirty="0" smtClean="0">
              <a:latin typeface="Arial" panose="020B0604020202020204" pitchFamily="34" charset="0"/>
              <a:cs typeface="Arial" panose="020B0604020202020204" pitchFamily="34" charset="0"/>
            </a:endParaRPr>
          </a:p>
          <a:p>
            <a:pPr marL="0" indent="0">
              <a:buNone/>
            </a:pPr>
            <a:r>
              <a:rPr lang="da-DK" sz="2900" dirty="0" smtClean="0">
                <a:latin typeface="Arial" panose="020B0604020202020204" pitchFamily="34" charset="0"/>
                <a:cs typeface="Arial" panose="020B0604020202020204" pitchFamily="34" charset="0"/>
              </a:rPr>
              <a:t>Væsentlige bestemmelser:</a:t>
            </a:r>
            <a:endParaRPr lang="da-DK" sz="2900" dirty="0">
              <a:latin typeface="Arial" panose="020B0604020202020204" pitchFamily="34" charset="0"/>
              <a:cs typeface="Arial" panose="020B0604020202020204" pitchFamily="34" charset="0"/>
            </a:endParaRPr>
          </a:p>
          <a:p>
            <a:r>
              <a:rPr lang="da-DK" sz="2900" dirty="0" smtClean="0">
                <a:latin typeface="Arial" panose="020B0604020202020204" pitchFamily="34" charset="0"/>
                <a:cs typeface="Arial" panose="020B0604020202020204" pitchFamily="34" charset="0"/>
              </a:rPr>
              <a:t>Lov </a:t>
            </a:r>
            <a:r>
              <a:rPr lang="da-DK" sz="2900" dirty="0">
                <a:latin typeface="Arial" panose="020B0604020202020204" pitchFamily="34" charset="0"/>
                <a:cs typeface="Arial" panose="020B0604020202020204" pitchFamily="34" charset="0"/>
              </a:rPr>
              <a:t>om voksenansvar §§ 1 og 3</a:t>
            </a:r>
          </a:p>
          <a:p>
            <a:endParaRPr lang="da-DK" dirty="0" smtClean="0"/>
          </a:p>
        </p:txBody>
      </p:sp>
      <p:sp>
        <p:nvSpPr>
          <p:cNvPr id="4" name="Pladsholder til sidefod 3"/>
          <p:cNvSpPr>
            <a:spLocks noGrp="1"/>
          </p:cNvSpPr>
          <p:nvPr>
            <p:ph type="ftr" sz="quarter" idx="11"/>
          </p:nvPr>
        </p:nvSpPr>
        <p:spPr>
          <a:xfrm>
            <a:off x="127000" y="6330950"/>
            <a:ext cx="2895600" cy="365125"/>
          </a:xfrm>
        </p:spPr>
        <p:txBody>
          <a:bodyPr/>
          <a:lstStyle/>
          <a:p>
            <a:pPr algn="l">
              <a:defRPr/>
            </a:pPr>
            <a:r>
              <a:rPr lang="en-GB" dirty="0" err="1" smtClean="0">
                <a:solidFill>
                  <a:schemeClr val="bg1">
                    <a:lumMod val="65000"/>
                  </a:schemeClr>
                </a:solidFill>
              </a:rPr>
              <a:t>Fysisk</a:t>
            </a:r>
            <a:r>
              <a:rPr lang="en-GB" dirty="0" smtClean="0">
                <a:solidFill>
                  <a:schemeClr val="bg1">
                    <a:lumMod val="65000"/>
                  </a:schemeClr>
                </a:solidFill>
              </a:rPr>
              <a:t> </a:t>
            </a:r>
            <a:r>
              <a:rPr lang="en-GB" dirty="0" err="1" smtClean="0">
                <a:solidFill>
                  <a:schemeClr val="bg1">
                    <a:lumMod val="65000"/>
                  </a:schemeClr>
                </a:solidFill>
              </a:rPr>
              <a:t>magtanvendelse</a:t>
            </a:r>
            <a:endParaRPr lang="en-GB" dirty="0">
              <a:solidFill>
                <a:schemeClr val="bg1">
                  <a:lumMod val="65000"/>
                </a:schemeClr>
              </a:solidFill>
            </a:endParaRPr>
          </a:p>
        </p:txBody>
      </p:sp>
      <p:sp>
        <p:nvSpPr>
          <p:cNvPr id="5" name="Pladsholder til diasnummer 4"/>
          <p:cNvSpPr>
            <a:spLocks noGrp="1"/>
          </p:cNvSpPr>
          <p:nvPr>
            <p:ph type="sldNum" sz="quarter" idx="12"/>
          </p:nvPr>
        </p:nvSpPr>
        <p:spPr/>
        <p:txBody>
          <a:bodyPr/>
          <a:lstStyle/>
          <a:p>
            <a:fld id="{8F819E01-873F-45D1-AE0F-6F198F3537B8}" type="slidenum">
              <a:rPr lang="da-DK" smtClean="0"/>
              <a:t>3</a:t>
            </a:fld>
            <a:endParaRPr lang="da-DK"/>
          </a:p>
        </p:txBody>
      </p:sp>
    </p:spTree>
    <p:extLst>
      <p:ext uri="{BB962C8B-B14F-4D97-AF65-F5344CB8AC3E}">
        <p14:creationId xmlns:p14="http://schemas.microsoft.com/office/powerpoint/2010/main" val="792803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77002"/>
            <a:ext cx="5868670" cy="1318413"/>
          </a:xfrm>
        </p:spPr>
        <p:txBody>
          <a:bodyPr>
            <a:normAutofit/>
          </a:bodyPr>
          <a:lstStyle/>
          <a:p>
            <a:pPr algn="l"/>
            <a:r>
              <a:rPr lang="da-DK" sz="2000" dirty="0" smtClean="0">
                <a:latin typeface="Arial" panose="020B0604020202020204" pitchFamily="34" charset="0"/>
                <a:cs typeface="Arial" panose="020B0604020202020204" pitchFamily="34" charset="0"/>
              </a:rPr>
              <a:t>Lovreglens indhold</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516164" y="1506648"/>
            <a:ext cx="8243888" cy="4603186"/>
          </a:xfrm>
        </p:spPr>
        <p:txBody>
          <a:bodyPr>
            <a:normAutofit/>
          </a:bodyPr>
          <a:lstStyle/>
          <a:p>
            <a:pPr marL="0" indent="0">
              <a:buNone/>
            </a:pPr>
            <a:r>
              <a:rPr lang="da-DK" sz="1800" b="1" dirty="0" smtClean="0">
                <a:latin typeface="Arial" panose="020B0604020202020204" pitchFamily="34" charset="0"/>
                <a:cs typeface="Arial" panose="020B0604020202020204" pitchFamily="34" charset="0"/>
              </a:rPr>
              <a:t>Anvendelsesområde:</a:t>
            </a:r>
          </a:p>
          <a:p>
            <a:r>
              <a:rPr lang="da-DK" sz="1800" dirty="0" smtClean="0">
                <a:latin typeface="Arial" panose="020B0604020202020204" pitchFamily="34" charset="0"/>
                <a:cs typeface="Arial" panose="020B0604020202020204" pitchFamily="34" charset="0"/>
              </a:rPr>
              <a:t>Private opholdssteder og alle typer døgninstitutioner</a:t>
            </a:r>
            <a:endParaRPr lang="da-DK" sz="1800" b="1" dirty="0" smtClean="0">
              <a:latin typeface="Arial" panose="020B0604020202020204" pitchFamily="34" charset="0"/>
              <a:cs typeface="Arial" panose="020B0604020202020204" pitchFamily="34" charset="0"/>
            </a:endParaRPr>
          </a:p>
          <a:p>
            <a:pPr marL="0" indent="0">
              <a:buNone/>
            </a:pPr>
            <a:endParaRPr lang="da-DK" sz="1800" b="1" dirty="0" smtClean="0">
              <a:latin typeface="Arial" panose="020B0604020202020204" pitchFamily="34" charset="0"/>
              <a:cs typeface="Arial" panose="020B0604020202020204" pitchFamily="34" charset="0"/>
            </a:endParaRPr>
          </a:p>
          <a:p>
            <a:pPr marL="0" indent="0">
              <a:buNone/>
            </a:pPr>
            <a:r>
              <a:rPr lang="da-DK" sz="1800" b="1" dirty="0">
                <a:latin typeface="Arial" panose="020B0604020202020204" pitchFamily="34" charset="0"/>
                <a:cs typeface="Arial" panose="020B0604020202020204" pitchFamily="34" charset="0"/>
              </a:rPr>
              <a:t>Kompetence - personkreds</a:t>
            </a:r>
            <a:r>
              <a:rPr lang="da-DK" sz="1800" dirty="0">
                <a:latin typeface="Arial" panose="020B0604020202020204" pitchFamily="34" charset="0"/>
                <a:cs typeface="Arial" panose="020B0604020202020204" pitchFamily="34" charset="0"/>
              </a:rPr>
              <a:t>:</a:t>
            </a:r>
          </a:p>
          <a:p>
            <a:r>
              <a:rPr lang="da-DK" sz="1800" dirty="0">
                <a:latin typeface="Arial" panose="020B0604020202020204" pitchFamily="34" charset="0"/>
                <a:cs typeface="Arial" panose="020B0604020202020204" pitchFamily="34" charset="0"/>
              </a:rPr>
              <a:t>Personalet på opholdsstedet eller </a:t>
            </a:r>
            <a:r>
              <a:rPr lang="da-DK" sz="1800" dirty="0" smtClean="0">
                <a:latin typeface="Arial" panose="020B0604020202020204" pitchFamily="34" charset="0"/>
                <a:cs typeface="Arial" panose="020B0604020202020204" pitchFamily="34" charset="0"/>
              </a:rPr>
              <a:t>døgninstitutionen</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b="1" dirty="0" smtClean="0">
                <a:latin typeface="Arial" panose="020B0604020202020204" pitchFamily="34" charset="0"/>
                <a:cs typeface="Arial" panose="020B0604020202020204" pitchFamily="34" charset="0"/>
              </a:rPr>
              <a:t>Betingelser for indgreb:</a:t>
            </a:r>
          </a:p>
          <a:p>
            <a:r>
              <a:rPr lang="da-DK" sz="1800" dirty="0" smtClean="0">
                <a:latin typeface="Arial" panose="020B0604020202020204" pitchFamily="34" charset="0"/>
                <a:cs typeface="Arial" panose="020B0604020202020204" pitchFamily="34" charset="0"/>
              </a:rPr>
              <a:t>Barnet eller den unge skal udvise en adfærd, som betyder, at barnet eller den unge er til fare for sig selv, </a:t>
            </a:r>
            <a:r>
              <a:rPr lang="da-DK" sz="1800" dirty="0">
                <a:latin typeface="Arial" panose="020B0604020202020204" pitchFamily="34" charset="0"/>
                <a:cs typeface="Arial" panose="020B0604020202020204" pitchFamily="34" charset="0"/>
              </a:rPr>
              <a:t>de øvrige anbragte børn og unge, personalet eller andre, der opholder sig på </a:t>
            </a:r>
            <a:r>
              <a:rPr lang="da-DK" sz="1800" dirty="0" smtClean="0">
                <a:latin typeface="Arial" panose="020B0604020202020204" pitchFamily="34" charset="0"/>
                <a:cs typeface="Arial" panose="020B0604020202020204" pitchFamily="34" charset="0"/>
              </a:rPr>
              <a:t>anbringelsesstedet</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b="1" dirty="0">
                <a:latin typeface="Arial" panose="020B0604020202020204" pitchFamily="34" charset="0"/>
                <a:cs typeface="Arial" panose="020B0604020202020204" pitchFamily="34" charset="0"/>
              </a:rPr>
              <a:t>Form for indgreb:</a:t>
            </a:r>
          </a:p>
          <a:p>
            <a:r>
              <a:rPr lang="da-DK" sz="1800" dirty="0">
                <a:latin typeface="Arial" panose="020B0604020202020204" pitchFamily="34" charset="0"/>
                <a:cs typeface="Arial" panose="020B0604020202020204" pitchFamily="34" charset="0"/>
              </a:rPr>
              <a:t>Fastholde eller føre et barn eller en ung til et andet opholdsrum</a:t>
            </a:r>
          </a:p>
          <a:p>
            <a:pPr marL="0" indent="0">
              <a:buNone/>
            </a:pPr>
            <a:endParaRPr lang="da-DK" sz="1800" dirty="0" smtClean="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65100" y="63182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4</a:t>
            </a:fld>
            <a:endParaRPr lang="da-DK"/>
          </a:p>
        </p:txBody>
      </p:sp>
    </p:spTree>
    <p:extLst>
      <p:ext uri="{BB962C8B-B14F-4D97-AF65-F5344CB8AC3E}">
        <p14:creationId xmlns:p14="http://schemas.microsoft.com/office/powerpoint/2010/main" val="1822049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328038"/>
          </a:xfrm>
        </p:spPr>
        <p:txBody>
          <a:bodyPr>
            <a:normAutofit/>
          </a:bodyPr>
          <a:lstStyle/>
          <a:p>
            <a:pPr algn="l"/>
            <a:r>
              <a:rPr lang="da-DK" sz="2000" dirty="0" smtClean="0">
                <a:latin typeface="Arial" panose="020B0604020202020204" pitchFamily="34" charset="0"/>
                <a:cs typeface="Arial" panose="020B0604020202020204" pitchFamily="34" charset="0"/>
              </a:rPr>
              <a:t>Anvendelsesområde</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41225" y="1484075"/>
            <a:ext cx="8243888" cy="4603186"/>
          </a:xfrm>
        </p:spPr>
        <p:txBody>
          <a:bodyPr>
            <a:normAutofit/>
          </a:bodyPr>
          <a:lstStyle/>
          <a:p>
            <a:pPr marL="0" indent="0">
              <a:buNone/>
            </a:pPr>
            <a:r>
              <a:rPr lang="da-DK" sz="1800" dirty="0">
                <a:latin typeface="Arial" panose="020B0604020202020204" pitchFamily="34" charset="0"/>
                <a:cs typeface="Arial" panose="020B0604020202020204" pitchFamily="34" charset="0"/>
              </a:rPr>
              <a:t>Børn og unge omfattet:</a:t>
            </a:r>
          </a:p>
          <a:p>
            <a:pPr>
              <a:buFont typeface="Arial" charset="0"/>
              <a:buChar char="•"/>
            </a:pPr>
            <a:r>
              <a:rPr lang="da-DK" sz="1800" dirty="0">
                <a:latin typeface="Arial" panose="020B0604020202020204" pitchFamily="34" charset="0"/>
                <a:cs typeface="Arial" panose="020B0604020202020204" pitchFamily="34" charset="0"/>
              </a:rPr>
              <a:t>Alle anbragte børn og unge under 18 </a:t>
            </a:r>
            <a:r>
              <a:rPr lang="da-DK" sz="1800" dirty="0" smtClean="0">
                <a:latin typeface="Arial" panose="020B0604020202020204" pitchFamily="34" charset="0"/>
                <a:cs typeface="Arial" panose="020B0604020202020204" pitchFamily="34" charset="0"/>
              </a:rPr>
              <a:t>år</a:t>
            </a:r>
            <a:endParaRPr lang="da-DK" sz="1800" dirty="0">
              <a:latin typeface="Arial" panose="020B0604020202020204" pitchFamily="34" charset="0"/>
              <a:cs typeface="Arial" panose="020B0604020202020204" pitchFamily="34" charset="0"/>
            </a:endParaRPr>
          </a:p>
          <a:p>
            <a:pPr>
              <a:buFont typeface="Arial" charset="0"/>
              <a:buChar char="•"/>
            </a:pPr>
            <a:r>
              <a:rPr lang="da-DK" sz="1800" dirty="0">
                <a:latin typeface="Arial" panose="020B0604020202020204" pitchFamily="34" charset="0"/>
                <a:cs typeface="Arial" panose="020B0604020202020204" pitchFamily="34" charset="0"/>
              </a:rPr>
              <a:t>Unge over 18 </a:t>
            </a:r>
            <a:r>
              <a:rPr lang="da-DK" sz="1800" dirty="0" smtClean="0">
                <a:latin typeface="Arial" panose="020B0604020202020204" pitchFamily="34" charset="0"/>
                <a:cs typeface="Arial" panose="020B0604020202020204" pitchFamily="34" charset="0"/>
              </a:rPr>
              <a:t>år </a:t>
            </a:r>
            <a:r>
              <a:rPr lang="da-DK" sz="1800" dirty="0">
                <a:latin typeface="Arial" panose="020B0604020202020204" pitchFamily="34" charset="0"/>
                <a:cs typeface="Arial" panose="020B0604020202020204" pitchFamily="34" charset="0"/>
              </a:rPr>
              <a:t>der er anbragt som led i en strafferetlig dom eller </a:t>
            </a:r>
            <a:r>
              <a:rPr lang="da-DK" sz="1800" dirty="0" smtClean="0">
                <a:latin typeface="Arial" panose="020B0604020202020204" pitchFamily="34" charset="0"/>
                <a:cs typeface="Arial" panose="020B0604020202020204" pitchFamily="34" charset="0"/>
              </a:rPr>
              <a:t>kendelse</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Anbringelsessteder der er omfattet:</a:t>
            </a:r>
          </a:p>
          <a:p>
            <a:r>
              <a:rPr lang="da-DK" sz="1800" dirty="0" smtClean="0">
                <a:latin typeface="Arial" panose="020B0604020202020204" pitchFamily="34" charset="0"/>
                <a:cs typeface="Arial" panose="020B0604020202020204" pitchFamily="34" charset="0"/>
              </a:rPr>
              <a:t>Private opholdssteder</a:t>
            </a:r>
            <a:endParaRPr lang="da-DK" sz="1800" dirty="0">
              <a:latin typeface="Arial" panose="020B0604020202020204" pitchFamily="34" charset="0"/>
              <a:cs typeface="Arial" panose="020B0604020202020204" pitchFamily="34" charset="0"/>
            </a:endParaRPr>
          </a:p>
          <a:p>
            <a:r>
              <a:rPr lang="da-DK" sz="1800" dirty="0" smtClean="0">
                <a:latin typeface="Arial" panose="020B0604020202020204" pitchFamily="34" charset="0"/>
                <a:cs typeface="Arial" panose="020B0604020202020204" pitchFamily="34" charset="0"/>
              </a:rPr>
              <a:t>Alle </a:t>
            </a:r>
            <a:r>
              <a:rPr lang="da-DK" sz="1800" dirty="0">
                <a:latin typeface="Arial" panose="020B0604020202020204" pitchFamily="34" charset="0"/>
                <a:cs typeface="Arial" panose="020B0604020202020204" pitchFamily="34" charset="0"/>
              </a:rPr>
              <a:t>typer </a:t>
            </a:r>
            <a:r>
              <a:rPr lang="da-DK" sz="1800" dirty="0" smtClean="0">
                <a:latin typeface="Arial" panose="020B0604020202020204" pitchFamily="34" charset="0"/>
                <a:cs typeface="Arial" panose="020B0604020202020204" pitchFamily="34" charset="0"/>
              </a:rPr>
              <a:t>døgninstitutioner herunder:</a:t>
            </a:r>
          </a:p>
          <a:p>
            <a:pPr lvl="1">
              <a:buFontTx/>
              <a:buChar char="-"/>
            </a:pPr>
            <a:r>
              <a:rPr lang="da-DK" sz="1800" dirty="0" smtClean="0">
                <a:latin typeface="Arial" panose="020B0604020202020204" pitchFamily="34" charset="0"/>
                <a:cs typeface="Arial" panose="020B0604020202020204" pitchFamily="34" charset="0"/>
              </a:rPr>
              <a:t>Delvis </a:t>
            </a:r>
            <a:r>
              <a:rPr lang="da-DK" sz="1800" dirty="0">
                <a:latin typeface="Arial" panose="020B0604020202020204" pitchFamily="34" charset="0"/>
                <a:cs typeface="Arial" panose="020B0604020202020204" pitchFamily="34" charset="0"/>
              </a:rPr>
              <a:t>lukkede afdelinger på </a:t>
            </a:r>
            <a:r>
              <a:rPr lang="da-DK" sz="1800" dirty="0" smtClean="0">
                <a:latin typeface="Arial" panose="020B0604020202020204" pitchFamily="34" charset="0"/>
                <a:cs typeface="Arial" panose="020B0604020202020204" pitchFamily="34" charset="0"/>
              </a:rPr>
              <a:t>døgninstitutioner</a:t>
            </a:r>
          </a:p>
          <a:p>
            <a:pPr lvl="1">
              <a:buFontTx/>
              <a:buChar char="-"/>
            </a:pPr>
            <a:r>
              <a:rPr lang="da-DK" sz="1800" dirty="0" smtClean="0">
                <a:latin typeface="Arial" panose="020B0604020202020204" pitchFamily="34" charset="0"/>
                <a:cs typeface="Arial" panose="020B0604020202020204" pitchFamily="34" charset="0"/>
              </a:rPr>
              <a:t>Delvis </a:t>
            </a:r>
            <a:r>
              <a:rPr lang="da-DK" sz="1800" dirty="0">
                <a:latin typeface="Arial" panose="020B0604020202020204" pitchFamily="34" charset="0"/>
                <a:cs typeface="Arial" panose="020B0604020202020204" pitchFamily="34" charset="0"/>
              </a:rPr>
              <a:t>lukkede døgninstitutioner </a:t>
            </a:r>
          </a:p>
          <a:p>
            <a:pPr lvl="1">
              <a:buFontTx/>
              <a:buChar char="-"/>
            </a:pPr>
            <a:r>
              <a:rPr lang="da-DK" sz="1800" dirty="0" smtClean="0">
                <a:latin typeface="Arial" panose="020B0604020202020204" pitchFamily="34" charset="0"/>
                <a:cs typeface="Arial" panose="020B0604020202020204" pitchFamily="34" charset="0"/>
              </a:rPr>
              <a:t>Sikrede døgninstitutioner</a:t>
            </a:r>
          </a:p>
          <a:p>
            <a:pPr lvl="1">
              <a:buFontTx/>
              <a:buChar char="-"/>
            </a:pPr>
            <a:r>
              <a:rPr lang="da-DK" sz="1800" dirty="0" smtClean="0">
                <a:latin typeface="Arial" panose="020B0604020202020204" pitchFamily="34" charset="0"/>
                <a:cs typeface="Arial" panose="020B0604020202020204" pitchFamily="34" charset="0"/>
              </a:rPr>
              <a:t>Særlig </a:t>
            </a:r>
            <a:r>
              <a:rPr lang="da-DK" sz="1800" dirty="0">
                <a:latin typeface="Arial" panose="020B0604020202020204" pitchFamily="34" charset="0"/>
                <a:cs typeface="Arial" panose="020B0604020202020204" pitchFamily="34" charset="0"/>
              </a:rPr>
              <a:t>sikrede afdelinger på sikrede døgninstitutioner</a:t>
            </a:r>
          </a:p>
          <a:p>
            <a:r>
              <a:rPr lang="da-DK" sz="1800" dirty="0" smtClean="0">
                <a:latin typeface="Arial" panose="020B0604020202020204" pitchFamily="34" charset="0"/>
                <a:cs typeface="Arial" panose="020B0604020202020204" pitchFamily="34" charset="0"/>
              </a:rPr>
              <a:t>Interne </a:t>
            </a:r>
            <a:r>
              <a:rPr lang="da-DK" sz="1800" dirty="0">
                <a:latin typeface="Arial" panose="020B0604020202020204" pitchFamily="34" charset="0"/>
                <a:cs typeface="Arial" panose="020B0604020202020204" pitchFamily="34" charset="0"/>
              </a:rPr>
              <a:t>skoler på private </a:t>
            </a:r>
            <a:r>
              <a:rPr lang="da-DK" sz="1800" dirty="0" smtClean="0">
                <a:latin typeface="Arial" panose="020B0604020202020204" pitchFamily="34" charset="0"/>
                <a:cs typeface="Arial" panose="020B0604020202020204" pitchFamily="34" charset="0"/>
              </a:rPr>
              <a:t>opholdssteder </a:t>
            </a:r>
            <a:r>
              <a:rPr lang="da-DK" sz="1800" dirty="0">
                <a:latin typeface="Arial" panose="020B0604020202020204" pitchFamily="34" charset="0"/>
                <a:cs typeface="Arial" panose="020B0604020202020204" pitchFamily="34" charset="0"/>
              </a:rPr>
              <a:t>og </a:t>
            </a:r>
            <a:r>
              <a:rPr lang="da-DK" sz="1800" dirty="0" smtClean="0">
                <a:latin typeface="Arial" panose="020B0604020202020204" pitchFamily="34" charset="0"/>
                <a:cs typeface="Arial" panose="020B0604020202020204" pitchFamily="34" charset="0"/>
              </a:rPr>
              <a:t>døgninstitutioner</a:t>
            </a:r>
            <a:endParaRPr lang="da-DK" sz="1800" dirty="0">
              <a:latin typeface="Arial" panose="020B0604020202020204" pitchFamily="34" charset="0"/>
              <a:cs typeface="Arial" panose="020B0604020202020204" pitchFamily="34" charset="0"/>
            </a:endParaRPr>
          </a:p>
          <a:p>
            <a:endParaRPr lang="da-DK" dirty="0" smtClean="0"/>
          </a:p>
          <a:p>
            <a:endParaRPr lang="da-DK" dirty="0"/>
          </a:p>
        </p:txBody>
      </p:sp>
      <p:sp>
        <p:nvSpPr>
          <p:cNvPr id="4" name="Pladsholder til sidefod 3"/>
          <p:cNvSpPr>
            <a:spLocks noGrp="1"/>
          </p:cNvSpPr>
          <p:nvPr>
            <p:ph type="ftr" sz="quarter" idx="11"/>
          </p:nvPr>
        </p:nvSpPr>
        <p:spPr>
          <a:xfrm>
            <a:off x="165100" y="6369050"/>
            <a:ext cx="2895600" cy="365125"/>
          </a:xfrm>
        </p:spPr>
        <p:txBody>
          <a:bodyPr/>
          <a:lstStyle/>
          <a:p>
            <a:pPr>
              <a:defRPr/>
            </a:pPr>
            <a:r>
              <a:rPr lang="en-GB" smtClean="0"/>
              <a:t>Fysisk 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5</a:t>
            </a:fld>
            <a:endParaRPr lang="da-DK"/>
          </a:p>
        </p:txBody>
      </p:sp>
    </p:spTree>
    <p:extLst>
      <p:ext uri="{BB962C8B-B14F-4D97-AF65-F5344CB8AC3E}">
        <p14:creationId xmlns:p14="http://schemas.microsoft.com/office/powerpoint/2010/main" val="1968336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308788"/>
          </a:xfrm>
        </p:spPr>
        <p:txBody>
          <a:bodyPr>
            <a:normAutofit/>
          </a:bodyPr>
          <a:lstStyle/>
          <a:p>
            <a:pPr algn="l"/>
            <a:r>
              <a:rPr lang="da-DK" sz="2000" dirty="0" smtClean="0">
                <a:latin typeface="Arial" panose="020B0604020202020204" pitchFamily="34" charset="0"/>
                <a:cs typeface="Arial" panose="020B0604020202020204" pitchFamily="34" charset="0"/>
              </a:rPr>
              <a:t>Kompetence</a:t>
            </a:r>
            <a:r>
              <a:rPr lang="da-DK" sz="2200" dirty="0" smtClean="0">
                <a:latin typeface="Arial" panose="020B0604020202020204" pitchFamily="34" charset="0"/>
                <a:cs typeface="Arial" panose="020B0604020202020204" pitchFamily="34" charset="0"/>
              </a:rPr>
              <a:t> - personkreds</a:t>
            </a:r>
            <a:endParaRPr lang="da-DK" sz="22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marL="528637" lvl="3" indent="0" algn="ctr">
              <a:buNone/>
            </a:pPr>
            <a:r>
              <a:rPr lang="da-DK" sz="1800" dirty="0" smtClean="0">
                <a:latin typeface="Arial" panose="020B0604020202020204" pitchFamily="34" charset="0"/>
                <a:cs typeface="Arial" panose="020B0604020202020204" pitchFamily="34" charset="0"/>
              </a:rPr>
              <a:t>Udviser adfærd til fare for barnet selv eller andre 	</a:t>
            </a:r>
          </a:p>
          <a:p>
            <a:pPr marL="0" indent="0" algn="r">
              <a:buNone/>
            </a:pPr>
            <a:endParaRPr lang="da-DK" sz="1800" dirty="0" smtClean="0">
              <a:latin typeface="Arial" panose="020B0604020202020204" pitchFamily="34" charset="0"/>
              <a:cs typeface="Arial" panose="020B0604020202020204" pitchFamily="34" charset="0"/>
            </a:endParaRPr>
          </a:p>
          <a:p>
            <a:pPr marL="171450" lvl="1" indent="0" algn="ctr">
              <a:buNone/>
            </a:pPr>
            <a:r>
              <a:rPr lang="da-DK" sz="1800" dirty="0" smtClean="0">
                <a:latin typeface="Arial" panose="020B0604020202020204" pitchFamily="34" charset="0"/>
                <a:cs typeface="Arial" panose="020B0604020202020204" pitchFamily="34" charset="0"/>
              </a:rPr>
              <a:t>Behov for akut indgriben</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Personalet </a:t>
            </a:r>
            <a:r>
              <a:rPr lang="da-DK" sz="1800" dirty="0">
                <a:latin typeface="Arial" panose="020B0604020202020204" pitchFamily="34" charset="0"/>
                <a:cs typeface="Arial" panose="020B0604020202020204" pitchFamily="34" charset="0"/>
              </a:rPr>
              <a:t>(ledelse og medarbejdere) på et anbringelsessted har dermed </a:t>
            </a:r>
            <a:r>
              <a:rPr lang="da-DK" sz="1800" dirty="0" smtClean="0">
                <a:latin typeface="Arial" panose="020B0604020202020204" pitchFamily="34" charset="0"/>
                <a:cs typeface="Arial" panose="020B0604020202020204" pitchFamily="34" charset="0"/>
              </a:rPr>
              <a:t>den formelle kompetence </a:t>
            </a:r>
            <a:r>
              <a:rPr lang="da-DK" sz="1800" dirty="0">
                <a:latin typeface="Arial" panose="020B0604020202020204" pitchFamily="34" charset="0"/>
                <a:cs typeface="Arial" panose="020B0604020202020204" pitchFamily="34" charset="0"/>
              </a:rPr>
              <a:t>til </a:t>
            </a:r>
            <a:r>
              <a:rPr lang="da-DK" sz="1800" dirty="0" smtClean="0">
                <a:latin typeface="Arial" panose="020B0604020202020204" pitchFamily="34" charset="0"/>
                <a:cs typeface="Arial" panose="020B0604020202020204" pitchFamily="34" charset="0"/>
              </a:rPr>
              <a:t>at </a:t>
            </a:r>
            <a:r>
              <a:rPr lang="da-DK" sz="1800" dirty="0">
                <a:latin typeface="Arial" panose="020B0604020202020204" pitchFamily="34" charset="0"/>
                <a:cs typeface="Arial" panose="020B0604020202020204" pitchFamily="34" charset="0"/>
              </a:rPr>
              <a:t>handle</a:t>
            </a:r>
            <a:r>
              <a:rPr lang="da-DK" sz="1800" dirty="0" smtClean="0">
                <a:latin typeface="Arial" panose="020B0604020202020204" pitchFamily="34" charset="0"/>
                <a:cs typeface="Arial" panose="020B0604020202020204" pitchFamily="34" charset="0"/>
              </a:rPr>
              <a:t>.</a:t>
            </a:r>
          </a:p>
          <a:p>
            <a:pPr>
              <a:buFont typeface="Arial" charset="0"/>
              <a:buChar char="•"/>
            </a:pPr>
            <a:endParaRPr lang="da-DK" sz="1800" dirty="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Ved personale forstås:</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Personale </a:t>
            </a:r>
            <a:r>
              <a:rPr lang="da-DK" sz="1800" dirty="0">
                <a:latin typeface="Arial" panose="020B0604020202020204" pitchFamily="34" charset="0"/>
                <a:cs typeface="Arial" panose="020B0604020202020204" pitchFamily="34" charset="0"/>
              </a:rPr>
              <a:t>der udfører pædagogisk arbejde eller pædagogiske </a:t>
            </a:r>
            <a:r>
              <a:rPr lang="da-DK" sz="1800" dirty="0" smtClean="0">
                <a:latin typeface="Arial" panose="020B0604020202020204" pitchFamily="34" charset="0"/>
                <a:cs typeface="Arial" panose="020B0604020202020204" pitchFamily="34" charset="0"/>
              </a:rPr>
              <a:t>opgaver</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Personale på interne </a:t>
            </a:r>
            <a:r>
              <a:rPr lang="da-DK" sz="1800" dirty="0" smtClean="0">
                <a:latin typeface="Arial" panose="020B0604020202020204" pitchFamily="34" charset="0"/>
                <a:cs typeface="Arial" panose="020B0604020202020204" pitchFamily="34" charset="0"/>
              </a:rPr>
              <a:t>skoler </a:t>
            </a:r>
            <a:r>
              <a:rPr lang="da-DK" sz="1800" dirty="0">
                <a:latin typeface="Arial" panose="020B0604020202020204" pitchFamily="34" charset="0"/>
                <a:cs typeface="Arial" panose="020B0604020202020204" pitchFamily="34" charset="0"/>
              </a:rPr>
              <a:t>der underviser eller udfører pædagogisk </a:t>
            </a:r>
            <a:r>
              <a:rPr lang="da-DK" sz="1800" dirty="0" smtClean="0">
                <a:latin typeface="Arial" panose="020B0604020202020204" pitchFamily="34" charset="0"/>
                <a:cs typeface="Arial" panose="020B0604020202020204" pitchFamily="34" charset="0"/>
              </a:rPr>
              <a:t>arbejde</a:t>
            </a:r>
          </a:p>
          <a:p>
            <a:pPr marL="57150" indent="0">
              <a:buNone/>
            </a:pPr>
            <a:endParaRPr lang="da-DK" sz="1800" dirty="0">
              <a:latin typeface="Arial" panose="020B0604020202020204" pitchFamily="34" charset="0"/>
              <a:cs typeface="Arial" panose="020B0604020202020204" pitchFamily="34" charset="0"/>
            </a:endParaRPr>
          </a:p>
          <a:p>
            <a:pPr marL="57150" indent="0">
              <a:buNone/>
            </a:pPr>
            <a:r>
              <a:rPr lang="da-DK" sz="1800" smtClean="0">
                <a:latin typeface="Arial" panose="020B0604020202020204" pitchFamily="34" charset="0"/>
                <a:cs typeface="Arial" panose="020B0604020202020204" pitchFamily="34" charset="0"/>
              </a:rPr>
              <a:t>Bestemmelsen </a:t>
            </a:r>
            <a:r>
              <a:rPr lang="da-DK" sz="1800" dirty="0" smtClean="0">
                <a:latin typeface="Arial" panose="020B0604020202020204" pitchFamily="34" charset="0"/>
                <a:cs typeface="Arial" panose="020B0604020202020204" pitchFamily="34" charset="0"/>
              </a:rPr>
              <a:t>omfatter ikke andet </a:t>
            </a:r>
            <a:r>
              <a:rPr lang="da-DK" sz="1800" dirty="0">
                <a:latin typeface="Arial" panose="020B0604020202020204" pitchFamily="34" charset="0"/>
                <a:cs typeface="Arial" panose="020B0604020202020204" pitchFamily="34" charset="0"/>
              </a:rPr>
              <a:t>personale som køkkenpersonale, pedeler og </a:t>
            </a:r>
            <a:r>
              <a:rPr lang="da-DK" sz="1800" dirty="0" smtClean="0">
                <a:latin typeface="Arial" panose="020B0604020202020204" pitchFamily="34" charset="0"/>
                <a:cs typeface="Arial" panose="020B0604020202020204" pitchFamily="34" charset="0"/>
              </a:rPr>
              <a:t>rengøringspersonale</a:t>
            </a:r>
            <a:endParaRPr lang="da-DK" sz="1800" dirty="0">
              <a:latin typeface="Arial" panose="020B0604020202020204" pitchFamily="34" charset="0"/>
              <a:cs typeface="Arial" panose="020B0604020202020204" pitchFamily="34" charset="0"/>
            </a:endParaRPr>
          </a:p>
          <a:p>
            <a:endParaRPr lang="da-DK" sz="1800" dirty="0">
              <a:latin typeface="Arial" panose="020B0604020202020204" pitchFamily="34" charset="0"/>
              <a:cs typeface="Arial" panose="020B0604020202020204" pitchFamily="34" charset="0"/>
            </a:endParaRPr>
          </a:p>
        </p:txBody>
      </p:sp>
      <p:sp>
        <p:nvSpPr>
          <p:cNvPr id="8" name="Nedadgående pil 7"/>
          <p:cNvSpPr/>
          <p:nvPr/>
        </p:nvSpPr>
        <p:spPr>
          <a:xfrm flipH="1">
            <a:off x="4321743" y="1892740"/>
            <a:ext cx="202131" cy="44276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Pladsholder til sidefod 3"/>
          <p:cNvSpPr>
            <a:spLocks noGrp="1"/>
          </p:cNvSpPr>
          <p:nvPr>
            <p:ph type="ftr" sz="quarter" idx="11"/>
          </p:nvPr>
        </p:nvSpPr>
        <p:spPr>
          <a:xfrm>
            <a:off x="203200" y="63182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6</a:t>
            </a:fld>
            <a:endParaRPr lang="da-DK"/>
          </a:p>
        </p:txBody>
      </p:sp>
    </p:spTree>
    <p:extLst>
      <p:ext uri="{BB962C8B-B14F-4D97-AF65-F5344CB8AC3E}">
        <p14:creationId xmlns:p14="http://schemas.microsoft.com/office/powerpoint/2010/main" val="17093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98383"/>
            <a:ext cx="5988050" cy="1097032"/>
          </a:xfrm>
        </p:spPr>
        <p:txBody>
          <a:bodyPr>
            <a:normAutofit/>
          </a:bodyPr>
          <a:lstStyle/>
          <a:p>
            <a:pPr algn="l"/>
            <a:r>
              <a:rPr lang="da-DK" sz="2000" dirty="0" smtClean="0">
                <a:latin typeface="Arial" panose="020B0604020202020204" pitchFamily="34" charset="0"/>
                <a:cs typeface="Arial" panose="020B0604020202020204" pitchFamily="34" charset="0"/>
              </a:rPr>
              <a:t>Betingelser for indgreb</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60475" y="1464824"/>
            <a:ext cx="8243888" cy="4603186"/>
          </a:xfrm>
        </p:spPr>
        <p:txBody>
          <a:bodyPr>
            <a:normAutofit/>
          </a:bodyPr>
          <a:lstStyle/>
          <a:p>
            <a:pPr marL="0" lvl="0" indent="0">
              <a:buNone/>
            </a:pPr>
            <a:r>
              <a:rPr lang="da-DK" sz="1800" i="1" dirty="0" smtClean="0">
                <a:latin typeface="Arial" panose="020B0604020202020204" pitchFamily="34" charset="0"/>
                <a:cs typeface="Arial" panose="020B0604020202020204" pitchFamily="34" charset="0"/>
              </a:rPr>
              <a:t>Til </a:t>
            </a:r>
            <a:r>
              <a:rPr lang="da-DK" sz="1800" i="1" dirty="0">
                <a:latin typeface="Arial" panose="020B0604020202020204" pitchFamily="34" charset="0"/>
                <a:cs typeface="Arial" panose="020B0604020202020204" pitchFamily="34" charset="0"/>
              </a:rPr>
              <a:t>fare </a:t>
            </a:r>
            <a:r>
              <a:rPr lang="da-DK" sz="1800" i="1" dirty="0" smtClean="0">
                <a:latin typeface="Arial" panose="020B0604020202020204" pitchFamily="34" charset="0"/>
                <a:cs typeface="Arial" panose="020B0604020202020204" pitchFamily="34" charset="0"/>
              </a:rPr>
              <a:t>for barnet eller den unge </a:t>
            </a:r>
            <a:r>
              <a:rPr lang="da-DK" sz="1800" i="1" dirty="0">
                <a:latin typeface="Arial" panose="020B0604020202020204" pitchFamily="34" charset="0"/>
                <a:cs typeface="Arial" panose="020B0604020202020204" pitchFamily="34" charset="0"/>
              </a:rPr>
              <a:t>selv:</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B</a:t>
            </a:r>
            <a:r>
              <a:rPr lang="da-DK" sz="1800" dirty="0" smtClean="0">
                <a:latin typeface="Arial" panose="020B0604020202020204" pitchFamily="34" charset="0"/>
                <a:cs typeface="Arial" panose="020B0604020202020204" pitchFamily="34" charset="0"/>
              </a:rPr>
              <a:t>arnet </a:t>
            </a:r>
            <a:r>
              <a:rPr lang="da-DK" sz="1800" dirty="0">
                <a:latin typeface="Arial" panose="020B0604020202020204" pitchFamily="34" charset="0"/>
                <a:cs typeface="Arial" panose="020B0604020202020204" pitchFamily="34" charset="0"/>
              </a:rPr>
              <a:t>eller den unge står lige over for eller er i gang med at skade sig </a:t>
            </a:r>
            <a:r>
              <a:rPr lang="da-DK" sz="1800" dirty="0" smtClean="0">
                <a:latin typeface="Arial" panose="020B0604020202020204" pitchFamily="34" charset="0"/>
                <a:cs typeface="Arial" panose="020B0604020202020204" pitchFamily="34" charset="0"/>
              </a:rPr>
              <a:t>selv</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Det er ikke tilstrækkeligt</a:t>
            </a:r>
            <a:r>
              <a:rPr lang="da-DK" sz="1800" dirty="0">
                <a:latin typeface="Arial" panose="020B0604020202020204" pitchFamily="34" charset="0"/>
                <a:cs typeface="Arial" panose="020B0604020202020204" pitchFamily="34" charset="0"/>
              </a:rPr>
              <a:t> </a:t>
            </a:r>
            <a:r>
              <a:rPr lang="da-DK" sz="1800" dirty="0" smtClean="0">
                <a:latin typeface="Arial" panose="020B0604020202020204" pitchFamily="34" charset="0"/>
                <a:cs typeface="Arial" panose="020B0604020202020204" pitchFamily="34" charset="0"/>
              </a:rPr>
              <a:t>med en formodning om, </a:t>
            </a:r>
            <a:r>
              <a:rPr lang="da-DK" sz="1800" dirty="0">
                <a:latin typeface="Arial" panose="020B0604020202020204" pitchFamily="34" charset="0"/>
                <a:cs typeface="Arial" panose="020B0604020202020204" pitchFamily="34" charset="0"/>
              </a:rPr>
              <a:t>at </a:t>
            </a:r>
            <a:r>
              <a:rPr lang="da-DK" sz="1800" dirty="0" smtClean="0">
                <a:latin typeface="Arial" panose="020B0604020202020204" pitchFamily="34" charset="0"/>
                <a:cs typeface="Arial" panose="020B0604020202020204" pitchFamily="34" charset="0"/>
              </a:rPr>
              <a:t>der vil ske en skade</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Indgrebet </a:t>
            </a:r>
            <a:r>
              <a:rPr lang="da-DK" sz="1800" dirty="0">
                <a:latin typeface="Arial" panose="020B0604020202020204" pitchFamily="34" charset="0"/>
                <a:cs typeface="Arial" panose="020B0604020202020204" pitchFamily="34" charset="0"/>
              </a:rPr>
              <a:t>skal direkte </a:t>
            </a:r>
            <a:r>
              <a:rPr lang="da-DK" sz="1800" dirty="0" smtClean="0">
                <a:latin typeface="Arial" panose="020B0604020202020204" pitchFamily="34" charset="0"/>
                <a:cs typeface="Arial" panose="020B0604020202020204" pitchFamily="34" charset="0"/>
              </a:rPr>
              <a:t>forhindre, </a:t>
            </a:r>
            <a:r>
              <a:rPr lang="da-DK" sz="1800" dirty="0">
                <a:latin typeface="Arial" panose="020B0604020202020204" pitchFamily="34" charset="0"/>
                <a:cs typeface="Arial" panose="020B0604020202020204" pitchFamily="34" charset="0"/>
              </a:rPr>
              <a:t>at barnet eller den unge skader sig </a:t>
            </a:r>
            <a:r>
              <a:rPr lang="da-DK" sz="1800" dirty="0" smtClean="0">
                <a:latin typeface="Arial" panose="020B0604020202020204" pitchFamily="34" charset="0"/>
                <a:cs typeface="Arial" panose="020B0604020202020204" pitchFamily="34" charset="0"/>
              </a:rPr>
              <a:t>selv</a:t>
            </a:r>
            <a:endParaRPr lang="da-DK" sz="1800" dirty="0">
              <a:latin typeface="Arial" panose="020B0604020202020204" pitchFamily="34" charset="0"/>
              <a:cs typeface="Arial" panose="020B0604020202020204" pitchFamily="34" charset="0"/>
            </a:endParaRPr>
          </a:p>
          <a:p>
            <a:pPr marL="0" indent="0">
              <a:buNone/>
            </a:pPr>
            <a:endParaRPr lang="da-DK" sz="1800" i="1" dirty="0">
              <a:latin typeface="Arial" panose="020B0604020202020204" pitchFamily="34" charset="0"/>
              <a:cs typeface="Arial" panose="020B0604020202020204" pitchFamily="34" charset="0"/>
            </a:endParaRPr>
          </a:p>
          <a:p>
            <a:pPr marL="0" indent="0">
              <a:buNone/>
            </a:pPr>
            <a:r>
              <a:rPr lang="da-DK" sz="1800" i="1" dirty="0" smtClean="0">
                <a:latin typeface="Arial" panose="020B0604020202020204" pitchFamily="34" charset="0"/>
                <a:cs typeface="Arial" panose="020B0604020202020204" pitchFamily="34" charset="0"/>
              </a:rPr>
              <a:t>Til fare for de </a:t>
            </a:r>
            <a:r>
              <a:rPr lang="da-DK" sz="1800" i="1" dirty="0">
                <a:latin typeface="Arial" panose="020B0604020202020204" pitchFamily="34" charset="0"/>
                <a:cs typeface="Arial" panose="020B0604020202020204" pitchFamily="34" charset="0"/>
              </a:rPr>
              <a:t>andre anbragte børn og unge, personalet eller andre, der opholder sig på </a:t>
            </a:r>
            <a:r>
              <a:rPr lang="da-DK" sz="1800" i="1" dirty="0" smtClean="0">
                <a:latin typeface="Arial" panose="020B0604020202020204" pitchFamily="34" charset="0"/>
                <a:cs typeface="Arial" panose="020B0604020202020204" pitchFamily="34" charset="0"/>
              </a:rPr>
              <a:t>anbringelsesstedet:</a:t>
            </a:r>
            <a:endParaRPr lang="da-DK" sz="1800" i="1"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Barnet eller den </a:t>
            </a:r>
            <a:r>
              <a:rPr lang="da-DK" sz="1800" dirty="0">
                <a:latin typeface="Arial" panose="020B0604020202020204" pitchFamily="34" charset="0"/>
                <a:cs typeface="Arial" panose="020B0604020202020204" pitchFamily="34" charset="0"/>
              </a:rPr>
              <a:t>unge truer </a:t>
            </a:r>
            <a:r>
              <a:rPr lang="da-DK" sz="1800" dirty="0" smtClean="0">
                <a:latin typeface="Arial" panose="020B0604020202020204" pitchFamily="34" charset="0"/>
                <a:cs typeface="Arial" panose="020B0604020202020204" pitchFamily="34" charset="0"/>
              </a:rPr>
              <a:t>med, </a:t>
            </a:r>
            <a:r>
              <a:rPr lang="da-DK" sz="1800" dirty="0">
                <a:latin typeface="Arial" panose="020B0604020202020204" pitchFamily="34" charset="0"/>
                <a:cs typeface="Arial" panose="020B0604020202020204" pitchFamily="34" charset="0"/>
              </a:rPr>
              <a:t>eller </a:t>
            </a:r>
            <a:r>
              <a:rPr lang="da-DK" sz="1800" dirty="0" smtClean="0">
                <a:latin typeface="Arial" panose="020B0604020202020204" pitchFamily="34" charset="0"/>
                <a:cs typeface="Arial" panose="020B0604020202020204" pitchFamily="34" charset="0"/>
              </a:rPr>
              <a:t>udøver, </a:t>
            </a:r>
            <a:r>
              <a:rPr lang="da-DK" sz="1800" dirty="0">
                <a:latin typeface="Arial" panose="020B0604020202020204" pitchFamily="34" charset="0"/>
                <a:cs typeface="Arial" panose="020B0604020202020204" pitchFamily="34" charset="0"/>
              </a:rPr>
              <a:t>vold over for et </a:t>
            </a:r>
            <a:r>
              <a:rPr lang="da-DK" sz="1800" dirty="0" smtClean="0">
                <a:latin typeface="Arial" panose="020B0604020202020204" pitchFamily="34" charset="0"/>
                <a:cs typeface="Arial" panose="020B0604020202020204" pitchFamily="34" charset="0"/>
              </a:rPr>
              <a:t>andet barn </a:t>
            </a:r>
            <a:r>
              <a:rPr lang="da-DK" sz="1800" dirty="0">
                <a:latin typeface="Arial" panose="020B0604020202020204" pitchFamily="34" charset="0"/>
                <a:cs typeface="Arial" panose="020B0604020202020204" pitchFamily="34" charset="0"/>
              </a:rPr>
              <a:t>eller </a:t>
            </a:r>
            <a:r>
              <a:rPr lang="da-DK" sz="1800" dirty="0" smtClean="0">
                <a:latin typeface="Arial" panose="020B0604020202020204" pitchFamily="34" charset="0"/>
                <a:cs typeface="Arial" panose="020B0604020202020204" pitchFamily="34" charset="0"/>
              </a:rPr>
              <a:t>voksen</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E</a:t>
            </a:r>
            <a:r>
              <a:rPr lang="da-DK" sz="1800" dirty="0" smtClean="0">
                <a:latin typeface="Arial" panose="020B0604020202020204" pitchFamily="34" charset="0"/>
                <a:cs typeface="Arial" panose="020B0604020202020204" pitchFamily="34" charset="0"/>
              </a:rPr>
              <a:t>n </a:t>
            </a:r>
            <a:r>
              <a:rPr lang="da-DK" sz="1800" dirty="0">
                <a:latin typeface="Arial" panose="020B0604020202020204" pitchFamily="34" charset="0"/>
                <a:cs typeface="Arial" panose="020B0604020202020204" pitchFamily="34" charset="0"/>
              </a:rPr>
              <a:t>reel og begrundet risiko </a:t>
            </a:r>
            <a:r>
              <a:rPr lang="da-DK" sz="1800" dirty="0" smtClean="0">
                <a:latin typeface="Arial" panose="020B0604020202020204" pitchFamily="34" charset="0"/>
                <a:cs typeface="Arial" panose="020B0604020202020204" pitchFamily="34" charset="0"/>
              </a:rPr>
              <a:t>for fysisk skade på andre personer</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Indgrebet skal forhindre barnet eller den unge i at skade andre personer</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Der skal </a:t>
            </a:r>
            <a:r>
              <a:rPr lang="da-DK" sz="1800" dirty="0">
                <a:latin typeface="Arial" panose="020B0604020202020204" pitchFamily="34" charset="0"/>
                <a:cs typeface="Arial" panose="020B0604020202020204" pitchFamily="34" charset="0"/>
              </a:rPr>
              <a:t>være </a:t>
            </a:r>
            <a:r>
              <a:rPr lang="da-DK" sz="1800" dirty="0" smtClean="0">
                <a:latin typeface="Arial" panose="020B0604020202020204" pitchFamily="34" charset="0"/>
                <a:cs typeface="Arial" panose="020B0604020202020204" pitchFamily="34" charset="0"/>
              </a:rPr>
              <a:t>en insisterende </a:t>
            </a:r>
            <a:r>
              <a:rPr lang="da-DK" sz="1800" dirty="0">
                <a:latin typeface="Arial" panose="020B0604020202020204" pitchFamily="34" charset="0"/>
                <a:cs typeface="Arial" panose="020B0604020202020204" pitchFamily="34" charset="0"/>
              </a:rPr>
              <a:t>og vedholdende </a:t>
            </a:r>
            <a:r>
              <a:rPr lang="da-DK" sz="1800" dirty="0" smtClean="0">
                <a:latin typeface="Arial" panose="020B0604020202020204" pitchFamily="34" charset="0"/>
                <a:cs typeface="Arial" panose="020B0604020202020204" pitchFamily="34" charset="0"/>
              </a:rPr>
              <a:t>udtryksform </a:t>
            </a:r>
            <a:r>
              <a:rPr lang="da-DK" sz="1800" dirty="0">
                <a:latin typeface="Arial" panose="020B0604020202020204" pitchFamily="34" charset="0"/>
                <a:cs typeface="Arial" panose="020B0604020202020204" pitchFamily="34" charset="0"/>
              </a:rPr>
              <a:t>og </a:t>
            </a:r>
            <a:r>
              <a:rPr lang="da-DK" sz="1800" dirty="0" smtClean="0">
                <a:latin typeface="Arial" panose="020B0604020202020204" pitchFamily="34" charset="0"/>
                <a:cs typeface="Arial" panose="020B0604020202020204" pitchFamily="34" charset="0"/>
              </a:rPr>
              <a:t>adfærd.</a:t>
            </a:r>
            <a:endParaRPr lang="da-DK" sz="1800" dirty="0">
              <a:latin typeface="Arial" panose="020B0604020202020204" pitchFamily="34" charset="0"/>
              <a:cs typeface="Arial" panose="020B0604020202020204" pitchFamily="34" charset="0"/>
            </a:endParaRPr>
          </a:p>
          <a:p>
            <a:endParaRPr lang="da-DK" sz="1800" dirty="0">
              <a:latin typeface="Arial" panose="020B0604020202020204" pitchFamily="34" charset="0"/>
              <a:cs typeface="Arial" panose="020B0604020202020204" pitchFamily="34" charset="0"/>
            </a:endParaRPr>
          </a:p>
          <a:p>
            <a:pPr lvl="1"/>
            <a:endParaRPr lang="da-DK" sz="1800" dirty="0" smtClean="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203200" y="63436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7</a:t>
            </a:fld>
            <a:endParaRPr lang="da-DK"/>
          </a:p>
        </p:txBody>
      </p:sp>
    </p:spTree>
    <p:extLst>
      <p:ext uri="{BB962C8B-B14F-4D97-AF65-F5344CB8AC3E}">
        <p14:creationId xmlns:p14="http://schemas.microsoft.com/office/powerpoint/2010/main" val="78971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137" y="172800"/>
            <a:ext cx="5868670" cy="1328038"/>
          </a:xfrm>
        </p:spPr>
        <p:txBody>
          <a:bodyPr>
            <a:normAutofit/>
          </a:bodyPr>
          <a:lstStyle/>
          <a:p>
            <a:pPr algn="l"/>
            <a:r>
              <a:rPr lang="da-DK" sz="2000" dirty="0" smtClean="0">
                <a:latin typeface="Arial" panose="020B0604020202020204" pitchFamily="34" charset="0"/>
                <a:cs typeface="Arial" panose="020B0604020202020204" pitchFamily="34" charset="0"/>
              </a:rPr>
              <a:t>Generelle principper</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36563" y="1629227"/>
            <a:ext cx="8243888" cy="4749349"/>
          </a:xfrm>
        </p:spPr>
        <p:txBody>
          <a:bodyPr>
            <a:normAutofit/>
          </a:bodyPr>
          <a:lstStyle/>
          <a:p>
            <a:pPr marL="0" indent="0">
              <a:buNone/>
            </a:pPr>
            <a:r>
              <a:rPr lang="da-DK" sz="1800" b="1" dirty="0" smtClean="0">
                <a:latin typeface="Arial" panose="020B0604020202020204" pitchFamily="34" charset="0"/>
                <a:cs typeface="Arial" panose="020B0604020202020204" pitchFamily="34" charset="0"/>
              </a:rPr>
              <a:t>Indgreb skal som al anden magtanvendelse ske under iagttagelse af de, i lovens § 7, beskrevne generelle principper for anvendelse af magt og andre indgreb i selvbestemmelsesretten. </a:t>
            </a:r>
          </a:p>
          <a:p>
            <a:pPr marL="0" indent="0">
              <a:buNone/>
            </a:pPr>
            <a:endParaRPr lang="da-DK" sz="1800" b="1" dirty="0" smtClean="0">
              <a:latin typeface="Arial" panose="020B0604020202020204" pitchFamily="34" charset="0"/>
              <a:cs typeface="Arial" panose="020B0604020202020204" pitchFamily="34" charset="0"/>
            </a:endParaRPr>
          </a:p>
          <a:p>
            <a:pPr>
              <a:buFont typeface="Arial" charset="0"/>
              <a:buChar char="•"/>
            </a:pPr>
            <a:r>
              <a:rPr lang="da-DK" sz="1800" dirty="0" smtClean="0">
                <a:latin typeface="Arial" panose="020B0604020202020204" pitchFamily="34" charset="0"/>
                <a:cs typeface="Arial" panose="020B0604020202020204" pitchFamily="34" charset="0"/>
              </a:rPr>
              <a:t>Det skal forsøges, at få barnet eller den unges frivillige medvirken</a:t>
            </a:r>
          </a:p>
          <a:p>
            <a:pPr>
              <a:buFont typeface="Arial" charset="0"/>
              <a:buChar char="•"/>
            </a:pPr>
            <a:r>
              <a:rPr lang="da-DK" sz="1800" dirty="0" smtClean="0">
                <a:latin typeface="Arial" panose="020B0604020202020204" pitchFamily="34" charset="0"/>
                <a:cs typeface="Arial" panose="020B0604020202020204" pitchFamily="34" charset="0"/>
              </a:rPr>
              <a:t>Fysisk magtanvendelse </a:t>
            </a:r>
          </a:p>
          <a:p>
            <a:pPr lvl="1">
              <a:buFontTx/>
              <a:buChar char="-"/>
            </a:pPr>
            <a:r>
              <a:rPr lang="da-DK" sz="1800" dirty="0" smtClean="0">
                <a:latin typeface="Arial" panose="020B0604020202020204" pitchFamily="34" charset="0"/>
                <a:cs typeface="Arial" panose="020B0604020202020204" pitchFamily="34" charset="0"/>
              </a:rPr>
              <a:t>Må kun ske undtagelsesvist og må ikke erstatte omsorg og socialpædagogisk støtte</a:t>
            </a:r>
          </a:p>
          <a:p>
            <a:pPr lvl="1">
              <a:buFontTx/>
              <a:buChar char="-"/>
            </a:pPr>
            <a:r>
              <a:rPr lang="da-DK" sz="1800" dirty="0" smtClean="0">
                <a:latin typeface="Arial" panose="020B0604020202020204" pitchFamily="34" charset="0"/>
                <a:cs typeface="Arial" panose="020B0604020202020204" pitchFamily="34" charset="0"/>
              </a:rPr>
              <a:t>Skal stå i rimeligt forhold til det, der ønskes opnået</a:t>
            </a:r>
          </a:p>
          <a:p>
            <a:pPr lvl="1">
              <a:buFontTx/>
              <a:buChar char="-"/>
            </a:pPr>
            <a:r>
              <a:rPr lang="da-DK" sz="1800" dirty="0" smtClean="0">
                <a:latin typeface="Arial" panose="020B0604020202020204" pitchFamily="34" charset="0"/>
                <a:cs typeface="Arial" panose="020B0604020202020204" pitchFamily="34" charset="0"/>
              </a:rPr>
              <a:t>Skal altid anvende den mindst indgribende foranstaltning, som er tilstrækkelig til at </a:t>
            </a:r>
            <a:r>
              <a:rPr lang="da-DK" sz="1800" smtClean="0">
                <a:latin typeface="Arial" panose="020B0604020202020204" pitchFamily="34" charset="0"/>
                <a:cs typeface="Arial" panose="020B0604020202020204" pitchFamily="34" charset="0"/>
              </a:rPr>
              <a:t>opnå formålet</a:t>
            </a:r>
          </a:p>
          <a:p>
            <a:pPr lvl="1">
              <a:buFontTx/>
              <a:buChar char="-"/>
            </a:pPr>
            <a:r>
              <a:rPr lang="da-DK" sz="1800" smtClean="0">
                <a:latin typeface="Arial" panose="020B0604020202020204" pitchFamily="34" charset="0"/>
                <a:cs typeface="Arial" panose="020B0604020202020204" pitchFamily="34" charset="0"/>
              </a:rPr>
              <a:t>Skal </a:t>
            </a:r>
            <a:r>
              <a:rPr lang="da-DK" sz="1800" dirty="0" smtClean="0">
                <a:latin typeface="Arial" panose="020B0604020202020204" pitchFamily="34" charset="0"/>
                <a:cs typeface="Arial" panose="020B0604020202020204" pitchFamily="34" charset="0"/>
              </a:rPr>
              <a:t>udøves så skånsomt og kortvarigt, som omstændighederne tillader, og med respekt for barnets eller den unges personlige integritet</a:t>
            </a:r>
            <a:endParaRPr lang="da-DK" sz="1800" b="1" dirty="0" smtClean="0">
              <a:latin typeface="Arial" panose="020B0604020202020204" pitchFamily="34" charset="0"/>
              <a:cs typeface="Arial" panose="020B0604020202020204" pitchFamily="34" charset="0"/>
            </a:endParaRPr>
          </a:p>
          <a:p>
            <a:pPr marL="400050" lvl="1" indent="0">
              <a:buNone/>
            </a:pPr>
            <a:endParaRPr lang="da-DK" sz="1800" dirty="0"/>
          </a:p>
        </p:txBody>
      </p:sp>
      <p:sp>
        <p:nvSpPr>
          <p:cNvPr id="4" name="Pladsholder til sidefod 3"/>
          <p:cNvSpPr>
            <a:spLocks noGrp="1"/>
          </p:cNvSpPr>
          <p:nvPr>
            <p:ph type="ftr" sz="quarter" idx="11"/>
          </p:nvPr>
        </p:nvSpPr>
        <p:spPr>
          <a:xfrm>
            <a:off x="114300" y="63436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8</a:t>
            </a:fld>
            <a:endParaRPr lang="da-DK"/>
          </a:p>
        </p:txBody>
      </p:sp>
    </p:spTree>
    <p:extLst>
      <p:ext uri="{BB962C8B-B14F-4D97-AF65-F5344CB8AC3E}">
        <p14:creationId xmlns:p14="http://schemas.microsoft.com/office/powerpoint/2010/main" val="350334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2880"/>
            <a:ext cx="5868670" cy="1212535"/>
          </a:xfrm>
        </p:spPr>
        <p:txBody>
          <a:bodyPr>
            <a:normAutofit/>
          </a:bodyPr>
          <a:lstStyle/>
          <a:p>
            <a:pPr algn="l"/>
            <a:r>
              <a:rPr lang="da-DK" sz="2000" dirty="0" smtClean="0">
                <a:latin typeface="Arial" panose="020B0604020202020204" pitchFamily="34" charset="0"/>
                <a:cs typeface="Arial" panose="020B0604020202020204" pitchFamily="34" charset="0"/>
              </a:rPr>
              <a:t>Form for indgreb</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287221" y="1435949"/>
            <a:ext cx="8243888" cy="4603186"/>
          </a:xfrm>
        </p:spPr>
        <p:txBody>
          <a:bodyPr>
            <a:normAutofit/>
          </a:bodyPr>
          <a:lstStyle/>
          <a:p>
            <a:pPr marL="0" indent="0">
              <a:buNone/>
            </a:pPr>
            <a:r>
              <a:rPr lang="da-DK" sz="1800" i="1" dirty="0">
                <a:latin typeface="Arial" panose="020B0604020202020204" pitchFamily="34" charset="0"/>
                <a:cs typeface="Arial" panose="020B0604020202020204" pitchFamily="34" charset="0"/>
              </a:rPr>
              <a:t>Fastholdelse:</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Fysisk fastholdelse fx. ved </a:t>
            </a:r>
            <a:r>
              <a:rPr lang="da-DK" sz="1800" dirty="0">
                <a:latin typeface="Arial" panose="020B0604020202020204" pitchFamily="34" charset="0"/>
                <a:cs typeface="Arial" panose="020B0604020202020204" pitchFamily="34" charset="0"/>
              </a:rPr>
              <a:t>at holde fast om barnet eller den </a:t>
            </a:r>
            <a:r>
              <a:rPr lang="da-DK" sz="1800" dirty="0" smtClean="0">
                <a:latin typeface="Arial" panose="020B0604020202020204" pitchFamily="34" charset="0"/>
                <a:cs typeface="Arial" panose="020B0604020202020204" pitchFamily="34" charset="0"/>
              </a:rPr>
              <a:t>unge</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Fastholdelse af barnet eller den unge må aldrig omfatte vold, herunder voldelige førergreb, slag eller </a:t>
            </a:r>
            <a:r>
              <a:rPr lang="da-DK" sz="1800" dirty="0" smtClean="0">
                <a:latin typeface="Arial" panose="020B0604020202020204" pitchFamily="34" charset="0"/>
                <a:cs typeface="Arial" panose="020B0604020202020204" pitchFamily="34" charset="0"/>
              </a:rPr>
              <a:t>spark</a:t>
            </a:r>
            <a:endParaRPr lang="da-DK" sz="1800" dirty="0">
              <a:latin typeface="Arial" panose="020B0604020202020204" pitchFamily="34" charset="0"/>
              <a:cs typeface="Arial" panose="020B0604020202020204" pitchFamily="34" charset="0"/>
            </a:endParaRPr>
          </a:p>
          <a:p>
            <a:pPr marL="0" indent="0">
              <a:buNone/>
            </a:pPr>
            <a:endParaRPr lang="da-DK" sz="1800" i="1" dirty="0" smtClean="0">
              <a:latin typeface="Arial" panose="020B0604020202020204" pitchFamily="34" charset="0"/>
              <a:cs typeface="Arial" panose="020B0604020202020204" pitchFamily="34" charset="0"/>
            </a:endParaRPr>
          </a:p>
          <a:p>
            <a:pPr marL="0" indent="0">
              <a:buNone/>
            </a:pPr>
            <a:r>
              <a:rPr lang="da-DK" sz="1800" i="1" dirty="0" smtClean="0">
                <a:latin typeface="Arial" panose="020B0604020202020204" pitchFamily="34" charset="0"/>
                <a:cs typeface="Arial" panose="020B0604020202020204" pitchFamily="34" charset="0"/>
              </a:rPr>
              <a:t>Føre </a:t>
            </a:r>
            <a:r>
              <a:rPr lang="da-DK" sz="1800" i="1" dirty="0">
                <a:latin typeface="Arial" panose="020B0604020202020204" pitchFamily="34" charset="0"/>
                <a:cs typeface="Arial" panose="020B0604020202020204" pitchFamily="34" charset="0"/>
              </a:rPr>
              <a:t>til et andet </a:t>
            </a:r>
            <a:r>
              <a:rPr lang="da-DK" sz="1800" i="1" dirty="0" smtClean="0">
                <a:latin typeface="Arial" panose="020B0604020202020204" pitchFamily="34" charset="0"/>
                <a:cs typeface="Arial" panose="020B0604020202020204" pitchFamily="34" charset="0"/>
              </a:rPr>
              <a:t>opholdsrum: </a:t>
            </a:r>
            <a:endParaRPr lang="da-DK" sz="1800" i="1"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B</a:t>
            </a:r>
            <a:r>
              <a:rPr lang="da-DK" sz="1800" dirty="0" smtClean="0">
                <a:latin typeface="Arial" panose="020B0604020202020204" pitchFamily="34" charset="0"/>
                <a:cs typeface="Arial" panose="020B0604020202020204" pitchFamily="34" charset="0"/>
              </a:rPr>
              <a:t>arnet </a:t>
            </a:r>
            <a:r>
              <a:rPr lang="da-DK" sz="1800" dirty="0">
                <a:latin typeface="Arial" panose="020B0604020202020204" pitchFamily="34" charset="0"/>
                <a:cs typeface="Arial" panose="020B0604020202020204" pitchFamily="34" charset="0"/>
              </a:rPr>
              <a:t>eller </a:t>
            </a:r>
            <a:r>
              <a:rPr lang="da-DK" sz="1800" dirty="0" smtClean="0">
                <a:latin typeface="Arial" panose="020B0604020202020204" pitchFamily="34" charset="0"/>
                <a:cs typeface="Arial" panose="020B0604020202020204" pitchFamily="34" charset="0"/>
              </a:rPr>
              <a:t>den unge </a:t>
            </a:r>
            <a:r>
              <a:rPr lang="da-DK" sz="1800" dirty="0">
                <a:latin typeface="Arial" panose="020B0604020202020204" pitchFamily="34" charset="0"/>
                <a:cs typeface="Arial" panose="020B0604020202020204" pitchFamily="34" charset="0"/>
              </a:rPr>
              <a:t>føres til et andet lokale på </a:t>
            </a:r>
            <a:r>
              <a:rPr lang="da-DK" sz="1800" dirty="0" smtClean="0">
                <a:latin typeface="Arial" panose="020B0604020202020204" pitchFamily="34" charset="0"/>
                <a:cs typeface="Arial" panose="020B0604020202020204" pitchFamily="34" charset="0"/>
              </a:rPr>
              <a:t>anbringelsesstedet</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Ved mindre </a:t>
            </a:r>
            <a:r>
              <a:rPr lang="da-DK" sz="1800" dirty="0">
                <a:latin typeface="Arial" panose="020B0604020202020204" pitchFamily="34" charset="0"/>
                <a:cs typeface="Arial" panose="020B0604020202020204" pitchFamily="34" charset="0"/>
              </a:rPr>
              <a:t>børn </a:t>
            </a:r>
            <a:r>
              <a:rPr lang="da-DK" sz="1800" dirty="0" smtClean="0">
                <a:latin typeface="Arial" panose="020B0604020202020204" pitchFamily="34" charset="0"/>
                <a:cs typeface="Arial" panose="020B0604020202020204" pitchFamily="34" charset="0"/>
              </a:rPr>
              <a:t>kan barnet bæres </a:t>
            </a:r>
            <a:r>
              <a:rPr lang="da-DK" sz="1800" dirty="0">
                <a:latin typeface="Arial" panose="020B0604020202020204" pitchFamily="34" charset="0"/>
                <a:cs typeface="Arial" panose="020B0604020202020204" pitchFamily="34" charset="0"/>
              </a:rPr>
              <a:t>til et andet </a:t>
            </a:r>
            <a:r>
              <a:rPr lang="da-DK" sz="1800" dirty="0" smtClean="0">
                <a:latin typeface="Arial" panose="020B0604020202020204" pitchFamily="34" charset="0"/>
                <a:cs typeface="Arial" panose="020B0604020202020204" pitchFamily="34" charset="0"/>
              </a:rPr>
              <a:t>opholdsrum</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Bestemmelsen </a:t>
            </a:r>
            <a:r>
              <a:rPr lang="da-DK" sz="1800" dirty="0">
                <a:latin typeface="Arial" panose="020B0604020202020204" pitchFamily="34" charset="0"/>
                <a:cs typeface="Arial" panose="020B0604020202020204" pitchFamily="34" charset="0"/>
              </a:rPr>
              <a:t>giver ikke hjemmel til, at barnet eller den unge låses inde, medmindre </a:t>
            </a:r>
            <a:r>
              <a:rPr lang="da-DK" sz="1800" dirty="0" smtClean="0">
                <a:latin typeface="Arial" panose="020B0604020202020204" pitchFamily="34" charset="0"/>
                <a:cs typeface="Arial" panose="020B0604020202020204" pitchFamily="34" charset="0"/>
              </a:rPr>
              <a:t>episoden </a:t>
            </a:r>
            <a:r>
              <a:rPr lang="da-DK" sz="1800" dirty="0">
                <a:latin typeface="Arial" panose="020B0604020202020204" pitchFamily="34" charset="0"/>
                <a:cs typeface="Arial" panose="020B0604020202020204" pitchFamily="34" charset="0"/>
              </a:rPr>
              <a:t>sker på en sikret </a:t>
            </a:r>
            <a:r>
              <a:rPr lang="da-DK" sz="1800" dirty="0" smtClean="0">
                <a:latin typeface="Arial" panose="020B0604020202020204" pitchFamily="34" charset="0"/>
                <a:cs typeface="Arial" panose="020B0604020202020204" pitchFamily="34" charset="0"/>
              </a:rPr>
              <a:t>døgninstitution </a:t>
            </a:r>
            <a:r>
              <a:rPr lang="da-DK" sz="1800" dirty="0">
                <a:latin typeface="Arial" panose="020B0604020202020204" pitchFamily="34" charset="0"/>
                <a:cs typeface="Arial" panose="020B0604020202020204" pitchFamily="34" charset="0"/>
              </a:rPr>
              <a:t>og betingelserne for </a:t>
            </a:r>
            <a:r>
              <a:rPr lang="da-DK" sz="1800" dirty="0" smtClean="0">
                <a:latin typeface="Arial" panose="020B0604020202020204" pitchFamily="34" charset="0"/>
                <a:cs typeface="Arial" panose="020B0604020202020204" pitchFamily="34" charset="0"/>
              </a:rPr>
              <a:t>isolation, </a:t>
            </a:r>
            <a:r>
              <a:rPr lang="da-DK" sz="1800" dirty="0">
                <a:latin typeface="Arial" panose="020B0604020202020204" pitchFamily="34" charset="0"/>
                <a:cs typeface="Arial" panose="020B0604020202020204" pitchFamily="34" charset="0"/>
              </a:rPr>
              <a:t>i </a:t>
            </a:r>
            <a:r>
              <a:rPr lang="da-DK" sz="1800" dirty="0" smtClean="0">
                <a:latin typeface="Arial" panose="020B0604020202020204" pitchFamily="34" charset="0"/>
                <a:cs typeface="Arial" panose="020B0604020202020204" pitchFamily="34" charset="0"/>
              </a:rPr>
              <a:t>dertil indrettet rum, </a:t>
            </a:r>
            <a:r>
              <a:rPr lang="da-DK" sz="1800" dirty="0">
                <a:latin typeface="Arial" panose="020B0604020202020204" pitchFamily="34" charset="0"/>
                <a:cs typeface="Arial" panose="020B0604020202020204" pitchFamily="34" charset="0"/>
              </a:rPr>
              <a:t>er opfyldt.</a:t>
            </a:r>
          </a:p>
          <a:p>
            <a:endParaRPr lang="da-DK" sz="1800" dirty="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77800" y="6292850"/>
            <a:ext cx="2895600" cy="365125"/>
          </a:xfrm>
        </p:spPr>
        <p:txBody>
          <a:bodyPr/>
          <a:lstStyle/>
          <a:p>
            <a:pPr algn="l">
              <a:defRPr/>
            </a:pPr>
            <a:r>
              <a:rPr lang="en-GB" dirty="0" err="1" smtClean="0"/>
              <a:t>Fysisk</a:t>
            </a:r>
            <a:r>
              <a:rPr lang="en-GB" dirty="0" smtClean="0"/>
              <a:t> </a:t>
            </a:r>
            <a:r>
              <a:rPr lang="en-GB" dirty="0" err="1" smtClean="0"/>
              <a:t>magtanvendelse</a:t>
            </a:r>
            <a:endParaRPr lang="en-GB" dirty="0"/>
          </a:p>
        </p:txBody>
      </p:sp>
      <p:sp>
        <p:nvSpPr>
          <p:cNvPr id="5" name="Pladsholder til diasnummer 4"/>
          <p:cNvSpPr>
            <a:spLocks noGrp="1"/>
          </p:cNvSpPr>
          <p:nvPr>
            <p:ph type="sldNum" sz="quarter" idx="12"/>
          </p:nvPr>
        </p:nvSpPr>
        <p:spPr/>
        <p:txBody>
          <a:bodyPr/>
          <a:lstStyle/>
          <a:p>
            <a:fld id="{8F819E01-873F-45D1-AE0F-6F198F3537B8}" type="slidenum">
              <a:rPr lang="da-DK" smtClean="0"/>
              <a:t>9</a:t>
            </a:fld>
            <a:endParaRPr lang="da-DK"/>
          </a:p>
        </p:txBody>
      </p:sp>
    </p:spTree>
    <p:extLst>
      <p:ext uri="{BB962C8B-B14F-4D97-AF65-F5344CB8AC3E}">
        <p14:creationId xmlns:p14="http://schemas.microsoft.com/office/powerpoint/2010/main" val="94347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6015</TotalTime>
  <Words>1051</Words>
  <Application>Microsoft Office PowerPoint</Application>
  <PresentationFormat>Skærmshow (4:3)</PresentationFormat>
  <Paragraphs>159</Paragraphs>
  <Slides>14</Slides>
  <Notes>12</Notes>
  <HiddenSlides>0</HiddenSlides>
  <MMClips>0</MMClips>
  <ScaleCrop>false</ScaleCrop>
  <HeadingPairs>
    <vt:vector size="4" baseType="variant">
      <vt:variant>
        <vt:lpstr>Tema</vt:lpstr>
      </vt:variant>
      <vt:variant>
        <vt:i4>1</vt:i4>
      </vt:variant>
      <vt:variant>
        <vt:lpstr>Diastitler</vt:lpstr>
      </vt:variant>
      <vt:variant>
        <vt:i4>14</vt:i4>
      </vt:variant>
    </vt:vector>
  </HeadingPairs>
  <TitlesOfParts>
    <vt:vector size="15" baseType="lpstr">
      <vt:lpstr>Kontortema</vt:lpstr>
      <vt:lpstr>Voksenansvar for anbragte børn og unge   Fysisk magtanvendelse</vt:lpstr>
      <vt:lpstr>Rettigheder og indgreb heri</vt:lpstr>
      <vt:lpstr>Personlig integritet og selvbestemmelse </vt:lpstr>
      <vt:lpstr>Lovreglens indhold</vt:lpstr>
      <vt:lpstr>Anvendelsesområde</vt:lpstr>
      <vt:lpstr>Kompetence - personkreds</vt:lpstr>
      <vt:lpstr>Betingelser for indgreb</vt:lpstr>
      <vt:lpstr>Generelle principper</vt:lpstr>
      <vt:lpstr>Form for indgreb</vt:lpstr>
      <vt:lpstr>Den konkrete afvejning</vt:lpstr>
      <vt:lpstr>Casearbejde</vt:lpstr>
      <vt:lpstr>Registrering og indberetning </vt:lpstr>
      <vt:lpstr>Retsregler</vt:lpstr>
      <vt:lpstr>Lovens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265</cp:revision>
  <cp:lastPrinted>2016-09-21T06:47:43Z</cp:lastPrinted>
  <dcterms:created xsi:type="dcterms:W3CDTF">2016-05-06T07:53:40Z</dcterms:created>
  <dcterms:modified xsi:type="dcterms:W3CDTF">2017-01-15T11:27:17Z</dcterms:modified>
</cp:coreProperties>
</file>