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6" r:id="rId1"/>
  </p:sldMasterIdLst>
  <p:notesMasterIdLst>
    <p:notesMasterId r:id="rId10"/>
  </p:notesMasterIdLst>
  <p:handoutMasterIdLst>
    <p:handoutMasterId r:id="rId11"/>
  </p:handoutMasterIdLst>
  <p:sldIdLst>
    <p:sldId id="258" r:id="rId2"/>
    <p:sldId id="328" r:id="rId3"/>
    <p:sldId id="329" r:id="rId4"/>
    <p:sldId id="310" r:id="rId5"/>
    <p:sldId id="311" r:id="rId6"/>
    <p:sldId id="326" r:id="rId7"/>
    <p:sldId id="327" r:id="rId8"/>
    <p:sldId id="314" r:id="rId9"/>
  </p:sldIdLst>
  <p:sldSz cx="9144000" cy="6858000" type="screen4x3"/>
  <p:notesSz cx="6808788" cy="99409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e Gaardsted Frandsen" initials="af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00FF"/>
    <a:srgbClr val="697F8E"/>
    <a:srgbClr val="118850"/>
    <a:srgbClr val="384F5C"/>
    <a:srgbClr val="7ABD30"/>
    <a:srgbClr val="0E702F"/>
    <a:srgbClr val="0E72BA"/>
    <a:srgbClr val="0B5C94"/>
    <a:srgbClr val="FF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0" autoAdjust="0"/>
    <p:restoredTop sz="93316" autoAdjust="0"/>
  </p:normalViewPr>
  <p:slideViewPr>
    <p:cSldViewPr snapToGrid="0">
      <p:cViewPr>
        <p:scale>
          <a:sx n="100" d="100"/>
          <a:sy n="100" d="100"/>
        </p:scale>
        <p:origin x="-54" y="789"/>
      </p:cViewPr>
      <p:guideLst>
        <p:guide orient="horz" pos="4066"/>
        <p:guide orient="horz" pos="3883"/>
        <p:guide orient="horz" pos="2160"/>
        <p:guide orient="horz" pos="879"/>
        <p:guide orient="horz" pos="446"/>
        <p:guide orient="horz" pos="1049"/>
        <p:guide pos="5477"/>
        <p:guide pos="2880"/>
        <p:guide pos="284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72" cy="49760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395" y="0"/>
            <a:ext cx="2949772" cy="49760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CA92D15C-9541-984E-9FA7-C608AD204F7E}" type="datetimeFigureOut">
              <a:t>05-02-2017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49772" cy="49760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395" y="9441733"/>
            <a:ext cx="2949772" cy="49760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4AD8BFC4-5926-5649-BB5B-7065CDDCBE5A}" type="slidenum"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72" cy="497603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395" y="0"/>
            <a:ext cx="2949772" cy="497603"/>
          </a:xfrm>
          <a:prstGeom prst="rect">
            <a:avLst/>
          </a:prstGeom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FFDDA5-DA11-E543-9D52-16EB8FF18AFF}" type="datetimeFigureOut">
              <a:rPr lang="da-DK"/>
              <a:pPr/>
              <a:t>05-02-2017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pPr lvl="0"/>
            <a:endParaRPr lang="da-DK" noProof="0" dirty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717" y="4721662"/>
            <a:ext cx="5447355" cy="4473654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1733"/>
            <a:ext cx="2949772" cy="497602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395" y="9441733"/>
            <a:ext cx="2949772" cy="497602"/>
          </a:xfrm>
          <a:prstGeom prst="rect">
            <a:avLst/>
          </a:prstGeom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4CC2FA-81EB-7645-A056-1A1B2D71557F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2945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726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444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29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C2FA-81EB-7645-A056-1A1B2D71557F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384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9E3F-CD41-4EED-8ACD-5EC6D32639A8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6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3E60E-5C7F-469F-A653-3D9E260E81EB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717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44A2-BF9D-4914-8D1D-C022B318C5C6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197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849" y="2243138"/>
            <a:ext cx="7966353" cy="1136661"/>
          </a:xfr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50" y="3470275"/>
            <a:ext cx="7976848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53118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højformat-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81525" y="1411112"/>
            <a:ext cx="4562475" cy="4753152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224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: 1 stort me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1405505"/>
            <a:ext cx="9144000" cy="4758758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5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: 1 stort uden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1400175"/>
            <a:ext cx="9144000" cy="5457825"/>
          </a:xfrm>
        </p:spPr>
        <p:txBody>
          <a:bodyPr/>
          <a:lstStyle/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1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1 person m. tale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bobl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54" y="2482371"/>
            <a:ext cx="3233355" cy="2421783"/>
          </a:xfrm>
          <a:prstGeom prst="rect">
            <a:avLst/>
          </a:prstGeom>
        </p:spPr>
      </p:pic>
      <p:pic>
        <p:nvPicPr>
          <p:cNvPr id="12" name="Picture 11" descr="1pers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46" y="4591539"/>
            <a:ext cx="1025769" cy="15714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489944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326481" y="2997899"/>
            <a:ext cx="2410863" cy="1493753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185738" indent="0" algn="ctr">
              <a:buNone/>
              <a:defRPr>
                <a:solidFill>
                  <a:srgbClr val="000000"/>
                </a:solidFill>
              </a:defRPr>
            </a:lvl2pPr>
            <a:lvl3pPr marL="357187" indent="0" algn="ctr">
              <a:buNone/>
              <a:defRPr>
                <a:solidFill>
                  <a:srgbClr val="000000"/>
                </a:solidFill>
              </a:defRPr>
            </a:lvl3pPr>
            <a:lvl4pPr marL="542925" indent="0" algn="ctr">
              <a:buNone/>
              <a:defRPr>
                <a:solidFill>
                  <a:srgbClr val="000000"/>
                </a:solidFill>
              </a:defRPr>
            </a:lvl4pPr>
            <a:lvl5pPr marL="714375" indent="0" algn="ctr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9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1" name="Picture 10" descr="born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43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2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34AA-0C36-4470-9603-1B526994ED0C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41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pic>
        <p:nvPicPr>
          <p:cNvPr id="10" name="Picture 9" descr="striber_sort.png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000"/>
            <a:ext cx="6599644" cy="2502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born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37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 descr="ung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aeldr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pic>
        <p:nvPicPr>
          <p:cNvPr id="10" name="Picture 9" descr="striber_sort.png"/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000"/>
            <a:ext cx="6599644" cy="2502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B4-2102-4C90-9EC0-D958B55379A8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0732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handicap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4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9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+ Bille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96004"/>
            <a:ext cx="9144000" cy="546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pic>
        <p:nvPicPr>
          <p:cNvPr id="9" name="Picture 8" descr="social-viden_so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0" y="6311687"/>
            <a:ext cx="3279601" cy="16406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503680" y="-924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850" y="1561077"/>
            <a:ext cx="3950681" cy="460318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 descr="udsatt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800"/>
            <a:ext cx="4575159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461E-28EC-4C95-B75B-62C78BB15C43}" type="datetime1">
              <a:rPr lang="da-DK" smtClean="0"/>
              <a:t>05-02-2017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448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BAC1-4951-40CB-A0C3-77889CA93CBB}" type="datetime1">
              <a:rPr lang="da-DK" smtClean="0"/>
              <a:t>05-02-2017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55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E27D-A583-49DA-B46D-C8F7F2D2B340}" type="datetime1">
              <a:rPr lang="da-DK" smtClean="0"/>
              <a:t>05-02-2017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70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6A9B-84BD-4292-85BC-93343F9CB186}" type="datetime1">
              <a:rPr lang="da-DK" smtClean="0"/>
              <a:t>05-02-2017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145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8595-758E-4BD7-9F9D-BF474529522A}" type="datetime1">
              <a:rPr lang="da-DK" smtClean="0"/>
              <a:t>05-02-2017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84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A653-A0C8-4F34-9060-80788AAAEFDF}" type="datetime1">
              <a:rPr lang="da-DK" smtClean="0"/>
              <a:t>05-02-2017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02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6596-2B00-4BCB-B873-6E739A0970D0}" type="datetime1">
              <a:rPr lang="da-DK" smtClean="0"/>
              <a:t>05-02-2017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Generel introduktion til loven og voksenansvaret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1CE7-9646-4601-B0EF-A5B5D3E5D8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8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50" r:id="rId13"/>
    <p:sldLayoutId id="2147483752" r:id="rId14"/>
    <p:sldLayoutId id="2147483749" r:id="rId15"/>
    <p:sldLayoutId id="2147483735" r:id="rId16"/>
    <p:sldLayoutId id="2147483753" r:id="rId17"/>
    <p:sldLayoutId id="2147483767" r:id="rId18"/>
    <p:sldLayoutId id="2147483770" r:id="rId19"/>
    <p:sldLayoutId id="2147483769" r:id="rId20"/>
    <p:sldLayoutId id="2147483768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8936" y="1104900"/>
            <a:ext cx="7966353" cy="2085975"/>
          </a:xfrm>
        </p:spPr>
        <p:txBody>
          <a:bodyPr/>
          <a:lstStyle/>
          <a:p>
            <a:pPr algn="l"/>
            <a:r>
              <a:rPr lang="da-DK" sz="1800" b="0" dirty="0" smtClean="0"/>
              <a:t>Voksenansvar for anbragte børn og unge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500" dirty="0" smtClean="0"/>
              <a:t>Generel introduktion til </a:t>
            </a:r>
            <a:r>
              <a:rPr lang="da-DK" sz="2500" dirty="0" smtClean="0"/>
              <a:t>voksenansvarsloven </a:t>
            </a:r>
            <a:endParaRPr lang="da-DK" sz="25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0375" y="3243943"/>
            <a:ext cx="7976848" cy="2037670"/>
          </a:xfrm>
        </p:spPr>
        <p:txBody>
          <a:bodyPr/>
          <a:lstStyle/>
          <a:p>
            <a:r>
              <a:rPr lang="da-DK" dirty="0" smtClean="0"/>
              <a:t>Alle anbringelsessteder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Plejefamilier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Private opholdssteder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Døgninstitutioner</a:t>
            </a:r>
          </a:p>
          <a:p>
            <a:pPr marL="342900" indent="-342900">
              <a:buFont typeface="Arial" charset="0"/>
              <a:buChar char="•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2098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350" y="260183"/>
            <a:ext cx="5868670" cy="1106657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/>
              <a:t>Rettigheder og indgreb heri</a:t>
            </a: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da-DK" sz="1800" dirty="0"/>
              <a:t>Børn og unge har som udgangspunkt de samme rettigheder som voksne </a:t>
            </a:r>
            <a:r>
              <a:rPr lang="da-DK" sz="1800" dirty="0" smtClean="0"/>
              <a:t>– fx. ret til personlig frihed, ret til at kunne bevæge sig frit samt ret til respekt for sit privatliv og sin personlige integritet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da-DK" sz="1800" dirty="0" smtClean="0"/>
              <a:t>Børn </a:t>
            </a:r>
            <a:r>
              <a:rPr lang="da-DK" sz="1800" dirty="0"/>
              <a:t>og unge har i forhold til voksne nogle særlige rettigheder, fx ret til beskyttelse og </a:t>
            </a:r>
            <a:r>
              <a:rPr lang="da-DK" sz="1800" dirty="0" smtClean="0"/>
              <a:t>omsorg</a:t>
            </a:r>
            <a:endParaRPr lang="da-DK" sz="1800" dirty="0"/>
          </a:p>
          <a:p>
            <a:pPr marL="285750" lvl="1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da-DK" sz="1800" dirty="0"/>
              <a:t>Borgernes rettigheder er bl.a. fastsat i grundloven og internationale </a:t>
            </a:r>
            <a:r>
              <a:rPr lang="da-DK" sz="1800" dirty="0" smtClean="0"/>
              <a:t>konventioner</a:t>
            </a:r>
            <a:endParaRPr lang="da-DK" sz="1800" dirty="0"/>
          </a:p>
          <a:p>
            <a:endParaRPr lang="da-DK" sz="1800" dirty="0" smtClean="0"/>
          </a:p>
          <a:p>
            <a:r>
              <a:rPr lang="da-DK" sz="1800" dirty="0" smtClean="0"/>
              <a:t>Lov om voksenansvar for anbragte børn og unge angiver de nærmere rammer for hvornår og hvordan der må gribes ind over for anbragte børn og unge</a:t>
            </a:r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90500" y="6365875"/>
            <a:ext cx="371475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Generel</a:t>
            </a:r>
            <a:r>
              <a:rPr lang="en-GB" dirty="0" smtClean="0"/>
              <a:t> </a:t>
            </a:r>
            <a:r>
              <a:rPr lang="en-GB" dirty="0" err="1" smtClean="0"/>
              <a:t>introduktion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loven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voksenansvaret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2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8812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/>
              <a:t>Principper, rettigheder og indgreb</a:t>
            </a: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086525"/>
            <a:ext cx="7638388" cy="5400000"/>
          </a:xfrm>
          <a:prstGeom prst="rect">
            <a:avLst/>
          </a:prstGeom>
        </p:spPr>
      </p:pic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257175" y="6394450"/>
            <a:ext cx="419100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Generel</a:t>
            </a:r>
            <a:r>
              <a:rPr lang="en-GB" dirty="0" smtClean="0"/>
              <a:t> </a:t>
            </a:r>
            <a:r>
              <a:rPr lang="en-GB" dirty="0" err="1" smtClean="0"/>
              <a:t>introduktion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loven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voksenansvaret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22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279133"/>
            <a:ext cx="5868670" cy="1116282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/>
              <a:t>Lov om voksenansvar</a:t>
            </a: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0475" y="1561076"/>
            <a:ext cx="8243888" cy="460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Kap. 1. Lovens </a:t>
            </a:r>
            <a:r>
              <a:rPr lang="da-DK" sz="1800" dirty="0">
                <a:solidFill>
                  <a:schemeClr val="tx1"/>
                </a:solidFill>
              </a:rPr>
              <a:t>formål, anvendelsesområde og </a:t>
            </a:r>
            <a:r>
              <a:rPr lang="da-DK" sz="1800" dirty="0" smtClean="0">
                <a:solidFill>
                  <a:schemeClr val="tx1"/>
                </a:solidFill>
              </a:rPr>
              <a:t>voksenansvar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Kap. 2. Rammer for ophold på anbringelsessteder:  </a:t>
            </a:r>
          </a:p>
          <a:p>
            <a:pPr lvl="2">
              <a:buFont typeface="Arial" charset="0"/>
              <a:buChar char="•"/>
            </a:pPr>
            <a:r>
              <a:rPr lang="da-DK" sz="1800" dirty="0" smtClean="0">
                <a:solidFill>
                  <a:schemeClr val="tx1"/>
                </a:solidFill>
              </a:rPr>
              <a:t>Husorden</a:t>
            </a:r>
            <a:endParaRPr lang="da-DK" sz="1800" dirty="0">
              <a:solidFill>
                <a:schemeClr val="tx1"/>
              </a:solidFill>
            </a:endParaRPr>
          </a:p>
          <a:p>
            <a:pPr lvl="2">
              <a:buFont typeface="Arial" charset="0"/>
              <a:buChar char="•"/>
            </a:pPr>
            <a:r>
              <a:rPr lang="da-DK" sz="1800" dirty="0">
                <a:solidFill>
                  <a:schemeClr val="tx1"/>
                </a:solidFill>
              </a:rPr>
              <a:t>R</a:t>
            </a:r>
            <a:r>
              <a:rPr lang="da-DK" sz="1800" dirty="0" smtClean="0">
                <a:solidFill>
                  <a:schemeClr val="tx1"/>
                </a:solidFill>
              </a:rPr>
              <a:t>usmiddeltest </a:t>
            </a:r>
          </a:p>
          <a:p>
            <a:pPr lvl="2">
              <a:buFont typeface="Arial" charset="0"/>
              <a:buChar char="•"/>
            </a:pPr>
            <a:r>
              <a:rPr lang="da-DK" sz="1800" dirty="0" smtClean="0">
                <a:solidFill>
                  <a:schemeClr val="tx1"/>
                </a:solidFill>
              </a:rPr>
              <a:t>Fysisk guidning.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Kap. 3. Magtanvendelse </a:t>
            </a:r>
            <a:r>
              <a:rPr lang="da-DK" sz="1800" dirty="0">
                <a:solidFill>
                  <a:schemeClr val="tx1"/>
                </a:solidFill>
              </a:rPr>
              <a:t>og andre indgreb i </a:t>
            </a:r>
            <a:r>
              <a:rPr lang="da-DK" sz="1800" dirty="0" smtClean="0">
                <a:solidFill>
                  <a:schemeClr val="tx1"/>
                </a:solidFill>
              </a:rPr>
              <a:t>selvbestemmelsesretten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schemeClr val="tx1"/>
                </a:solidFill>
              </a:rPr>
              <a:t>Generelle principper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schemeClr val="tx1"/>
                </a:solidFill>
              </a:rPr>
              <a:t>Afværgehjælp </a:t>
            </a:r>
            <a:r>
              <a:rPr lang="da-DK" sz="1800" dirty="0">
                <a:solidFill>
                  <a:schemeClr val="tx1"/>
                </a:solidFill>
              </a:rPr>
              <a:t>og fysisk </a:t>
            </a:r>
            <a:r>
              <a:rPr lang="da-DK" sz="1800" dirty="0" smtClean="0">
                <a:solidFill>
                  <a:schemeClr val="tx1"/>
                </a:solidFill>
              </a:rPr>
              <a:t>magtanvendelse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schemeClr val="tx1"/>
                </a:solidFill>
              </a:rPr>
              <a:t>Indgreb </a:t>
            </a:r>
            <a:r>
              <a:rPr lang="da-DK" sz="1800" dirty="0">
                <a:solidFill>
                  <a:schemeClr val="tx1"/>
                </a:solidFill>
              </a:rPr>
              <a:t>i </a:t>
            </a:r>
            <a:r>
              <a:rPr lang="da-DK" sz="1800" dirty="0" smtClean="0">
                <a:solidFill>
                  <a:schemeClr val="tx1"/>
                </a:solidFill>
              </a:rPr>
              <a:t>bevægelsesfriheden /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1800" dirty="0" smtClean="0">
                <a:solidFill>
                  <a:schemeClr val="tx1"/>
                </a:solidFill>
              </a:rPr>
              <a:t>indgreb </a:t>
            </a:r>
            <a:r>
              <a:rPr lang="da-DK" sz="1800" dirty="0">
                <a:solidFill>
                  <a:schemeClr val="tx1"/>
                </a:solidFill>
              </a:rPr>
              <a:t>i privatlivets </a:t>
            </a:r>
            <a:r>
              <a:rPr lang="da-DK" sz="1800" dirty="0" smtClean="0">
                <a:solidFill>
                  <a:schemeClr val="tx1"/>
                </a:solidFill>
              </a:rPr>
              <a:t>fred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Kap. 4. Særlige </a:t>
            </a:r>
            <a:r>
              <a:rPr lang="da-DK" sz="1800" dirty="0">
                <a:solidFill>
                  <a:schemeClr val="tx1"/>
                </a:solidFill>
              </a:rPr>
              <a:t>bestemmelser for unge anbragt som led i strafferetlig afgørelse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Kap. 5. Registrering </a:t>
            </a:r>
            <a:r>
              <a:rPr lang="da-DK" sz="1800" dirty="0">
                <a:solidFill>
                  <a:schemeClr val="tx1"/>
                </a:solidFill>
              </a:rPr>
              <a:t>og indberetning, </a:t>
            </a:r>
            <a:r>
              <a:rPr lang="da-DK" sz="1800" dirty="0" smtClean="0">
                <a:solidFill>
                  <a:schemeClr val="tx1"/>
                </a:solidFill>
              </a:rPr>
              <a:t>tilsyn, </a:t>
            </a:r>
            <a:r>
              <a:rPr lang="da-DK" sz="1800" dirty="0">
                <a:solidFill>
                  <a:schemeClr val="tx1"/>
                </a:solidFill>
              </a:rPr>
              <a:t>klageadgang </a:t>
            </a:r>
            <a:r>
              <a:rPr lang="da-DK" sz="1800" dirty="0" smtClean="0">
                <a:solidFill>
                  <a:schemeClr val="tx1"/>
                </a:solidFill>
              </a:rPr>
              <a:t>og domstolsprøvelse</a:t>
            </a:r>
            <a:endParaRPr lang="da-DK" sz="180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57175" y="6365875"/>
            <a:ext cx="3857625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Generel</a:t>
            </a:r>
            <a:r>
              <a:rPr lang="en-GB" dirty="0" smtClean="0"/>
              <a:t> </a:t>
            </a:r>
            <a:r>
              <a:rPr lang="en-GB" dirty="0" err="1" smtClean="0"/>
              <a:t>introduktion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loven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voksenansvaret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8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24" y="528202"/>
            <a:ext cx="5868670" cy="796162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/>
              <a:t>Lovens formål</a:t>
            </a: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smtClean="0"/>
              <a:t>Loven: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/>
              <a:t>S</a:t>
            </a:r>
            <a:r>
              <a:rPr lang="da-DK" sz="1800" dirty="0" smtClean="0"/>
              <a:t>kal </a:t>
            </a:r>
            <a:r>
              <a:rPr lang="da-DK" sz="1800" dirty="0"/>
              <a:t>beskytte </a:t>
            </a:r>
            <a:r>
              <a:rPr lang="da-DK" sz="1800" dirty="0" smtClean="0"/>
              <a:t>anbragte børn </a:t>
            </a:r>
            <a:r>
              <a:rPr lang="da-DK" sz="1800" dirty="0"/>
              <a:t>og unge mod </a:t>
            </a:r>
            <a:r>
              <a:rPr lang="da-DK" sz="1800" dirty="0" smtClean="0"/>
              <a:t>overgreb, unødvendig </a:t>
            </a:r>
            <a:r>
              <a:rPr lang="da-DK" sz="1800" dirty="0"/>
              <a:t>magtanvendelse og andre </a:t>
            </a:r>
            <a:r>
              <a:rPr lang="da-DK" sz="1800" dirty="0" smtClean="0"/>
              <a:t>indgreb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/>
              <a:t>S</a:t>
            </a:r>
            <a:r>
              <a:rPr lang="da-DK" sz="1800" dirty="0" smtClean="0"/>
              <a:t>kal forebygge magtanvendelse og andre indgreb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Loven:</a:t>
            </a: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/>
              <a:t>B</a:t>
            </a:r>
            <a:r>
              <a:rPr lang="da-DK" sz="1800" dirty="0" smtClean="0"/>
              <a:t>eskriver</a:t>
            </a:r>
            <a:r>
              <a:rPr lang="da-DK" sz="1800" dirty="0"/>
              <a:t>, i hvilke situationer, der undtagelsesvist må anvendes </a:t>
            </a:r>
            <a:r>
              <a:rPr lang="da-DK" sz="1800" dirty="0" smtClean="0"/>
              <a:t>magt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/>
              <a:t>S</a:t>
            </a:r>
            <a:r>
              <a:rPr lang="da-DK" sz="1800" dirty="0" smtClean="0"/>
              <a:t>ikrer </a:t>
            </a:r>
            <a:r>
              <a:rPr lang="da-DK" sz="1800" dirty="0"/>
              <a:t>de anbragte børn og unges retssikkerhed i forbindelse </a:t>
            </a:r>
            <a:r>
              <a:rPr lang="da-DK" sz="1800" dirty="0" smtClean="0"/>
              <a:t>med magtanvendelse og andre indgreb</a:t>
            </a:r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28600" y="6365875"/>
            <a:ext cx="3600450" cy="3651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Generel</a:t>
            </a:r>
            <a:r>
              <a:rPr lang="en-GB" dirty="0" smtClean="0"/>
              <a:t> </a:t>
            </a:r>
            <a:r>
              <a:rPr lang="en-GB" dirty="0" err="1" smtClean="0"/>
              <a:t>introduktion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loven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voksenansvaret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94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597" y="368246"/>
            <a:ext cx="5868670" cy="796162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/>
              <a:t>Voksenansvar</a:t>
            </a: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4636" y="1484075"/>
            <a:ext cx="8296977" cy="460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 smtClean="0"/>
              <a:t>Voksenansvaret tager afsæt i forældreansvaret – det gode forældreskab.</a:t>
            </a:r>
          </a:p>
          <a:p>
            <a:endParaRPr lang="da-DK" sz="1800" dirty="0"/>
          </a:p>
          <a:p>
            <a:pPr marL="0" indent="0">
              <a:buNone/>
            </a:pPr>
            <a:r>
              <a:rPr lang="da-DK" sz="1800" dirty="0"/>
              <a:t>Ved anbringelse overgår den daglige omsorg fra forældrene til plejeforældrene eller personalet på anbringelsessteder.</a:t>
            </a:r>
          </a:p>
          <a:p>
            <a:endParaRPr lang="da-DK" sz="1800" dirty="0" smtClean="0"/>
          </a:p>
          <a:p>
            <a:pPr marL="0" indent="0">
              <a:buNone/>
            </a:pPr>
            <a:r>
              <a:rPr lang="da-DK" sz="1800" dirty="0"/>
              <a:t>Varetagelsen af den daglige omsorg: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/>
              <a:t>Sikre barnet eller den unges </a:t>
            </a:r>
            <a:r>
              <a:rPr lang="da-DK" sz="1800" dirty="0" smtClean="0"/>
              <a:t>interesse</a:t>
            </a: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/>
              <a:t>Opfylde barnets fysiske og psykiske </a:t>
            </a:r>
            <a:r>
              <a:rPr lang="da-DK" sz="1800" dirty="0" smtClean="0"/>
              <a:t>behov</a:t>
            </a: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/>
              <a:t>Opbygge kompetencer hos barnet  eller den unge til at indgå i sociale </a:t>
            </a:r>
            <a:r>
              <a:rPr lang="da-DK" sz="1800" dirty="0" smtClean="0"/>
              <a:t>relationer</a:t>
            </a:r>
            <a:endParaRPr lang="da-DK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800" dirty="0"/>
              <a:t>Sikre at barnet eller den unge trives og modtager </a:t>
            </a:r>
            <a:r>
              <a:rPr lang="da-DK" sz="1800" dirty="0" smtClean="0"/>
              <a:t>indlæring</a:t>
            </a:r>
            <a:endParaRPr lang="da-DK" sz="1800" dirty="0"/>
          </a:p>
          <a:p>
            <a:pPr marL="457200" lvl="1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 smtClean="0"/>
              <a:t>Som led i </a:t>
            </a:r>
            <a:r>
              <a:rPr lang="da-DK" sz="1800" dirty="0"/>
              <a:t>varetagelsen af den daglige omsorg kan der ske </a:t>
            </a:r>
            <a:r>
              <a:rPr lang="da-DK" sz="1800" i="1" dirty="0" smtClean="0"/>
              <a:t>nødvendige</a:t>
            </a:r>
            <a:r>
              <a:rPr lang="da-DK" sz="1800" dirty="0" smtClean="0"/>
              <a:t> indgreb </a:t>
            </a:r>
            <a:r>
              <a:rPr lang="da-DK" sz="1800" dirty="0"/>
              <a:t>i </a:t>
            </a:r>
            <a:r>
              <a:rPr lang="da-DK" sz="1800" dirty="0" smtClean="0"/>
              <a:t>barnet </a:t>
            </a:r>
            <a:r>
              <a:rPr lang="da-DK" sz="1800" dirty="0"/>
              <a:t>eller den unges </a:t>
            </a:r>
            <a:r>
              <a:rPr lang="da-DK" sz="1800" dirty="0" smtClean="0"/>
              <a:t>selvbestemmelsesret</a:t>
            </a:r>
            <a:endParaRPr lang="da-DK" sz="18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61950" y="6318250"/>
            <a:ext cx="3714750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Generel</a:t>
            </a:r>
            <a:r>
              <a:rPr lang="en-GB" dirty="0" smtClean="0"/>
              <a:t> </a:t>
            </a:r>
            <a:r>
              <a:rPr lang="en-GB" dirty="0" err="1" smtClean="0"/>
              <a:t>introduktion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loven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voksenansvaret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14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269507"/>
            <a:ext cx="5868670" cy="1125908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/>
              <a:t>Generelle principper for indsatsen og indgreb</a:t>
            </a: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 smtClean="0"/>
              <a:t>Inddragelse</a:t>
            </a:r>
          </a:p>
          <a:p>
            <a:r>
              <a:rPr lang="da-DK" sz="1800" dirty="0" smtClean="0"/>
              <a:t>Anbragte børn og unge har ret til medinddragelse, medbestemmelse og selvbestemmelse</a:t>
            </a:r>
          </a:p>
          <a:p>
            <a:pPr lvl="1"/>
            <a:r>
              <a:rPr lang="da-DK" sz="1800" dirty="0" smtClean="0"/>
              <a:t>Derfor skal der være en dialog med barnet eller den unge om tilrettelæggelse og gennemførelse af indsatsen ud fra alder, modenhed og funktionsniveau</a:t>
            </a:r>
          </a:p>
          <a:p>
            <a:endParaRPr lang="da-DK" sz="1800" dirty="0" smtClean="0"/>
          </a:p>
          <a:p>
            <a:r>
              <a:rPr lang="da-DK" sz="1800" dirty="0" smtClean="0"/>
              <a:t>Personalet skal ALTID før der foretages en </a:t>
            </a:r>
            <a:r>
              <a:rPr lang="da-DK" sz="1800" dirty="0"/>
              <a:t>magtanvendelse eller </a:t>
            </a:r>
            <a:r>
              <a:rPr lang="da-DK" sz="1800" dirty="0" smtClean="0"/>
              <a:t>et andet indgreb </a:t>
            </a:r>
            <a:r>
              <a:rPr lang="da-DK" sz="1800" dirty="0"/>
              <a:t>i selvbestemmelsesretten </a:t>
            </a:r>
            <a:r>
              <a:rPr lang="da-DK" sz="1800" dirty="0" smtClean="0"/>
              <a:t>have forsøgt alle </a:t>
            </a:r>
            <a:r>
              <a:rPr lang="da-DK" sz="1800" dirty="0"/>
              <a:t>muligheder </a:t>
            </a:r>
            <a:r>
              <a:rPr lang="da-DK" sz="1800" dirty="0" smtClean="0"/>
              <a:t>for, </a:t>
            </a:r>
            <a:r>
              <a:rPr lang="da-DK" sz="1800" dirty="0"/>
              <a:t>at opnå barnets eller den unges frivillige </a:t>
            </a:r>
            <a:r>
              <a:rPr lang="da-DK" sz="1800" dirty="0" smtClean="0"/>
              <a:t>medvirken til </a:t>
            </a:r>
            <a:r>
              <a:rPr lang="da-DK" sz="1800" dirty="0"/>
              <a:t>en nødvendig </a:t>
            </a:r>
            <a:r>
              <a:rPr lang="da-DK" sz="1800" dirty="0" smtClean="0"/>
              <a:t>foranstaltning</a:t>
            </a:r>
          </a:p>
          <a:p>
            <a:endParaRPr lang="da-DK" sz="1800" dirty="0"/>
          </a:p>
          <a:p>
            <a:pPr marL="0" indent="0">
              <a:buNone/>
            </a:pPr>
            <a:r>
              <a:rPr lang="da-DK" sz="1800" b="1" dirty="0" smtClean="0"/>
              <a:t>Forbud</a:t>
            </a:r>
          </a:p>
          <a:p>
            <a:r>
              <a:rPr lang="da-DK" sz="1800" dirty="0" smtClean="0"/>
              <a:t>Fiksering, ydmygende, hånende og anden nedværdigende behandling er ikke tilladt</a:t>
            </a:r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81000" y="6346825"/>
            <a:ext cx="3781425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Generel</a:t>
            </a:r>
            <a:r>
              <a:rPr lang="en-GB" dirty="0" smtClean="0"/>
              <a:t> </a:t>
            </a:r>
            <a:r>
              <a:rPr lang="en-GB" dirty="0" err="1" smtClean="0"/>
              <a:t>introduktion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loven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voksenansvaret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8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644" y="492210"/>
            <a:ext cx="5868670" cy="1125908"/>
          </a:xfrm>
        </p:spPr>
        <p:txBody>
          <a:bodyPr>
            <a:normAutofit/>
          </a:bodyPr>
          <a:lstStyle/>
          <a:p>
            <a:pPr algn="l"/>
            <a:r>
              <a:rPr lang="da-DK" sz="2000" dirty="0" smtClean="0"/>
              <a:t>Generelle </a:t>
            </a:r>
            <a:r>
              <a:rPr lang="da-DK" sz="2000" dirty="0"/>
              <a:t>principper for indsatsen og indgreb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da-DK" dirty="0" smtClean="0"/>
          </a:p>
          <a:p>
            <a:pPr marL="0" indent="0">
              <a:buNone/>
            </a:pPr>
            <a:r>
              <a:rPr lang="da-DK" sz="1800" b="1" dirty="0" smtClean="0"/>
              <a:t>Magtanvendelse og andre indgreb i selvbestemmelsesretten:</a:t>
            </a:r>
            <a:endParaRPr lang="da-DK" sz="1800" b="1" dirty="0"/>
          </a:p>
          <a:p>
            <a:pPr lvl="1">
              <a:buFont typeface="Arial" charset="0"/>
              <a:buChar char="•"/>
            </a:pPr>
            <a:r>
              <a:rPr lang="da-DK" sz="1800" dirty="0" smtClean="0"/>
              <a:t>Må </a:t>
            </a:r>
            <a:r>
              <a:rPr lang="da-DK" sz="1800" dirty="0"/>
              <a:t>kun ske </a:t>
            </a:r>
            <a:r>
              <a:rPr lang="da-DK" sz="1800" dirty="0" smtClean="0"/>
              <a:t>undtagelsesvist</a:t>
            </a:r>
            <a:endParaRPr lang="da-DK" sz="1800" dirty="0"/>
          </a:p>
          <a:p>
            <a:pPr lvl="1">
              <a:buFont typeface="Arial" charset="0"/>
              <a:buChar char="•"/>
            </a:pPr>
            <a:r>
              <a:rPr lang="da-DK" sz="1800" dirty="0"/>
              <a:t>Må ikke erstatte omsorg og socialpædagogisk </a:t>
            </a:r>
            <a:r>
              <a:rPr lang="da-DK" sz="1800" dirty="0" smtClean="0"/>
              <a:t>bistand</a:t>
            </a:r>
            <a:endParaRPr lang="da-DK" sz="1800" dirty="0"/>
          </a:p>
          <a:p>
            <a:pPr lvl="1">
              <a:buFont typeface="Arial" charset="0"/>
              <a:buChar char="•"/>
            </a:pPr>
            <a:r>
              <a:rPr lang="da-DK" sz="1800" dirty="0"/>
              <a:t>Skal stå i rimeligt forhold til det, der søges </a:t>
            </a:r>
            <a:r>
              <a:rPr lang="da-DK" sz="1800" dirty="0" smtClean="0"/>
              <a:t>opnået</a:t>
            </a:r>
            <a:endParaRPr lang="da-DK" sz="1800" dirty="0"/>
          </a:p>
          <a:p>
            <a:pPr lvl="1"/>
            <a:r>
              <a:rPr lang="da-DK" sz="1800" dirty="0"/>
              <a:t>Må ikke foretages hvis mindre indgribende foranstaltninger er </a:t>
            </a:r>
            <a:r>
              <a:rPr lang="da-DK" sz="1800" dirty="0" smtClean="0"/>
              <a:t>tilstrækkelige, </a:t>
            </a:r>
            <a:r>
              <a:rPr lang="da-DK" sz="1800" dirty="0"/>
              <a:t>i</a:t>
            </a:r>
            <a:r>
              <a:rPr lang="da-DK" sz="1800" dirty="0" smtClean="0"/>
              <a:t> </a:t>
            </a:r>
            <a:r>
              <a:rPr lang="da-DK" sz="1800" dirty="0"/>
              <a:t>givet fald skal disse </a:t>
            </a:r>
            <a:r>
              <a:rPr lang="da-DK" sz="1800" dirty="0" smtClean="0"/>
              <a:t>anvendes</a:t>
            </a:r>
            <a:endParaRPr lang="da-DK" sz="1800" dirty="0"/>
          </a:p>
          <a:p>
            <a:pPr lvl="1"/>
            <a:r>
              <a:rPr lang="da-DK" sz="1800" dirty="0"/>
              <a:t>Skal udøves så skånsomt og kortvarigt, som omstændighederne </a:t>
            </a:r>
            <a:r>
              <a:rPr lang="da-DK" sz="1800" dirty="0" smtClean="0"/>
              <a:t>tillader</a:t>
            </a:r>
            <a:endParaRPr lang="da-DK" sz="1800" dirty="0"/>
          </a:p>
          <a:p>
            <a:pPr lvl="1"/>
            <a:r>
              <a:rPr lang="da-DK" sz="1800" dirty="0"/>
              <a:t>Skal ske med størst mulig hensyntagen til barnet eller den unges personlige </a:t>
            </a:r>
            <a:r>
              <a:rPr lang="da-DK" sz="1800" dirty="0" smtClean="0"/>
              <a:t>integritet, og hensyntagen til om der er andre tilstedeværende</a:t>
            </a:r>
            <a:endParaRPr lang="da-DK" sz="1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76225" y="6365875"/>
            <a:ext cx="4086225" cy="365125"/>
          </a:xfrm>
        </p:spPr>
        <p:txBody>
          <a:bodyPr/>
          <a:lstStyle/>
          <a:p>
            <a:pPr algn="l">
              <a:defRPr/>
            </a:pPr>
            <a:r>
              <a:rPr lang="en-GB" dirty="0" err="1" smtClean="0"/>
              <a:t>Generel</a:t>
            </a:r>
            <a:r>
              <a:rPr lang="en-GB" dirty="0" smtClean="0"/>
              <a:t> </a:t>
            </a:r>
            <a:r>
              <a:rPr lang="en-GB" dirty="0" err="1" smtClean="0"/>
              <a:t>introduktion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loven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voksenansvaret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CE7-9646-4601-B0EF-A5B5D3E5D8D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8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5008</TotalTime>
  <Words>553</Words>
  <Application>Microsoft Office PowerPoint</Application>
  <PresentationFormat>Skærmshow (4:3)</PresentationFormat>
  <Paragraphs>83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Voksenansvar for anbragte børn og unge  Generel introduktion til voksenansvarsloven </vt:lpstr>
      <vt:lpstr>Rettigheder og indgreb heri</vt:lpstr>
      <vt:lpstr>Principper, rettigheder og indgreb</vt:lpstr>
      <vt:lpstr>Lov om voksenansvar</vt:lpstr>
      <vt:lpstr>Lovens formål</vt:lpstr>
      <vt:lpstr>Voksenansvar</vt:lpstr>
      <vt:lpstr>Generelle principper for indsatsen og indgreb</vt:lpstr>
      <vt:lpstr>Generelle principper for indsatsen og indgreb</vt:lpstr>
    </vt:vector>
  </TitlesOfParts>
  <Company>Koncern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Voksenansvar overfor anbragte børn og unge</dc:title>
  <dc:creator>Annie Gaardsted Frandsen</dc:creator>
  <cp:lastModifiedBy>Annie Gaardsted Frandsen</cp:lastModifiedBy>
  <cp:revision>234</cp:revision>
  <cp:lastPrinted>2016-09-21T06:47:43Z</cp:lastPrinted>
  <dcterms:created xsi:type="dcterms:W3CDTF">2016-05-06T07:53:40Z</dcterms:created>
  <dcterms:modified xsi:type="dcterms:W3CDTF">2017-02-05T01:47:51Z</dcterms:modified>
</cp:coreProperties>
</file>