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73" r:id="rId4"/>
  </p:sldMasterIdLst>
  <p:notesMasterIdLst>
    <p:notesMasterId r:id="rId16"/>
  </p:notesMasterIdLst>
  <p:handoutMasterIdLst>
    <p:handoutMasterId r:id="rId17"/>
  </p:handoutMasterIdLst>
  <p:sldIdLst>
    <p:sldId id="260" r:id="rId5"/>
    <p:sldId id="261" r:id="rId6"/>
    <p:sldId id="263" r:id="rId7"/>
    <p:sldId id="267" r:id="rId8"/>
    <p:sldId id="268" r:id="rId9"/>
    <p:sldId id="265" r:id="rId10"/>
    <p:sldId id="266" r:id="rId11"/>
    <p:sldId id="264" r:id="rId12"/>
    <p:sldId id="269" r:id="rId13"/>
    <p:sldId id="270" r:id="rId14"/>
    <p:sldId id="271" r:id="rId15"/>
  </p:sldIdLst>
  <p:sldSz cx="9144000" cy="6858000" type="screen4x3"/>
  <p:notesSz cx="6808788" cy="9940925"/>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milla Spanggaard Stokholm" initials="CSTO" lastIdx="7"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F292E"/>
    <a:srgbClr val="490000"/>
    <a:srgbClr val="C41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83303" autoAdjust="0"/>
  </p:normalViewPr>
  <p:slideViewPr>
    <p:cSldViewPr snapToGrid="0">
      <p:cViewPr varScale="1">
        <p:scale>
          <a:sx n="57" d="100"/>
          <a:sy n="57" d="100"/>
        </p:scale>
        <p:origin x="-1668" y="-84"/>
      </p:cViewPr>
      <p:guideLst>
        <p:guide orient="horz" pos="2160"/>
        <p:guide pos="2880"/>
      </p:guideLst>
    </p:cSldViewPr>
  </p:slideViewPr>
  <p:notesTextViewPr>
    <p:cViewPr>
      <p:scale>
        <a:sx n="100" d="100"/>
        <a:sy n="100" d="100"/>
      </p:scale>
      <p:origin x="0" y="0"/>
    </p:cViewPr>
  </p:notesTextViewPr>
  <p:notesViewPr>
    <p:cSldViewPr snapToGrid="0">
      <p:cViewPr>
        <p:scale>
          <a:sx n="100" d="100"/>
          <a:sy n="100" d="100"/>
        </p:scale>
        <p:origin x="-635" y="367"/>
      </p:cViewPr>
      <p:guideLst>
        <p:guide orient="horz" pos="3130"/>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772" cy="497603"/>
          </a:xfrm>
          <a:prstGeom prst="rect">
            <a:avLst/>
          </a:prstGeom>
        </p:spPr>
        <p:txBody>
          <a:bodyPr vert="horz" lIns="92281" tIns="46141" rIns="92281" bIns="46141"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857395" y="0"/>
            <a:ext cx="2949772" cy="497603"/>
          </a:xfrm>
          <a:prstGeom prst="rect">
            <a:avLst/>
          </a:prstGeom>
        </p:spPr>
        <p:txBody>
          <a:bodyPr vert="horz" lIns="92281" tIns="46141" rIns="92281" bIns="46141" rtlCol="0"/>
          <a:lstStyle>
            <a:lvl1pPr algn="r">
              <a:defRPr sz="1200">
                <a:ea typeface="Geneva" charset="-128"/>
                <a:cs typeface="+mn-cs"/>
              </a:defRPr>
            </a:lvl1pPr>
          </a:lstStyle>
          <a:p>
            <a:pPr>
              <a:defRPr/>
            </a:pPr>
            <a:fld id="{1DADFD05-9A7F-40FF-A4AA-FBDB4266D415}" type="datetimeFigureOut">
              <a:rPr lang="da-DK"/>
              <a:pPr>
                <a:defRPr/>
              </a:pPr>
              <a:t>17-01-2017</a:t>
            </a:fld>
            <a:endParaRPr lang="da-DK"/>
          </a:p>
        </p:txBody>
      </p:sp>
      <p:sp>
        <p:nvSpPr>
          <p:cNvPr id="4" name="Pladsholder til sidefod 3"/>
          <p:cNvSpPr>
            <a:spLocks noGrp="1"/>
          </p:cNvSpPr>
          <p:nvPr>
            <p:ph type="ftr" sz="quarter" idx="2"/>
          </p:nvPr>
        </p:nvSpPr>
        <p:spPr>
          <a:xfrm>
            <a:off x="0" y="9441733"/>
            <a:ext cx="2949772" cy="497602"/>
          </a:xfrm>
          <a:prstGeom prst="rect">
            <a:avLst/>
          </a:prstGeom>
        </p:spPr>
        <p:txBody>
          <a:bodyPr vert="horz" lIns="92281" tIns="46141" rIns="92281" bIns="46141"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857395" y="9441733"/>
            <a:ext cx="2949772" cy="497602"/>
          </a:xfrm>
          <a:prstGeom prst="rect">
            <a:avLst/>
          </a:prstGeom>
        </p:spPr>
        <p:txBody>
          <a:bodyPr vert="horz" lIns="92281" tIns="46141" rIns="92281" bIns="46141"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9772" cy="497603"/>
          </a:xfrm>
          <a:prstGeom prst="rect">
            <a:avLst/>
          </a:prstGeom>
        </p:spPr>
        <p:txBody>
          <a:bodyPr vert="horz" lIns="92281" tIns="46141" rIns="92281" bIns="46141"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857395" y="0"/>
            <a:ext cx="2949772" cy="497603"/>
          </a:xfrm>
          <a:prstGeom prst="rect">
            <a:avLst/>
          </a:prstGeom>
        </p:spPr>
        <p:txBody>
          <a:bodyPr vert="horz" wrap="square" lIns="92281" tIns="46141" rIns="92281" bIns="46141"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17-01-2017</a:t>
            </a:fld>
            <a:endParaRPr lang="da-DK" altLang="da-DK"/>
          </a:p>
        </p:txBody>
      </p:sp>
      <p:sp>
        <p:nvSpPr>
          <p:cNvPr id="4" name="Pladsholder til diasbillede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2281" tIns="46141" rIns="92281" bIns="46141" rtlCol="0" anchor="ctr"/>
          <a:lstStyle/>
          <a:p>
            <a:pPr lvl="0"/>
            <a:endParaRPr lang="da-DK" noProof="0" smtClean="0"/>
          </a:p>
        </p:txBody>
      </p:sp>
      <p:sp>
        <p:nvSpPr>
          <p:cNvPr id="5" name="Pladsholder til noter 4"/>
          <p:cNvSpPr>
            <a:spLocks noGrp="1"/>
          </p:cNvSpPr>
          <p:nvPr>
            <p:ph type="body" sz="quarter" idx="3"/>
          </p:nvPr>
        </p:nvSpPr>
        <p:spPr>
          <a:xfrm>
            <a:off x="680717" y="4721662"/>
            <a:ext cx="5447355" cy="4473654"/>
          </a:xfrm>
          <a:prstGeom prst="rect">
            <a:avLst/>
          </a:prstGeom>
        </p:spPr>
        <p:txBody>
          <a:bodyPr vert="horz" lIns="92281" tIns="46141" rIns="92281" bIns="46141"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41733"/>
            <a:ext cx="2949772" cy="497602"/>
          </a:xfrm>
          <a:prstGeom prst="rect">
            <a:avLst/>
          </a:prstGeom>
        </p:spPr>
        <p:txBody>
          <a:bodyPr vert="horz" lIns="92281" tIns="46141" rIns="92281" bIns="46141"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857395" y="9441733"/>
            <a:ext cx="2949772" cy="497602"/>
          </a:xfrm>
          <a:prstGeom prst="rect">
            <a:avLst/>
          </a:prstGeom>
        </p:spPr>
        <p:txBody>
          <a:bodyPr vert="horz" wrap="square" lIns="92281" tIns="46141" rIns="92281" bIns="46141"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pPr marL="171450" indent="-171450">
              <a:buFont typeface="Arial" panose="020B0604020202020204" pitchFamily="34" charset="0"/>
              <a:buChar char="•"/>
            </a:pPr>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a:t>
            </a:fld>
            <a:endParaRPr lang="da-DK" altLang="da-DK"/>
          </a:p>
        </p:txBody>
      </p:sp>
    </p:spTree>
    <p:extLst>
      <p:ext uri="{BB962C8B-B14F-4D97-AF65-F5344CB8AC3E}">
        <p14:creationId xmlns:p14="http://schemas.microsoft.com/office/powerpoint/2010/main" val="620806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2</a:t>
            </a:fld>
            <a:endParaRPr lang="da-DK" altLang="da-DK"/>
          </a:p>
        </p:txBody>
      </p:sp>
    </p:spTree>
    <p:extLst>
      <p:ext uri="{BB962C8B-B14F-4D97-AF65-F5344CB8AC3E}">
        <p14:creationId xmlns:p14="http://schemas.microsoft.com/office/powerpoint/2010/main" val="1379086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3</a:t>
            </a:fld>
            <a:endParaRPr lang="da-DK" altLang="da-DK"/>
          </a:p>
        </p:txBody>
      </p:sp>
    </p:spTree>
    <p:extLst>
      <p:ext uri="{BB962C8B-B14F-4D97-AF65-F5344CB8AC3E}">
        <p14:creationId xmlns:p14="http://schemas.microsoft.com/office/powerpoint/2010/main" val="1986816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4</a:t>
            </a:fld>
            <a:endParaRPr lang="da-DK" altLang="da-DK"/>
          </a:p>
        </p:txBody>
      </p:sp>
    </p:spTree>
    <p:extLst>
      <p:ext uri="{BB962C8B-B14F-4D97-AF65-F5344CB8AC3E}">
        <p14:creationId xmlns:p14="http://schemas.microsoft.com/office/powerpoint/2010/main" val="1260673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5</a:t>
            </a:fld>
            <a:endParaRPr lang="da-DK" altLang="da-DK"/>
          </a:p>
        </p:txBody>
      </p:sp>
    </p:spTree>
    <p:extLst>
      <p:ext uri="{BB962C8B-B14F-4D97-AF65-F5344CB8AC3E}">
        <p14:creationId xmlns:p14="http://schemas.microsoft.com/office/powerpoint/2010/main" val="568355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6</a:t>
            </a:fld>
            <a:endParaRPr lang="da-DK" altLang="da-DK"/>
          </a:p>
        </p:txBody>
      </p:sp>
    </p:spTree>
    <p:extLst>
      <p:ext uri="{BB962C8B-B14F-4D97-AF65-F5344CB8AC3E}">
        <p14:creationId xmlns:p14="http://schemas.microsoft.com/office/powerpoint/2010/main" val="3011919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7</a:t>
            </a:fld>
            <a:endParaRPr lang="da-DK" altLang="da-DK"/>
          </a:p>
        </p:txBody>
      </p:sp>
    </p:spTree>
    <p:extLst>
      <p:ext uri="{BB962C8B-B14F-4D97-AF65-F5344CB8AC3E}">
        <p14:creationId xmlns:p14="http://schemas.microsoft.com/office/powerpoint/2010/main" val="2098059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8</a:t>
            </a:fld>
            <a:endParaRPr lang="da-DK" altLang="da-DK"/>
          </a:p>
        </p:txBody>
      </p:sp>
    </p:spTree>
    <p:extLst>
      <p:ext uri="{BB962C8B-B14F-4D97-AF65-F5344CB8AC3E}">
        <p14:creationId xmlns:p14="http://schemas.microsoft.com/office/powerpoint/2010/main" val="1099764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9</a:t>
            </a:fld>
            <a:endParaRPr lang="da-DK" altLang="da-DK"/>
          </a:p>
        </p:txBody>
      </p:sp>
    </p:spTree>
    <p:extLst>
      <p:ext uri="{BB962C8B-B14F-4D97-AF65-F5344CB8AC3E}">
        <p14:creationId xmlns:p14="http://schemas.microsoft.com/office/powerpoint/2010/main" val="33509328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vl1pPr>
          </a:lstStyle>
          <a:p>
            <a:r>
              <a:rPr lang="da-DK" dirty="0" smtClean="0"/>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dirty="0" smtClean="0"/>
              <a:t>Klik for at redigere i master</a:t>
            </a:r>
            <a:endParaRPr lang="da-DK" dirty="0"/>
          </a:p>
        </p:txBody>
      </p:sp>
      <p:sp>
        <p:nvSpPr>
          <p:cNvPr id="4" name="Pladsholder til dato 3"/>
          <p:cNvSpPr>
            <a:spLocks noGrp="1"/>
          </p:cNvSpPr>
          <p:nvPr>
            <p:ph type="dt" sz="half" idx="10"/>
          </p:nvPr>
        </p:nvSpPr>
        <p:spPr/>
        <p:txBody>
          <a:bodyPr/>
          <a:lstStyle/>
          <a:p>
            <a:fld id="{BA585542-596E-4DAD-BB10-79BC1AA4E67D}" type="datetime1">
              <a:rPr lang="da-DK" smtClean="0"/>
              <a:t>17-01-2017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AE69009-8379-400B-938D-AB10145AD905}" type="slidenum">
              <a:rPr lang="da-DK" smtClean="0"/>
              <a:t>‹nr.›</a:t>
            </a:fld>
            <a:endParaRPr lang="da-DK"/>
          </a:p>
        </p:txBody>
      </p:sp>
      <p:pic>
        <p:nvPicPr>
          <p:cNvPr id="8" name="Billede 9"/>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80225" y="398463"/>
            <a:ext cx="1916113" cy="652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980417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3CFFF048-0B4C-4171-A557-59422B80EE95}" type="datetime1">
              <a:rPr lang="da-DK" smtClean="0"/>
              <a:t>17-01-2017</a:t>
            </a:fld>
            <a:endParaRPr lang="da-DK"/>
          </a:p>
        </p:txBody>
      </p:sp>
      <p:sp>
        <p:nvSpPr>
          <p:cNvPr id="5" name="Pladsholder til sidefod 4"/>
          <p:cNvSpPr>
            <a:spLocks noGrp="1"/>
          </p:cNvSpPr>
          <p:nvPr>
            <p:ph type="ftr" sz="quarter" idx="11"/>
          </p:nvPr>
        </p:nvSpPr>
        <p:spPr/>
        <p:txBody>
          <a:bodyPr/>
          <a:lstStyle/>
          <a:p>
            <a:pPr>
              <a:defRPr/>
            </a:pPr>
            <a:endParaRPr lang="en-GB"/>
          </a:p>
        </p:txBody>
      </p:sp>
      <p:sp>
        <p:nvSpPr>
          <p:cNvPr id="6" name="Pladsholder til diasnummer 5"/>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2264672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4620B4E5-9626-4024-96C3-D3342E28D633}" type="datetime1">
              <a:rPr lang="da-DK" smtClean="0"/>
              <a:t>17-01-2017</a:t>
            </a:fld>
            <a:endParaRPr lang="da-DK"/>
          </a:p>
        </p:txBody>
      </p:sp>
      <p:sp>
        <p:nvSpPr>
          <p:cNvPr id="5" name="Pladsholder til sidefod 4"/>
          <p:cNvSpPr>
            <a:spLocks noGrp="1"/>
          </p:cNvSpPr>
          <p:nvPr>
            <p:ph type="ftr" sz="quarter" idx="11"/>
          </p:nvPr>
        </p:nvSpPr>
        <p:spPr/>
        <p:txBody>
          <a:bodyPr/>
          <a:lstStyle/>
          <a:p>
            <a:pPr>
              <a:defRPr/>
            </a:pPr>
            <a:endParaRPr lang="en-GB"/>
          </a:p>
        </p:txBody>
      </p:sp>
      <p:sp>
        <p:nvSpPr>
          <p:cNvPr id="6" name="Pladsholder til diasnummer 5"/>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143305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BB04B560-53BA-4718-82B2-4A6CC2CC518E}" type="datetime1">
              <a:rPr lang="da-DK" smtClean="0"/>
              <a:t>17-01-2017</a:t>
            </a:fld>
            <a:endParaRPr lang="da-DK"/>
          </a:p>
        </p:txBody>
      </p:sp>
      <p:sp>
        <p:nvSpPr>
          <p:cNvPr id="5" name="Pladsholder til sidefod 4"/>
          <p:cNvSpPr>
            <a:spLocks noGrp="1"/>
          </p:cNvSpPr>
          <p:nvPr>
            <p:ph type="ftr" sz="quarter" idx="11"/>
          </p:nvPr>
        </p:nvSpPr>
        <p:spPr/>
        <p:txBody>
          <a:bodyPr/>
          <a:lstStyle/>
          <a:p>
            <a:pPr>
              <a:defRPr/>
            </a:pPr>
            <a:endParaRPr lang="en-GB"/>
          </a:p>
        </p:txBody>
      </p:sp>
      <p:sp>
        <p:nvSpPr>
          <p:cNvPr id="6" name="Pladsholder til diasnummer 5"/>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41902557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33876D11-5E6E-497E-9B2D-F1AE1D2FA546}" type="datetime1">
              <a:rPr lang="da-DK" smtClean="0"/>
              <a:t>17-01-2017</a:t>
            </a:fld>
            <a:endParaRPr lang="da-DK"/>
          </a:p>
        </p:txBody>
      </p:sp>
      <p:sp>
        <p:nvSpPr>
          <p:cNvPr id="5" name="Pladsholder til sidefod 4"/>
          <p:cNvSpPr>
            <a:spLocks noGrp="1"/>
          </p:cNvSpPr>
          <p:nvPr>
            <p:ph type="ftr" sz="quarter" idx="11"/>
          </p:nvPr>
        </p:nvSpPr>
        <p:spPr/>
        <p:txBody>
          <a:bodyPr/>
          <a:lstStyle/>
          <a:p>
            <a:pPr>
              <a:defRPr/>
            </a:pPr>
            <a:endParaRPr lang="en-GB"/>
          </a:p>
        </p:txBody>
      </p:sp>
      <p:sp>
        <p:nvSpPr>
          <p:cNvPr id="6" name="Pladsholder til diasnummer 5"/>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147190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9409B468-FA8F-497E-9FBB-C18DCFD5B856}" type="datetime1">
              <a:rPr lang="da-DK" smtClean="0"/>
              <a:t>17-01-2017</a:t>
            </a:fld>
            <a:endParaRPr lang="da-DK"/>
          </a:p>
        </p:txBody>
      </p:sp>
      <p:sp>
        <p:nvSpPr>
          <p:cNvPr id="6" name="Pladsholder til sidefod 5"/>
          <p:cNvSpPr>
            <a:spLocks noGrp="1"/>
          </p:cNvSpPr>
          <p:nvPr>
            <p:ph type="ftr" sz="quarter" idx="11"/>
          </p:nvPr>
        </p:nvSpPr>
        <p:spPr/>
        <p:txBody>
          <a:bodyPr/>
          <a:lstStyle/>
          <a:p>
            <a:pPr>
              <a:defRPr/>
            </a:pPr>
            <a:endParaRPr lang="en-GB"/>
          </a:p>
        </p:txBody>
      </p:sp>
      <p:sp>
        <p:nvSpPr>
          <p:cNvPr id="7" name="Pladsholder til diasnummer 6"/>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581254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55A427-16B3-4D14-97D7-954F1C5B02CE}" type="datetime1">
              <a:rPr lang="da-DK" smtClean="0"/>
              <a:t>17-01-2017</a:t>
            </a:fld>
            <a:endParaRPr lang="da-DK"/>
          </a:p>
        </p:txBody>
      </p:sp>
      <p:sp>
        <p:nvSpPr>
          <p:cNvPr id="8" name="Pladsholder til sidefod 7"/>
          <p:cNvSpPr>
            <a:spLocks noGrp="1"/>
          </p:cNvSpPr>
          <p:nvPr>
            <p:ph type="ftr" sz="quarter" idx="11"/>
          </p:nvPr>
        </p:nvSpPr>
        <p:spPr/>
        <p:txBody>
          <a:bodyPr/>
          <a:lstStyle/>
          <a:p>
            <a:pPr>
              <a:defRPr/>
            </a:pPr>
            <a:endParaRPr lang="en-GB"/>
          </a:p>
        </p:txBody>
      </p:sp>
      <p:sp>
        <p:nvSpPr>
          <p:cNvPr id="9" name="Pladsholder til diasnummer 8"/>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1089807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C4433B0-61ED-40CB-A860-9981CB95C744}" type="datetime1">
              <a:rPr lang="da-DK" smtClean="0"/>
              <a:t>17-01-2017</a:t>
            </a:fld>
            <a:endParaRPr lang="da-DK"/>
          </a:p>
        </p:txBody>
      </p:sp>
      <p:sp>
        <p:nvSpPr>
          <p:cNvPr id="4" name="Pladsholder til sidefod 3"/>
          <p:cNvSpPr>
            <a:spLocks noGrp="1"/>
          </p:cNvSpPr>
          <p:nvPr>
            <p:ph type="ftr" sz="quarter" idx="11"/>
          </p:nvPr>
        </p:nvSpPr>
        <p:spPr/>
        <p:txBody>
          <a:bodyPr/>
          <a:lstStyle/>
          <a:p>
            <a:pPr>
              <a:defRPr/>
            </a:pPr>
            <a:endParaRPr lang="en-GB"/>
          </a:p>
        </p:txBody>
      </p:sp>
      <p:sp>
        <p:nvSpPr>
          <p:cNvPr id="5" name="Pladsholder til diasnummer 4"/>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835503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CBF606B-BF9D-4161-9911-E2B0A744E0D1}" type="datetime1">
              <a:rPr lang="da-DK" smtClean="0"/>
              <a:t>17-01-2017</a:t>
            </a:fld>
            <a:endParaRPr lang="da-DK"/>
          </a:p>
        </p:txBody>
      </p:sp>
      <p:sp>
        <p:nvSpPr>
          <p:cNvPr id="3" name="Pladsholder til sidefod 2"/>
          <p:cNvSpPr>
            <a:spLocks noGrp="1"/>
          </p:cNvSpPr>
          <p:nvPr>
            <p:ph type="ftr" sz="quarter" idx="11"/>
          </p:nvPr>
        </p:nvSpPr>
        <p:spPr/>
        <p:txBody>
          <a:bodyPr/>
          <a:lstStyle/>
          <a:p>
            <a:pPr>
              <a:defRPr/>
            </a:pPr>
            <a:endParaRPr lang="en-GB"/>
          </a:p>
        </p:txBody>
      </p:sp>
      <p:sp>
        <p:nvSpPr>
          <p:cNvPr id="4" name="Pladsholder til diasnummer 3"/>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380219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4A2DF9BC-B16A-4A3D-A923-564F0B28EA8B}" type="datetime1">
              <a:rPr lang="da-DK" smtClean="0"/>
              <a:t>17-01-2017</a:t>
            </a:fld>
            <a:endParaRPr lang="da-DK"/>
          </a:p>
        </p:txBody>
      </p:sp>
      <p:sp>
        <p:nvSpPr>
          <p:cNvPr id="6" name="Pladsholder til sidefod 5"/>
          <p:cNvSpPr>
            <a:spLocks noGrp="1"/>
          </p:cNvSpPr>
          <p:nvPr>
            <p:ph type="ftr" sz="quarter" idx="11"/>
          </p:nvPr>
        </p:nvSpPr>
        <p:spPr/>
        <p:txBody>
          <a:bodyPr/>
          <a:lstStyle/>
          <a:p>
            <a:pPr>
              <a:defRPr/>
            </a:pPr>
            <a:endParaRPr lang="en-GB"/>
          </a:p>
        </p:txBody>
      </p:sp>
      <p:sp>
        <p:nvSpPr>
          <p:cNvPr id="7" name="Pladsholder til diasnummer 6"/>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3343111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8E22C408-F529-48EA-AE0F-E3FE7B6B371D}" type="datetime1">
              <a:rPr lang="da-DK" smtClean="0"/>
              <a:t>17-01-2017</a:t>
            </a:fld>
            <a:endParaRPr lang="da-DK"/>
          </a:p>
        </p:txBody>
      </p:sp>
      <p:sp>
        <p:nvSpPr>
          <p:cNvPr id="6" name="Pladsholder til sidefod 5"/>
          <p:cNvSpPr>
            <a:spLocks noGrp="1"/>
          </p:cNvSpPr>
          <p:nvPr>
            <p:ph type="ftr" sz="quarter" idx="11"/>
          </p:nvPr>
        </p:nvSpPr>
        <p:spPr/>
        <p:txBody>
          <a:bodyPr/>
          <a:lstStyle/>
          <a:p>
            <a:pPr>
              <a:defRPr/>
            </a:pPr>
            <a:endParaRPr lang="en-GB"/>
          </a:p>
        </p:txBody>
      </p:sp>
      <p:sp>
        <p:nvSpPr>
          <p:cNvPr id="7" name="Pladsholder til diasnummer 6"/>
          <p:cNvSpPr>
            <a:spLocks noGrp="1"/>
          </p:cNvSpPr>
          <p:nvPr>
            <p:ph type="sldNum" sz="quarter" idx="12"/>
          </p:nvPr>
        </p:nvSpPr>
        <p:spPr/>
        <p:txBody>
          <a:bodyPr/>
          <a:lstStyle/>
          <a:p>
            <a:fld id="{7AE69009-8379-400B-938D-AB10145AD905}" type="slidenum">
              <a:rPr lang="da-DK" smtClean="0"/>
              <a:t>‹nr.›</a:t>
            </a:fld>
            <a:endParaRPr lang="da-DK"/>
          </a:p>
        </p:txBody>
      </p:sp>
    </p:spTree>
    <p:extLst>
      <p:ext uri="{BB962C8B-B14F-4D97-AF65-F5344CB8AC3E}">
        <p14:creationId xmlns:p14="http://schemas.microsoft.com/office/powerpoint/2010/main" val="278551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6ACEB-F69C-41BE-BC8F-7CE03762B27F}" type="datetime1">
              <a:rPr lang="da-DK" smtClean="0"/>
              <a:t>17-01-2017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E69009-8379-400B-938D-AB10145AD905}" type="slidenum">
              <a:rPr lang="da-DK" smtClean="0"/>
              <a:t>‹nr.›</a:t>
            </a:fld>
            <a:endParaRPr lang="da-DK"/>
          </a:p>
        </p:txBody>
      </p:sp>
    </p:spTree>
    <p:extLst>
      <p:ext uri="{BB962C8B-B14F-4D97-AF65-F5344CB8AC3E}">
        <p14:creationId xmlns:p14="http://schemas.microsoft.com/office/powerpoint/2010/main" val="12754399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256201"/>
            <a:ext cx="7772400" cy="1972899"/>
          </a:xfrm>
        </p:spPr>
        <p:txBody>
          <a:bodyPr>
            <a:normAutofit fontScale="90000"/>
          </a:bodyPr>
          <a:lstStyle/>
          <a:p>
            <a:pPr marL="342900" indent="-342900">
              <a:buFont typeface="Arial" panose="020B0604020202020204" pitchFamily="34" charset="0"/>
              <a:buChar char="•"/>
            </a:pPr>
            <a:r>
              <a:rPr lang="da-DK" sz="2000" dirty="0">
                <a:solidFill>
                  <a:srgbClr val="FFFFFF"/>
                </a:solidFill>
              </a:rPr>
              <a:t>Voksenansvar for anbragte børn og unge</a:t>
            </a:r>
            <a:r>
              <a:rPr lang="da-DK" dirty="0" smtClean="0"/>
              <a:t/>
            </a:r>
            <a:br>
              <a:rPr lang="da-DK" dirty="0" smtClean="0"/>
            </a:br>
            <a:r>
              <a:rPr lang="da-DK" dirty="0" smtClean="0"/>
              <a:t/>
            </a:r>
            <a:br>
              <a:rPr lang="da-DK" dirty="0" smtClean="0"/>
            </a:br>
            <a:r>
              <a:rPr lang="da-DK" sz="3100" dirty="0" smtClean="0"/>
              <a:t>Socialtilsynenes opgaver i relation til lov om voksenansvar</a:t>
            </a:r>
            <a:br>
              <a:rPr lang="da-DK" sz="3100" dirty="0" smtClean="0"/>
            </a:br>
            <a:r>
              <a:rPr lang="da-DK" dirty="0" smtClean="0"/>
              <a:t/>
            </a:r>
            <a:br>
              <a:rPr lang="da-DK" dirty="0" smtClean="0"/>
            </a:br>
            <a:r>
              <a:rPr lang="da-DK" dirty="0"/>
              <a:t/>
            </a:r>
            <a:br>
              <a:rPr lang="da-DK" dirty="0"/>
            </a:br>
            <a:endParaRPr lang="da-DK" sz="2000" dirty="0"/>
          </a:p>
        </p:txBody>
      </p:sp>
      <p:sp>
        <p:nvSpPr>
          <p:cNvPr id="3" name="Tekstboks 2"/>
          <p:cNvSpPr txBox="1"/>
          <p:nvPr/>
        </p:nvSpPr>
        <p:spPr>
          <a:xfrm>
            <a:off x="914400" y="4362450"/>
            <a:ext cx="6762750" cy="1015663"/>
          </a:xfrm>
          <a:prstGeom prst="rect">
            <a:avLst/>
          </a:prstGeom>
          <a:noFill/>
        </p:spPr>
        <p:txBody>
          <a:bodyPr wrap="square" rtlCol="0">
            <a:spAutoFit/>
          </a:bodyPr>
          <a:lstStyle/>
          <a:p>
            <a:pPr marL="171450" indent="-171450">
              <a:buFont typeface="Arial" panose="020B0604020202020204" pitchFamily="34" charset="0"/>
              <a:buChar char="•"/>
            </a:pPr>
            <a:r>
              <a:rPr lang="da-DK" sz="2000" dirty="0"/>
              <a:t>Alle </a:t>
            </a:r>
            <a:r>
              <a:rPr lang="da-DK" sz="2000" dirty="0" smtClean="0"/>
              <a:t>plejefamilier</a:t>
            </a:r>
            <a:endParaRPr lang="da-DK" sz="2000" dirty="0"/>
          </a:p>
          <a:p>
            <a:pPr marL="171450" indent="-171450">
              <a:buFont typeface="Arial" panose="020B0604020202020204" pitchFamily="34" charset="0"/>
              <a:buChar char="•"/>
            </a:pPr>
            <a:r>
              <a:rPr lang="da-DK" sz="2000" dirty="0"/>
              <a:t>Alle typer døgninstitutioner</a:t>
            </a:r>
          </a:p>
          <a:p>
            <a:pPr marL="171450" indent="-171450">
              <a:buFont typeface="Arial" panose="020B0604020202020204" pitchFamily="34" charset="0"/>
              <a:buChar char="•"/>
            </a:pPr>
            <a:r>
              <a:rPr lang="da-DK" sz="2000" dirty="0"/>
              <a:t>Private opholdssteder</a:t>
            </a:r>
          </a:p>
        </p:txBody>
      </p:sp>
    </p:spTree>
    <p:extLst>
      <p:ext uri="{BB962C8B-B14F-4D97-AF65-F5344CB8AC3E}">
        <p14:creationId xmlns:p14="http://schemas.microsoft.com/office/powerpoint/2010/main" val="3596316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05442" y="309143"/>
            <a:ext cx="8229600" cy="1143000"/>
          </a:xfrm>
        </p:spPr>
        <p:txBody>
          <a:bodyPr/>
          <a:lstStyle/>
          <a:p>
            <a:r>
              <a:rPr lang="da-DK" dirty="0" smtClean="0"/>
              <a:t>Lovens ordlyd</a:t>
            </a:r>
            <a:endParaRPr lang="da-DK" dirty="0"/>
          </a:p>
        </p:txBody>
      </p:sp>
      <p:sp>
        <p:nvSpPr>
          <p:cNvPr id="3" name="Pladsholder til indhold 2"/>
          <p:cNvSpPr>
            <a:spLocks noGrp="1"/>
          </p:cNvSpPr>
          <p:nvPr>
            <p:ph idx="1"/>
          </p:nvPr>
        </p:nvSpPr>
        <p:spPr>
          <a:xfrm>
            <a:off x="457200" y="1600200"/>
            <a:ext cx="8229600" cy="2782019"/>
          </a:xfrm>
          <a:ln w="25400">
            <a:solidFill>
              <a:schemeClr val="tx1"/>
            </a:solidFill>
          </a:ln>
        </p:spPr>
        <p:txBody>
          <a:bodyPr/>
          <a:lstStyle/>
          <a:p>
            <a:pPr marL="0" indent="0">
              <a:buNone/>
            </a:pPr>
            <a:r>
              <a:rPr lang="da-DK" b="1" dirty="0"/>
              <a:t>§ 22. </a:t>
            </a:r>
            <a:endParaRPr lang="da-DK" b="1" dirty="0" smtClean="0"/>
          </a:p>
          <a:p>
            <a:pPr marL="0" indent="0">
              <a:buNone/>
            </a:pPr>
            <a:endParaRPr lang="da-DK" dirty="0"/>
          </a:p>
          <a:p>
            <a:pPr marL="0" indent="0">
              <a:buNone/>
            </a:pPr>
            <a:r>
              <a:rPr lang="da-DK" dirty="0" smtClean="0"/>
              <a:t>Det </a:t>
            </a:r>
            <a:r>
              <a:rPr lang="da-DK" dirty="0"/>
              <a:t>socialtilsyn, der fører driftsorienteret tilsyn med et anbringelsessted, jf. § 2 i lov om socialtilsyn, fører som led heri tilsyn med anbringelsesstedernes anvendelse af reglerne i denne lov.</a:t>
            </a:r>
          </a:p>
        </p:txBody>
      </p:sp>
      <p:sp>
        <p:nvSpPr>
          <p:cNvPr id="5" name="Pladsholder til diasnummer 4"/>
          <p:cNvSpPr>
            <a:spLocks noGrp="1"/>
          </p:cNvSpPr>
          <p:nvPr>
            <p:ph type="sldNum" sz="quarter" idx="12"/>
          </p:nvPr>
        </p:nvSpPr>
        <p:spPr/>
        <p:txBody>
          <a:bodyPr/>
          <a:lstStyle/>
          <a:p>
            <a:fld id="{7AE69009-8379-400B-938D-AB10145AD905}" type="slidenum">
              <a:rPr lang="da-DK" smtClean="0"/>
              <a:t>10</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6688983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Bekendtgørelsens ordlyd</a:t>
            </a:r>
            <a:endParaRPr lang="da-DK" dirty="0"/>
          </a:p>
        </p:txBody>
      </p:sp>
      <p:sp>
        <p:nvSpPr>
          <p:cNvPr id="3" name="Pladsholder til indhold 2"/>
          <p:cNvSpPr>
            <a:spLocks noGrp="1"/>
          </p:cNvSpPr>
          <p:nvPr>
            <p:ph idx="1"/>
          </p:nvPr>
        </p:nvSpPr>
        <p:spPr>
          <a:xfrm>
            <a:off x="457200" y="1600201"/>
            <a:ext cx="8229600" cy="2937294"/>
          </a:xfrm>
          <a:ln w="25400">
            <a:solidFill>
              <a:schemeClr val="tx1"/>
            </a:solidFill>
          </a:ln>
        </p:spPr>
        <p:txBody>
          <a:bodyPr/>
          <a:lstStyle/>
          <a:p>
            <a:pPr marL="0" indent="0">
              <a:buNone/>
            </a:pPr>
            <a:r>
              <a:rPr lang="da-DK" b="1" dirty="0"/>
              <a:t>§ 25. </a:t>
            </a:r>
            <a:endParaRPr lang="da-DK" b="1" dirty="0" smtClean="0"/>
          </a:p>
          <a:p>
            <a:pPr marL="0" indent="0">
              <a:buNone/>
            </a:pPr>
            <a:endParaRPr lang="da-DK" dirty="0"/>
          </a:p>
          <a:p>
            <a:pPr marL="0" indent="0">
              <a:buNone/>
            </a:pPr>
            <a:r>
              <a:rPr lang="da-DK" dirty="0" smtClean="0"/>
              <a:t>Det </a:t>
            </a:r>
            <a:r>
              <a:rPr lang="da-DK" dirty="0"/>
              <a:t>socialtilsyn, der fører det driftsorienterede tilsyn med anbringelsesstedet, jf. § 2 i lov om socialtilsyn, skal oplyse de anbragte børn og unge om adgangen til at henvende sig anonymt til socialtilsynet om bekymrende forhold på anbringelsesstedet, jf. lov om socialtilsyn § 11.</a:t>
            </a:r>
          </a:p>
        </p:txBody>
      </p:sp>
      <p:sp>
        <p:nvSpPr>
          <p:cNvPr id="5" name="Pladsholder til diasnummer 4"/>
          <p:cNvSpPr>
            <a:spLocks noGrp="1"/>
          </p:cNvSpPr>
          <p:nvPr>
            <p:ph type="sldNum" sz="quarter" idx="12"/>
          </p:nvPr>
        </p:nvSpPr>
        <p:spPr/>
        <p:txBody>
          <a:bodyPr/>
          <a:lstStyle/>
          <a:p>
            <a:fld id="{7AE69009-8379-400B-938D-AB10145AD905}" type="slidenum">
              <a:rPr lang="da-DK" smtClean="0"/>
              <a:t>11</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4021278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Socialtilsynets opgaver - børn og ungeområdet</a:t>
            </a:r>
            <a:endParaRPr lang="da-DK" dirty="0"/>
          </a:p>
        </p:txBody>
      </p:sp>
      <p:sp>
        <p:nvSpPr>
          <p:cNvPr id="3" name="Pladsholder til indhold 2"/>
          <p:cNvSpPr>
            <a:spLocks noGrp="1"/>
          </p:cNvSpPr>
          <p:nvPr>
            <p:ph idx="1"/>
          </p:nvPr>
        </p:nvSpPr>
        <p:spPr/>
        <p:txBody>
          <a:bodyPr>
            <a:normAutofit/>
          </a:bodyPr>
          <a:lstStyle/>
          <a:p>
            <a:pPr marL="0" lvl="1" indent="0">
              <a:buNone/>
              <a:defRPr/>
            </a:pPr>
            <a:endParaRPr lang="da-DK" sz="1600" dirty="0" smtClean="0"/>
          </a:p>
          <a:p>
            <a:pPr marL="0" lvl="1" indent="0">
              <a:buNone/>
              <a:defRPr/>
            </a:pPr>
            <a:r>
              <a:rPr lang="da-DK" dirty="0" smtClean="0"/>
              <a:t>Socialtilsynene </a:t>
            </a:r>
            <a:r>
              <a:rPr lang="da-DK" u="sng" dirty="0" smtClean="0"/>
              <a:t>godkender</a:t>
            </a:r>
            <a:r>
              <a:rPr lang="da-DK" dirty="0" smtClean="0"/>
              <a:t> og </a:t>
            </a:r>
            <a:r>
              <a:rPr lang="da-DK" u="sng" dirty="0" smtClean="0"/>
              <a:t>fører driftsorienteret tilsyn </a:t>
            </a:r>
            <a:r>
              <a:rPr lang="da-DK" dirty="0" smtClean="0"/>
              <a:t>med bl.a.:</a:t>
            </a:r>
          </a:p>
          <a:p>
            <a:pPr marL="285750" lvl="1">
              <a:buFont typeface="Arial" panose="020B0604020202020204" pitchFamily="34" charset="0"/>
              <a:buChar char="•"/>
              <a:defRPr/>
            </a:pPr>
            <a:r>
              <a:rPr lang="da-DK" dirty="0" smtClean="0"/>
              <a:t>Plejefamilier og kommunale plejefamilier</a:t>
            </a:r>
          </a:p>
          <a:p>
            <a:pPr marL="285750" lvl="1">
              <a:buFont typeface="Arial" panose="020B0604020202020204" pitchFamily="34" charset="0"/>
              <a:buChar char="•"/>
              <a:defRPr/>
            </a:pPr>
            <a:r>
              <a:rPr lang="da-DK" dirty="0" smtClean="0"/>
              <a:t>Døgntilbud for børn og unge, herunder kommunale og regionale institutioner og private opholdssteder</a:t>
            </a:r>
          </a:p>
          <a:p>
            <a:pPr marL="285750" lvl="1">
              <a:buFont typeface="Arial" panose="020B0604020202020204" pitchFamily="34" charset="0"/>
              <a:buChar char="•"/>
              <a:defRPr/>
            </a:pPr>
            <a:r>
              <a:rPr lang="da-DK" dirty="0" smtClean="0"/>
              <a:t>Delvis </a:t>
            </a:r>
            <a:r>
              <a:rPr lang="da-DK" dirty="0"/>
              <a:t>lukkede døgninstitutioner og delvis lukkede afdelinger på døgninstitutioner samt sikrede døgninstitutioner og særligt sikrede afdelinger</a:t>
            </a:r>
            <a:endParaRPr lang="da-DK" dirty="0" smtClean="0"/>
          </a:p>
          <a:p>
            <a:pPr marL="0" lvl="1">
              <a:buNone/>
              <a:defRPr/>
            </a:pPr>
            <a:endParaRPr lang="da-DK" sz="1600" dirty="0"/>
          </a:p>
        </p:txBody>
      </p:sp>
      <p:sp>
        <p:nvSpPr>
          <p:cNvPr id="4" name="Pladsholder til sidefod 3"/>
          <p:cNvSpPr>
            <a:spLocks noGrp="1"/>
          </p:cNvSpPr>
          <p:nvPr>
            <p:ph type="ftr" sz="quarter" idx="11"/>
          </p:nvPr>
        </p:nvSpPr>
        <p:spPr>
          <a:xfrm>
            <a:off x="198120" y="6339725"/>
            <a:ext cx="2895600" cy="365125"/>
          </a:xfrm>
        </p:spPr>
        <p:txBody>
          <a:bodyPr/>
          <a:lstStyle/>
          <a:p>
            <a:pPr algn="l">
              <a:defRPr/>
            </a:pPr>
            <a:r>
              <a:rPr lang="da-DK" dirty="0"/>
              <a:t>Socialtilsynenes opgaver i relation til lov om voksenansvar</a:t>
            </a:r>
            <a:endParaRPr lang="en-GB" dirty="0"/>
          </a:p>
        </p:txBody>
      </p:sp>
      <p:sp>
        <p:nvSpPr>
          <p:cNvPr id="5" name="Pladsholder til diasnummer 4"/>
          <p:cNvSpPr>
            <a:spLocks noGrp="1"/>
          </p:cNvSpPr>
          <p:nvPr>
            <p:ph type="sldNum" sz="quarter" idx="12"/>
          </p:nvPr>
        </p:nvSpPr>
        <p:spPr/>
        <p:txBody>
          <a:bodyPr/>
          <a:lstStyle/>
          <a:p>
            <a:fld id="{7AE69009-8379-400B-938D-AB10145AD905}" type="slidenum">
              <a:rPr lang="da-DK" smtClean="0"/>
              <a:t>2</a:t>
            </a:fld>
            <a:endParaRPr lang="da-DK"/>
          </a:p>
        </p:txBody>
      </p:sp>
    </p:spTree>
    <p:extLst>
      <p:ext uri="{BB962C8B-B14F-4D97-AF65-F5344CB8AC3E}">
        <p14:creationId xmlns:p14="http://schemas.microsoft.com/office/powerpoint/2010/main" val="2356243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Det driftsorienterede tilsyn</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Formålet med det driftsorienterede tilsyn er at sikre, at tilbuddene og plejefamilierne fortsat har den fornødne kvalitet.</a:t>
            </a:r>
          </a:p>
          <a:p>
            <a:pPr marL="0" indent="0">
              <a:buNone/>
            </a:pPr>
            <a:endParaRPr lang="da-DK" dirty="0"/>
          </a:p>
          <a:p>
            <a:pPr marL="0" indent="0">
              <a:buNone/>
            </a:pPr>
            <a:r>
              <a:rPr lang="da-DK" dirty="0" smtClean="0"/>
              <a:t>Socialtilsynet skal aflægge minimum et tilsynsbesøg om året. I tilbud med flere afdelinger aflægges der besøg på alle afdelinger.</a:t>
            </a:r>
          </a:p>
          <a:p>
            <a:pPr marL="0" indent="0">
              <a:buNone/>
            </a:pPr>
            <a:endParaRPr lang="da-DK" dirty="0"/>
          </a:p>
          <a:p>
            <a:pPr marL="0" indent="0">
              <a:buNone/>
            </a:pPr>
            <a:r>
              <a:rPr lang="da-DK" dirty="0" smtClean="0"/>
              <a:t>Tilsynsbesøgene kan være anmeldte og uanmeldte.</a:t>
            </a:r>
          </a:p>
          <a:p>
            <a:pPr marL="0" indent="0">
              <a:buNone/>
            </a:pPr>
            <a:endParaRPr lang="da-DK" dirty="0"/>
          </a:p>
          <a:p>
            <a:pPr marL="0" indent="0">
              <a:buNone/>
            </a:pPr>
            <a:r>
              <a:rPr lang="da-DK" dirty="0" smtClean="0"/>
              <a:t>Socialtilsynene skal indhente relevant information fra forskellige kilder.</a:t>
            </a:r>
          </a:p>
          <a:p>
            <a:pPr marL="0" indent="0">
              <a:buNone/>
            </a:pPr>
            <a:endParaRPr lang="da-DK" dirty="0"/>
          </a:p>
          <a:p>
            <a:pPr marL="0" indent="0">
              <a:buNone/>
            </a:pPr>
            <a:r>
              <a:rPr lang="da-DK" dirty="0" smtClean="0"/>
              <a:t>Resultatet af det driftsorienterede tilsyn fremgår af Tilbudsportalen.</a:t>
            </a:r>
          </a:p>
          <a:p>
            <a:pPr marL="0" indent="0">
              <a:buNone/>
            </a:pPr>
            <a:endParaRPr lang="da-DK" dirty="0"/>
          </a:p>
          <a:p>
            <a:pPr marL="0" indent="0">
              <a:buNone/>
            </a:pPr>
            <a:r>
              <a:rPr lang="da-DK" dirty="0"/>
              <a:t>Socialtilsynene fører som led i det  driftsorienterede tilsyn også tilsyn med anbringelsesstedernes anvendelse af reglerne i lov om </a:t>
            </a:r>
            <a:r>
              <a:rPr lang="da-DK" dirty="0" smtClean="0"/>
              <a:t>voksenansvar. </a:t>
            </a:r>
            <a:endParaRPr lang="da-DK" dirty="0"/>
          </a:p>
          <a:p>
            <a:pPr marL="0" indent="0">
              <a:buNone/>
            </a:pPr>
            <a:endParaRPr lang="da-DK" dirty="0"/>
          </a:p>
        </p:txBody>
      </p:sp>
      <p:sp>
        <p:nvSpPr>
          <p:cNvPr id="5" name="Pladsholder til diasnummer 4"/>
          <p:cNvSpPr>
            <a:spLocks noGrp="1"/>
          </p:cNvSpPr>
          <p:nvPr>
            <p:ph type="sldNum" sz="quarter" idx="12"/>
          </p:nvPr>
        </p:nvSpPr>
        <p:spPr/>
        <p:txBody>
          <a:bodyPr/>
          <a:lstStyle/>
          <a:p>
            <a:fld id="{7AE69009-8379-400B-938D-AB10145AD905}" type="slidenum">
              <a:rPr lang="da-DK" smtClean="0"/>
              <a:t>3</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4155405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Kvalitetsmodellen</a:t>
            </a:r>
            <a:endParaRPr lang="da-DK"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Kvalitetsmodellen udgør rammen for socialtilsynets vurdering for kvaliteten af tilbuddet.</a:t>
            </a:r>
          </a:p>
          <a:p>
            <a:pPr marL="0" indent="0">
              <a:buNone/>
            </a:pPr>
            <a:endParaRPr lang="da-DK" dirty="0"/>
          </a:p>
          <a:p>
            <a:pPr marL="0" indent="0">
              <a:buNone/>
            </a:pPr>
            <a:r>
              <a:rPr lang="da-DK" dirty="0" smtClean="0"/>
              <a:t>Anvendelse af kvalitetsmodellen er lovpligtig.</a:t>
            </a:r>
          </a:p>
          <a:p>
            <a:pPr marL="0" indent="0">
              <a:buNone/>
            </a:pPr>
            <a:endParaRPr lang="da-DK" dirty="0"/>
          </a:p>
          <a:p>
            <a:pPr marL="0" indent="0">
              <a:buNone/>
            </a:pPr>
            <a:r>
              <a:rPr lang="da-DK" dirty="0" smtClean="0"/>
              <a:t>Kvalitetsmodellen består af </a:t>
            </a:r>
            <a:r>
              <a:rPr lang="da-DK" dirty="0"/>
              <a:t>7 temaer. Der er en kvalitetsmodel for hhv. tilbud og </a:t>
            </a:r>
            <a:r>
              <a:rPr lang="da-DK" dirty="0" smtClean="0"/>
              <a:t>plejefamilier.</a:t>
            </a:r>
            <a:endParaRPr lang="da-DK" dirty="0"/>
          </a:p>
          <a:p>
            <a:pPr marL="0" indent="0">
              <a:buNone/>
            </a:pPr>
            <a:endParaRPr lang="da-DK" dirty="0" smtClean="0"/>
          </a:p>
          <a:p>
            <a:pPr marL="0" indent="0">
              <a:buNone/>
            </a:pPr>
            <a:r>
              <a:rPr lang="da-DK" dirty="0" smtClean="0"/>
              <a:t>Temaerne er konkretiseret i en række kvalitetskriterier, der angiver konkrete </a:t>
            </a:r>
            <a:r>
              <a:rPr lang="da-DK" dirty="0"/>
              <a:t>mål for indsatsen i </a:t>
            </a:r>
            <a:r>
              <a:rPr lang="da-DK" dirty="0" smtClean="0"/>
              <a:t>tilbuddene.</a:t>
            </a:r>
          </a:p>
          <a:p>
            <a:pPr marL="0" indent="0">
              <a:buNone/>
            </a:pPr>
            <a:endParaRPr lang="da-DK" dirty="0" smtClean="0"/>
          </a:p>
          <a:p>
            <a:pPr marL="0" indent="0">
              <a:buNone/>
            </a:pPr>
            <a:r>
              <a:rPr lang="da-DK" dirty="0" smtClean="0"/>
              <a:t>Hvert </a:t>
            </a:r>
            <a:r>
              <a:rPr lang="da-DK" dirty="0"/>
              <a:t>kvalitetskriterium </a:t>
            </a:r>
            <a:r>
              <a:rPr lang="da-DK" dirty="0" smtClean="0"/>
              <a:t>består af 1 </a:t>
            </a:r>
            <a:r>
              <a:rPr lang="da-DK" dirty="0"/>
              <a:t>eller flere kvalitetsindikatorer. </a:t>
            </a:r>
            <a:endParaRPr lang="da-DK" dirty="0" smtClean="0"/>
          </a:p>
          <a:p>
            <a:pPr marL="0" indent="0">
              <a:buNone/>
            </a:pPr>
            <a:endParaRPr lang="da-DK" dirty="0" smtClean="0"/>
          </a:p>
          <a:p>
            <a:pPr marL="0" indent="0">
              <a:buNone/>
            </a:pPr>
            <a:r>
              <a:rPr lang="da-DK" dirty="0" smtClean="0"/>
              <a:t>Indikatorerne </a:t>
            </a:r>
            <a:r>
              <a:rPr lang="da-DK" dirty="0"/>
              <a:t>er tegn på, at den kvalitet, som er udtrykt i kriteriet, forekommer i praksis</a:t>
            </a:r>
            <a:r>
              <a:rPr lang="da-DK" dirty="0" smtClean="0"/>
              <a:t>. Indikatorerne bedømmes på en skala fra 1-5.</a:t>
            </a:r>
            <a:endParaRPr lang="da-DK" dirty="0"/>
          </a:p>
          <a:p>
            <a:pPr marL="0" indent="0">
              <a:buNone/>
            </a:pPr>
            <a:endParaRPr lang="da-DK" sz="1600" dirty="0"/>
          </a:p>
        </p:txBody>
      </p:sp>
      <p:sp>
        <p:nvSpPr>
          <p:cNvPr id="5" name="Pladsholder til diasnummer 4"/>
          <p:cNvSpPr>
            <a:spLocks noGrp="1"/>
          </p:cNvSpPr>
          <p:nvPr>
            <p:ph type="sldNum" sz="quarter" idx="12"/>
          </p:nvPr>
        </p:nvSpPr>
        <p:spPr/>
        <p:txBody>
          <a:bodyPr/>
          <a:lstStyle/>
          <a:p>
            <a:fld id="{7AE69009-8379-400B-938D-AB10145AD905}" type="slidenum">
              <a:rPr lang="da-DK" smtClean="0"/>
              <a:t>4</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1721052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Kvalitetsmodellens fokus på magtanvendelse</a:t>
            </a:r>
            <a:endParaRPr lang="da-DK" dirty="0"/>
          </a:p>
        </p:txBody>
      </p:sp>
      <p:sp>
        <p:nvSpPr>
          <p:cNvPr id="3" name="Pladsholder til indhold 2"/>
          <p:cNvSpPr>
            <a:spLocks noGrp="1"/>
          </p:cNvSpPr>
          <p:nvPr>
            <p:ph idx="1"/>
          </p:nvPr>
        </p:nvSpPr>
        <p:spPr/>
        <p:txBody>
          <a:bodyPr>
            <a:normAutofit/>
          </a:bodyPr>
          <a:lstStyle/>
          <a:p>
            <a:pPr marL="0" indent="0">
              <a:buNone/>
            </a:pPr>
            <a:r>
              <a:rPr lang="da-DK" b="1" dirty="0" smtClean="0"/>
              <a:t>Tilbud</a:t>
            </a:r>
            <a:r>
              <a:rPr lang="da-DK" dirty="0" smtClean="0"/>
              <a:t> </a:t>
            </a:r>
          </a:p>
          <a:p>
            <a:pPr marL="0" indent="0">
              <a:buNone/>
            </a:pPr>
            <a:r>
              <a:rPr lang="da-DK" dirty="0" smtClean="0"/>
              <a:t>Kriterium </a:t>
            </a:r>
            <a:r>
              <a:rPr lang="da-DK" dirty="0"/>
              <a:t>6 omhandler, hvordan tilbuddet forebygger </a:t>
            </a:r>
            <a:r>
              <a:rPr lang="da-DK" dirty="0" smtClean="0"/>
              <a:t>magtanvendelse. </a:t>
            </a:r>
          </a:p>
          <a:p>
            <a:pPr marL="0" indent="0">
              <a:buNone/>
            </a:pPr>
            <a:r>
              <a:rPr lang="da-DK" dirty="0" smtClean="0"/>
              <a:t>Indikator </a:t>
            </a:r>
            <a:r>
              <a:rPr lang="da-DK" dirty="0"/>
              <a:t>6.a</a:t>
            </a:r>
            <a:r>
              <a:rPr lang="da-DK" dirty="0" smtClean="0"/>
              <a:t>. </a:t>
            </a:r>
            <a:r>
              <a:rPr lang="da-DK" dirty="0"/>
              <a:t>Tilbuddets pædagogiske indsats understøtter, at magtanvendelser så vidt muligt </a:t>
            </a:r>
            <a:r>
              <a:rPr lang="da-DK" dirty="0" smtClean="0"/>
              <a:t>undgås.</a:t>
            </a:r>
          </a:p>
          <a:p>
            <a:pPr marL="0" indent="0">
              <a:buNone/>
            </a:pPr>
            <a:r>
              <a:rPr lang="da-DK" dirty="0" smtClean="0"/>
              <a:t>Indikator 6.b</a:t>
            </a:r>
            <a:r>
              <a:rPr lang="da-DK" dirty="0"/>
              <a:t>. Tilbuddet kan håndtere eventuelle magtanvendelser ved at dokumentere og følge op på disse med henblik på løbende læring og forbedring af </a:t>
            </a:r>
            <a:r>
              <a:rPr lang="da-DK" dirty="0" smtClean="0"/>
              <a:t>indsatsen. </a:t>
            </a:r>
            <a:endParaRPr lang="da-DK" dirty="0"/>
          </a:p>
          <a:p>
            <a:pPr marL="0" indent="0">
              <a:buNone/>
            </a:pPr>
            <a:endParaRPr lang="da-DK" dirty="0"/>
          </a:p>
          <a:p>
            <a:pPr marL="0" indent="0">
              <a:buNone/>
            </a:pPr>
            <a:r>
              <a:rPr lang="da-DK" b="1" dirty="0"/>
              <a:t>Kommunale </a:t>
            </a:r>
            <a:r>
              <a:rPr lang="da-DK" b="1" dirty="0" smtClean="0"/>
              <a:t>plejefamilier</a:t>
            </a:r>
            <a:r>
              <a:rPr lang="da-DK" dirty="0" smtClean="0"/>
              <a:t> </a:t>
            </a:r>
          </a:p>
          <a:p>
            <a:pPr marL="0" indent="0">
              <a:buNone/>
            </a:pPr>
            <a:r>
              <a:rPr lang="da-DK" dirty="0" smtClean="0"/>
              <a:t>Kriterium </a:t>
            </a:r>
            <a:r>
              <a:rPr lang="da-DK" dirty="0"/>
              <a:t>6 omhandler, hvordan plejefamilien understøtter barnets fysiske og mentale sundhed og </a:t>
            </a:r>
            <a:r>
              <a:rPr lang="da-DK" dirty="0" smtClean="0"/>
              <a:t>trivsel.</a:t>
            </a:r>
          </a:p>
          <a:p>
            <a:pPr marL="0" indent="0">
              <a:buNone/>
            </a:pPr>
            <a:r>
              <a:rPr lang="da-DK" dirty="0" smtClean="0"/>
              <a:t>Indikator </a:t>
            </a:r>
            <a:r>
              <a:rPr lang="da-DK" dirty="0"/>
              <a:t>6.d</a:t>
            </a:r>
            <a:r>
              <a:rPr lang="da-DK" dirty="0" smtClean="0"/>
              <a:t>. </a:t>
            </a:r>
            <a:r>
              <a:rPr lang="da-DK" dirty="0"/>
              <a:t>Den kommunale plejefamilie følger op på eventuel anvendelse af fysisk guidning og afværgehjælp med henblik på løbende læring og forbedring af deres </a:t>
            </a:r>
            <a:r>
              <a:rPr lang="da-DK" dirty="0" smtClean="0"/>
              <a:t>indsats.</a:t>
            </a:r>
            <a:endParaRPr lang="da-DK" dirty="0"/>
          </a:p>
          <a:p>
            <a:endParaRPr lang="da-DK" dirty="0"/>
          </a:p>
        </p:txBody>
      </p:sp>
      <p:sp>
        <p:nvSpPr>
          <p:cNvPr id="5" name="Pladsholder til diasnummer 4"/>
          <p:cNvSpPr>
            <a:spLocks noGrp="1"/>
          </p:cNvSpPr>
          <p:nvPr>
            <p:ph type="sldNum" sz="quarter" idx="12"/>
          </p:nvPr>
        </p:nvSpPr>
        <p:spPr/>
        <p:txBody>
          <a:bodyPr/>
          <a:lstStyle/>
          <a:p>
            <a:fld id="{7AE69009-8379-400B-938D-AB10145AD905}" type="slidenum">
              <a:rPr lang="da-DK" smtClean="0"/>
              <a:t>5</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2121235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Mulighed for anonym henvendelse</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Socialtilsynet skal have et telefonnummer og en e-post adresse, hvor beboere, personale, ansatte og pårørende kan henvende sig om bekymrende forhold i tilbuddet.</a:t>
            </a:r>
          </a:p>
          <a:p>
            <a:pPr marL="0" indent="0">
              <a:buNone/>
            </a:pPr>
            <a:endParaRPr lang="da-DK" dirty="0"/>
          </a:p>
          <a:p>
            <a:pPr marL="0" indent="0">
              <a:buNone/>
            </a:pPr>
            <a:r>
              <a:rPr lang="da-DK" dirty="0" smtClean="0"/>
              <a:t>Socialtilsynet må ikke overfor tilbuddet eller andre oplyse, at det har modtaget en henvendelse.</a:t>
            </a:r>
          </a:p>
          <a:p>
            <a:pPr marL="0" indent="0">
              <a:buNone/>
            </a:pPr>
            <a:endParaRPr lang="da-DK" dirty="0"/>
          </a:p>
          <a:p>
            <a:pPr marL="0" indent="0">
              <a:buNone/>
            </a:pPr>
            <a:r>
              <a:rPr lang="da-DK" dirty="0" smtClean="0"/>
              <a:t>Personen der har henvendt sig kan give samtykke til, </a:t>
            </a:r>
            <a:r>
              <a:rPr lang="da-DK" dirty="0"/>
              <a:t>at tilsynet </a:t>
            </a:r>
            <a:r>
              <a:rPr lang="da-DK" dirty="0" smtClean="0"/>
              <a:t>kan oplyse til tilbuddet eller andre om modtagelsen af henvendelsen. </a:t>
            </a:r>
          </a:p>
          <a:p>
            <a:pPr marL="0" indent="0">
              <a:buNone/>
            </a:pPr>
            <a:endParaRPr lang="da-DK" dirty="0"/>
          </a:p>
          <a:p>
            <a:pPr marL="0" indent="0">
              <a:buNone/>
            </a:pPr>
            <a:r>
              <a:rPr lang="da-DK" dirty="0" smtClean="0"/>
              <a:t>Anonyme henvendelser kan vedrøre tilbuddets eller plejefamiliens anvendelse af magt overfor de anbragte børn.</a:t>
            </a:r>
            <a:endParaRPr lang="da-DK" dirty="0"/>
          </a:p>
        </p:txBody>
      </p:sp>
      <p:sp>
        <p:nvSpPr>
          <p:cNvPr id="5" name="Pladsholder til diasnummer 4"/>
          <p:cNvSpPr>
            <a:spLocks noGrp="1"/>
          </p:cNvSpPr>
          <p:nvPr>
            <p:ph type="sldNum" sz="quarter" idx="12"/>
          </p:nvPr>
        </p:nvSpPr>
        <p:spPr/>
        <p:txBody>
          <a:bodyPr/>
          <a:lstStyle/>
          <a:p>
            <a:fld id="{7AE69009-8379-400B-938D-AB10145AD905}" type="slidenum">
              <a:rPr lang="da-DK" smtClean="0"/>
              <a:t>6</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3743349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Registrering og indberetning til socialtilsynet</a:t>
            </a:r>
            <a:br>
              <a:rPr lang="da-DK" dirty="0" smtClean="0"/>
            </a:br>
            <a:r>
              <a:rPr lang="da-DK" dirty="0"/>
              <a:t> </a:t>
            </a:r>
            <a:endParaRPr lang="da-DK" sz="1600" dirty="0"/>
          </a:p>
        </p:txBody>
      </p:sp>
      <p:sp>
        <p:nvSpPr>
          <p:cNvPr id="3" name="Pladsholder til indhold 2"/>
          <p:cNvSpPr>
            <a:spLocks noGrp="1"/>
          </p:cNvSpPr>
          <p:nvPr>
            <p:ph idx="1"/>
          </p:nvPr>
        </p:nvSpPr>
        <p:spPr/>
        <p:txBody>
          <a:bodyPr>
            <a:normAutofit lnSpcReduction="10000"/>
          </a:bodyPr>
          <a:lstStyle/>
          <a:p>
            <a:pPr marL="0" indent="0">
              <a:buNone/>
            </a:pPr>
            <a:r>
              <a:rPr lang="da-DK" dirty="0" smtClean="0"/>
              <a:t>Indberetninger om magtanvendelse skal registreres og indberettes til: </a:t>
            </a:r>
          </a:p>
          <a:p>
            <a:r>
              <a:rPr lang="da-DK" dirty="0" smtClean="0"/>
              <a:t>Den kommunalbestyrelse, der har ansvaret for barnet eller den unges ophold på anbringelsesstedet</a:t>
            </a:r>
          </a:p>
          <a:p>
            <a:r>
              <a:rPr lang="da-DK" dirty="0" smtClean="0"/>
              <a:t>Socialtilsynet</a:t>
            </a:r>
          </a:p>
          <a:p>
            <a:r>
              <a:rPr lang="da-DK" dirty="0" smtClean="0"/>
              <a:t>Evt. kommunal eller regional driftsherre</a:t>
            </a:r>
          </a:p>
          <a:p>
            <a:r>
              <a:rPr lang="da-DK" dirty="0" smtClean="0"/>
              <a:t>Indgreb der har fundet sted på en intern skole skal endvidere </a:t>
            </a:r>
            <a:r>
              <a:rPr lang="da-DK" dirty="0"/>
              <a:t>indberettes </a:t>
            </a:r>
            <a:r>
              <a:rPr lang="da-DK" dirty="0" smtClean="0"/>
              <a:t>til </a:t>
            </a:r>
            <a:r>
              <a:rPr lang="da-DK" dirty="0"/>
              <a:t>kommunalbestyrelsen i anbringelsesstedets beliggenhedskommune</a:t>
            </a:r>
          </a:p>
          <a:p>
            <a:pPr marL="0" indent="0">
              <a:buNone/>
            </a:pPr>
            <a:endParaRPr lang="da-DK" dirty="0" smtClean="0"/>
          </a:p>
          <a:p>
            <a:pPr marL="0" indent="0">
              <a:buNone/>
            </a:pPr>
            <a:r>
              <a:rPr lang="da-DK" dirty="0" smtClean="0"/>
              <a:t>Indberetningerne danner sammen med øvrige oplysninger baggrund for tilsynets vurdering af, om de kommunale plejefamilier og døgntilbuddene anvender magt indenfor rammerne af lov om voksenansvar. </a:t>
            </a:r>
          </a:p>
          <a:p>
            <a:pPr marL="0" indent="0">
              <a:buNone/>
            </a:pPr>
            <a:endParaRPr lang="da-DK" u="sng" dirty="0" smtClean="0"/>
          </a:p>
          <a:p>
            <a:pPr marL="0" indent="0">
              <a:buNone/>
            </a:pPr>
            <a:r>
              <a:rPr lang="da-DK" dirty="0"/>
              <a:t>Ved mistanke om en strafbar handling skal socialtilsynet vurdere om indberetningen giver anledning til tilsynsmæssige overvejelser og om der er rettet henvendelse til </a:t>
            </a:r>
            <a:r>
              <a:rPr lang="da-DK" dirty="0" smtClean="0"/>
              <a:t>politiet.</a:t>
            </a:r>
            <a:endParaRPr lang="da-DK" dirty="0"/>
          </a:p>
          <a:p>
            <a:pPr marL="0" indent="0">
              <a:buNone/>
            </a:pPr>
            <a:endParaRPr lang="da-DK" u="sng" dirty="0" smtClean="0"/>
          </a:p>
          <a:p>
            <a:pPr marL="0" indent="0">
              <a:buNone/>
            </a:pPr>
            <a:endParaRPr lang="da-DK" sz="1600" dirty="0"/>
          </a:p>
          <a:p>
            <a:pPr marL="0" indent="0">
              <a:buNone/>
            </a:pPr>
            <a:endParaRPr lang="da-DK" sz="1600" dirty="0" smtClean="0"/>
          </a:p>
        </p:txBody>
      </p:sp>
      <p:sp>
        <p:nvSpPr>
          <p:cNvPr id="5" name="Pladsholder til diasnummer 4"/>
          <p:cNvSpPr>
            <a:spLocks noGrp="1"/>
          </p:cNvSpPr>
          <p:nvPr>
            <p:ph type="sldNum" sz="quarter" idx="12"/>
          </p:nvPr>
        </p:nvSpPr>
        <p:spPr/>
        <p:txBody>
          <a:bodyPr/>
          <a:lstStyle/>
          <a:p>
            <a:fld id="{7AE69009-8379-400B-938D-AB10145AD905}" type="slidenum">
              <a:rPr lang="da-DK" smtClean="0"/>
              <a:t>7</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6273200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t>Socialtilsynets sanktionsmuligheder</a:t>
            </a:r>
            <a:endParaRPr lang="da-DK" dirty="0"/>
          </a:p>
        </p:txBody>
      </p:sp>
      <p:sp>
        <p:nvSpPr>
          <p:cNvPr id="3" name="Pladsholder til indhold 2"/>
          <p:cNvSpPr>
            <a:spLocks noGrp="1"/>
          </p:cNvSpPr>
          <p:nvPr>
            <p:ph idx="1"/>
          </p:nvPr>
        </p:nvSpPr>
        <p:spPr/>
        <p:txBody>
          <a:bodyPr>
            <a:normAutofit/>
          </a:bodyPr>
          <a:lstStyle/>
          <a:p>
            <a:pPr marL="0" indent="0">
              <a:buNone/>
            </a:pPr>
            <a:r>
              <a:rPr lang="da-DK" dirty="0" smtClean="0"/>
              <a:t>Når forholdene i det enkelte tilbud tilsiger det</a:t>
            </a:r>
            <a:r>
              <a:rPr lang="da-DK" dirty="0"/>
              <a:t>,</a:t>
            </a:r>
            <a:r>
              <a:rPr lang="da-DK" dirty="0" smtClean="0"/>
              <a:t> kan socialtilsynet træffe afgørelse om: </a:t>
            </a:r>
          </a:p>
          <a:p>
            <a:r>
              <a:rPr lang="da-DK" dirty="0" smtClean="0"/>
              <a:t>Skærpet tilsyn i højst 3 måneder ad gangen</a:t>
            </a:r>
          </a:p>
          <a:p>
            <a:r>
              <a:rPr lang="da-DK" dirty="0" smtClean="0"/>
              <a:t>Skærpet tilsyn skal oplyses på Tilbudsportalen.dk</a:t>
            </a:r>
          </a:p>
          <a:p>
            <a:r>
              <a:rPr lang="da-DK" dirty="0" smtClean="0"/>
              <a:t>Afgørelse om skærpet tilsyn skal ledsages af påbud</a:t>
            </a:r>
          </a:p>
          <a:p>
            <a:r>
              <a:rPr lang="da-DK" dirty="0" smtClean="0"/>
              <a:t>Der kan udstedes påbud, hvis overholdelse kan gøres til en betingelse for fortsat godkendelse </a:t>
            </a:r>
          </a:p>
          <a:p>
            <a:r>
              <a:rPr lang="da-DK" dirty="0" smtClean="0"/>
              <a:t>Ophør </a:t>
            </a:r>
            <a:r>
              <a:rPr lang="da-DK" dirty="0"/>
              <a:t>af </a:t>
            </a:r>
            <a:r>
              <a:rPr lang="da-DK" dirty="0" smtClean="0"/>
              <a:t>godkendelsen, </a:t>
            </a:r>
            <a:r>
              <a:rPr lang="da-DK" dirty="0"/>
              <a:t>hvis tilbuddet ikke længere opfylder betingelserne for </a:t>
            </a:r>
            <a:r>
              <a:rPr lang="da-DK" dirty="0" smtClean="0"/>
              <a:t>godkendelse</a:t>
            </a:r>
          </a:p>
          <a:p>
            <a:pPr marL="0" indent="0">
              <a:buNone/>
            </a:pPr>
            <a:endParaRPr lang="da-DK" dirty="0"/>
          </a:p>
          <a:p>
            <a:pPr marL="0" indent="0">
              <a:buNone/>
            </a:pPr>
            <a:r>
              <a:rPr lang="da-DK" dirty="0" smtClean="0"/>
              <a:t>Et tilbud eller en plejefamilies godkendelse bortfalder efter hhv. 2 og 3 år, hvis tilbuddet ikke har været anvendt. </a:t>
            </a:r>
          </a:p>
          <a:p>
            <a:pPr marL="0" indent="0">
              <a:buNone/>
            </a:pPr>
            <a:endParaRPr lang="da-DK" dirty="0"/>
          </a:p>
          <a:p>
            <a:pPr marL="0" indent="0">
              <a:buNone/>
            </a:pPr>
            <a:r>
              <a:rPr lang="da-DK" dirty="0" smtClean="0"/>
              <a:t>Socialtilsynets afgørelser kan påklages til Ankestyrelsen</a:t>
            </a:r>
          </a:p>
          <a:p>
            <a:pPr marL="0" indent="0">
              <a:buNone/>
            </a:pPr>
            <a:endParaRPr lang="da-DK" sz="1600" dirty="0"/>
          </a:p>
        </p:txBody>
      </p:sp>
      <p:sp>
        <p:nvSpPr>
          <p:cNvPr id="5" name="Pladsholder til diasnummer 4"/>
          <p:cNvSpPr>
            <a:spLocks noGrp="1"/>
          </p:cNvSpPr>
          <p:nvPr>
            <p:ph type="sldNum" sz="quarter" idx="12"/>
          </p:nvPr>
        </p:nvSpPr>
        <p:spPr/>
        <p:txBody>
          <a:bodyPr/>
          <a:lstStyle/>
          <a:p>
            <a:fld id="{7AE69009-8379-400B-938D-AB10145AD905}" type="slidenum">
              <a:rPr lang="da-DK" smtClean="0"/>
              <a:t>8</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191504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Retskilder</a:t>
            </a:r>
            <a:endParaRPr lang="da-DK" dirty="0"/>
          </a:p>
        </p:txBody>
      </p:sp>
      <p:sp>
        <p:nvSpPr>
          <p:cNvPr id="3" name="Pladsholder til indhold 2"/>
          <p:cNvSpPr>
            <a:spLocks noGrp="1"/>
          </p:cNvSpPr>
          <p:nvPr>
            <p:ph idx="1"/>
          </p:nvPr>
        </p:nvSpPr>
        <p:spPr/>
        <p:txBody>
          <a:bodyPr>
            <a:normAutofit/>
          </a:bodyPr>
          <a:lstStyle/>
          <a:p>
            <a:pPr lvl="0"/>
            <a:r>
              <a:rPr lang="da-DK" dirty="0"/>
              <a:t>Lov om voksenansvar for anbragte børn og unge (Lov nr. 619 af 8. juni 2016), § </a:t>
            </a:r>
            <a:r>
              <a:rPr lang="da-DK" dirty="0" smtClean="0"/>
              <a:t>22</a:t>
            </a:r>
          </a:p>
          <a:p>
            <a:pPr lvl="0"/>
            <a:r>
              <a:rPr lang="da-DK" dirty="0" smtClean="0"/>
              <a:t>Lov </a:t>
            </a:r>
            <a:r>
              <a:rPr lang="da-DK" dirty="0"/>
              <a:t>om ændring af lov om social service, lov om socialtilsyn og lov om folkeskolen (Lov nr. 647 af 8. juni 2016)</a:t>
            </a:r>
          </a:p>
          <a:p>
            <a:pPr lvl="0"/>
            <a:r>
              <a:rPr lang="da-DK" dirty="0"/>
              <a:t>Lov om ændring af lov om social service, lov om retssikkerhed og administration på det sociale område og lov om voksenansvar for anbragte børn og unge (Lov nr. 1543 af 13. december 2016), § 3</a:t>
            </a:r>
          </a:p>
          <a:p>
            <a:pPr lvl="0"/>
            <a:r>
              <a:rPr lang="da-DK" dirty="0"/>
              <a:t>Lov om ændring af lov om socialtilsyn, lov om social service og lov om voksenansvar for anbragte børn og unge (Lov nr. 1544 af 13. december 2016), § 3</a:t>
            </a:r>
          </a:p>
          <a:p>
            <a:pPr lvl="0"/>
            <a:r>
              <a:rPr lang="da-DK" dirty="0"/>
              <a:t>Bekendtgørelse om voksenansvar for anbragte børn og unge (Bek. nr. 1707 af 20. december 2016), § </a:t>
            </a:r>
            <a:r>
              <a:rPr lang="da-DK" dirty="0" smtClean="0"/>
              <a:t>25</a:t>
            </a:r>
            <a:endParaRPr lang="da-DK" dirty="0"/>
          </a:p>
          <a:p>
            <a:pPr lvl="0"/>
            <a:r>
              <a:rPr lang="da-DK" dirty="0"/>
              <a:t>Vejledning til lov om voksenansvar for anbragte børn og unge </a:t>
            </a:r>
            <a:r>
              <a:rPr lang="da-DK" dirty="0" smtClean="0"/>
              <a:t>(</a:t>
            </a:r>
            <a:r>
              <a:rPr lang="da-DK" dirty="0" err="1"/>
              <a:t>v</a:t>
            </a:r>
            <a:r>
              <a:rPr lang="da-DK" dirty="0" err="1" smtClean="0"/>
              <a:t>ejl</a:t>
            </a:r>
            <a:r>
              <a:rPr lang="da-DK" dirty="0" smtClean="0"/>
              <a:t>. </a:t>
            </a:r>
            <a:r>
              <a:rPr lang="da-DK" dirty="0"/>
              <a:t>nr. 10370 af 21. december 2016), pkt. </a:t>
            </a:r>
            <a:r>
              <a:rPr lang="da-DK" dirty="0" smtClean="0"/>
              <a:t>149-156</a:t>
            </a:r>
            <a:endParaRPr lang="da-DK" dirty="0"/>
          </a:p>
        </p:txBody>
      </p:sp>
      <p:sp>
        <p:nvSpPr>
          <p:cNvPr id="5" name="Pladsholder til diasnummer 4"/>
          <p:cNvSpPr>
            <a:spLocks noGrp="1"/>
          </p:cNvSpPr>
          <p:nvPr>
            <p:ph type="sldNum" sz="quarter" idx="12"/>
          </p:nvPr>
        </p:nvSpPr>
        <p:spPr/>
        <p:txBody>
          <a:bodyPr/>
          <a:lstStyle/>
          <a:p>
            <a:fld id="{7AE69009-8379-400B-938D-AB10145AD905}" type="slidenum">
              <a:rPr lang="da-DK" smtClean="0"/>
              <a:t>9</a:t>
            </a:fld>
            <a:endParaRPr lang="da-DK"/>
          </a:p>
        </p:txBody>
      </p:sp>
      <p:sp>
        <p:nvSpPr>
          <p:cNvPr id="6" name="Pladsholder til sidefod 3"/>
          <p:cNvSpPr txBox="1">
            <a:spLocks/>
          </p:cNvSpPr>
          <p:nvPr/>
        </p:nvSpPr>
        <p:spPr>
          <a:xfrm>
            <a:off x="198120" y="6339725"/>
            <a:ext cx="2895600" cy="365125"/>
          </a:xfrm>
          <a:prstGeom prst="rect">
            <a:avLst/>
          </a:prstGeom>
        </p:spPr>
        <p:txBody>
          <a:bodyPr vert="horz" lIns="91440" tIns="45720" rIns="91440" bIns="45720" rtlCol="0" anchor="ctr"/>
          <a:lstStyle>
            <a:defPPr>
              <a:defRPr lang="en-GB"/>
            </a:defPPr>
            <a:lvl1pPr algn="ctr" rtl="0" fontAlgn="base">
              <a:spcBef>
                <a:spcPct val="0"/>
              </a:spcBef>
              <a:spcAft>
                <a:spcPct val="0"/>
              </a:spcAft>
              <a:defRPr sz="1200" kern="1200">
                <a:solidFill>
                  <a:schemeClr val="tx1">
                    <a:tint val="75000"/>
                  </a:schemeClr>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a:lstStyle>
          <a:p>
            <a:pPr algn="l">
              <a:defRPr/>
            </a:pPr>
            <a:r>
              <a:rPr lang="da-DK" smtClean="0"/>
              <a:t>Socialtilsynenes opgaver i relation til lov om voksenansvar</a:t>
            </a:r>
            <a:endParaRPr lang="en-GB" dirty="0"/>
          </a:p>
        </p:txBody>
      </p:sp>
    </p:spTree>
    <p:extLst>
      <p:ext uri="{BB962C8B-B14F-4D97-AF65-F5344CB8AC3E}">
        <p14:creationId xmlns:p14="http://schemas.microsoft.com/office/powerpoint/2010/main" val="2580459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Props1.xml><?xml version="1.0" encoding="utf-8"?>
<ds:datastoreItem xmlns:ds="http://schemas.openxmlformats.org/officeDocument/2006/customXml" ds:itemID="{2D098740-FAEE-4026-BD47-14908D952B76}">
  <ds:schemaRefs>
    <ds:schemaRef ds:uri="http://schemas.microsoft.com/sharepoint/v3/contenttype/fo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7222696-A2CB-4D80-A215-440732A0C748}">
  <ds:schemaRefs>
    <ds:schemaRef ds:uri="http://schemas.openxmlformats.org/package/2006/metadata/core-properties"/>
    <ds:schemaRef ds:uri="http://purl.org/dc/term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17011</TotalTime>
  <Words>983</Words>
  <Application>Microsoft Office PowerPoint</Application>
  <PresentationFormat>Skærmshow (4:3)</PresentationFormat>
  <Paragraphs>117</Paragraphs>
  <Slides>11</Slides>
  <Notes>9</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Kontortema</vt:lpstr>
      <vt:lpstr>Voksenansvar for anbragte børn og unge  Socialtilsynenes opgaver i relation til lov om voksenansvar   </vt:lpstr>
      <vt:lpstr>Socialtilsynets opgaver - børn og ungeområdet</vt:lpstr>
      <vt:lpstr>Det driftsorienterede tilsyn</vt:lpstr>
      <vt:lpstr>Kvalitetsmodellen</vt:lpstr>
      <vt:lpstr>Kvalitetsmodellens fokus på magtanvendelse</vt:lpstr>
      <vt:lpstr>Mulighed for anonym henvendelse</vt:lpstr>
      <vt:lpstr>Registrering og indberetning til socialtilsynet  </vt:lpstr>
      <vt:lpstr>Socialtilsynets sanktionsmuligheder</vt:lpstr>
      <vt:lpstr>Retskilder</vt:lpstr>
      <vt:lpstr>Lovens ordlyd</vt:lpstr>
      <vt:lpstr>Bekendtgørelsens ordlyd</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Valborg Amalie Ahlehoff Hansen</cp:lastModifiedBy>
  <cp:revision>365</cp:revision>
  <cp:lastPrinted>2016-09-08T11:36:25Z</cp:lastPrinted>
  <dcterms:created xsi:type="dcterms:W3CDTF">2008-07-07T11:45:09Z</dcterms:created>
  <dcterms:modified xsi:type="dcterms:W3CDTF">2017-01-17T08:28:09Z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