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6" r:id="rId1"/>
  </p:sldMasterIdLst>
  <p:notesMasterIdLst>
    <p:notesMasterId r:id="rId19"/>
  </p:notesMasterIdLst>
  <p:handoutMasterIdLst>
    <p:handoutMasterId r:id="rId20"/>
  </p:handoutMasterIdLst>
  <p:sldIdLst>
    <p:sldId id="258" r:id="rId2"/>
    <p:sldId id="290" r:id="rId3"/>
    <p:sldId id="291" r:id="rId4"/>
    <p:sldId id="336" r:id="rId5"/>
    <p:sldId id="330" r:id="rId6"/>
    <p:sldId id="331" r:id="rId7"/>
    <p:sldId id="329" r:id="rId8"/>
    <p:sldId id="332" r:id="rId9"/>
    <p:sldId id="337" r:id="rId10"/>
    <p:sldId id="345" r:id="rId11"/>
    <p:sldId id="338" r:id="rId12"/>
    <p:sldId id="339" r:id="rId13"/>
    <p:sldId id="340" r:id="rId14"/>
    <p:sldId id="341" r:id="rId15"/>
    <p:sldId id="342" r:id="rId16"/>
    <p:sldId id="343" r:id="rId17"/>
    <p:sldId id="344" r:id="rId18"/>
  </p:sldIdLst>
  <p:sldSz cx="9144000" cy="6858000" type="screen4x3"/>
  <p:notesSz cx="6808788" cy="9940925"/>
  <p:defaultTextStyle>
    <a:defPPr>
      <a:defRPr lang="en-GB"/>
    </a:defPPr>
    <a:lvl1pPr algn="l" rtl="0" fontAlgn="base">
      <a:spcBef>
        <a:spcPct val="0"/>
      </a:spcBef>
      <a:spcAft>
        <a:spcPct val="0"/>
      </a:spcAft>
      <a:defRPr kern="1200">
        <a:solidFill>
          <a:schemeClr val="tx1"/>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Gaardsted Frandsen" initials="af"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00FF"/>
    <a:srgbClr val="697F8E"/>
    <a:srgbClr val="118850"/>
    <a:srgbClr val="384F5C"/>
    <a:srgbClr val="7ABD30"/>
    <a:srgbClr val="0E702F"/>
    <a:srgbClr val="0E72BA"/>
    <a:srgbClr val="0B5C94"/>
    <a:srgbClr val="FF31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35" autoAdjust="0"/>
    <p:restoredTop sz="93316" autoAdjust="0"/>
  </p:normalViewPr>
  <p:slideViewPr>
    <p:cSldViewPr snapToGrid="0">
      <p:cViewPr varScale="1">
        <p:scale>
          <a:sx n="35" d="100"/>
          <a:sy n="35" d="100"/>
        </p:scale>
        <p:origin x="-1551" y="-73"/>
      </p:cViewPr>
      <p:guideLst>
        <p:guide orient="horz" pos="4066"/>
        <p:guide orient="horz" pos="3883"/>
        <p:guide orient="horz" pos="2160"/>
        <p:guide orient="horz" pos="879"/>
        <p:guide orient="horz" pos="446"/>
        <p:guide orient="horz" pos="1049"/>
        <p:guide pos="5477"/>
        <p:guide pos="2880"/>
        <p:guide pos="284"/>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vl1pPr>
          </a:lstStyle>
          <a:p>
            <a:endParaRPr lang="en-US" dirty="0"/>
          </a:p>
        </p:txBody>
      </p:sp>
      <p:sp>
        <p:nvSpPr>
          <p:cNvPr id="3" name="Date Placeholder 2"/>
          <p:cNvSpPr>
            <a:spLocks noGrp="1"/>
          </p:cNvSpPr>
          <p:nvPr>
            <p:ph type="dt" sz="quarter" idx="1"/>
          </p:nvPr>
        </p:nvSpPr>
        <p:spPr>
          <a:xfrm>
            <a:off x="3857395" y="0"/>
            <a:ext cx="2949772" cy="497603"/>
          </a:xfrm>
          <a:prstGeom prst="rect">
            <a:avLst/>
          </a:prstGeom>
        </p:spPr>
        <p:txBody>
          <a:bodyPr vert="horz" lIns="92281" tIns="46141" rIns="92281" bIns="46141" rtlCol="0"/>
          <a:lstStyle>
            <a:lvl1pPr algn="r">
              <a:defRPr sz="1200"/>
            </a:lvl1pPr>
          </a:lstStyle>
          <a:p>
            <a:fld id="{CA92D15C-9541-984E-9FA7-C608AD204F7E}" type="datetimeFigureOut">
              <a:t>15-01-2017</a:t>
            </a:fld>
            <a:endParaRPr lang="en-US" dirty="0"/>
          </a:p>
        </p:txBody>
      </p:sp>
      <p:sp>
        <p:nvSpPr>
          <p:cNvPr id="4" name="Footer Placeholder 3"/>
          <p:cNvSpPr>
            <a:spLocks noGrp="1"/>
          </p:cNvSpPr>
          <p:nvPr>
            <p:ph type="ftr" sz="quarter" idx="2"/>
          </p:nvPr>
        </p:nvSpPr>
        <p:spPr>
          <a:xfrm>
            <a:off x="0" y="9441733"/>
            <a:ext cx="2949772" cy="497602"/>
          </a:xfrm>
          <a:prstGeom prst="rect">
            <a:avLst/>
          </a:prstGeom>
        </p:spPr>
        <p:txBody>
          <a:bodyPr vert="horz" lIns="92281" tIns="46141" rIns="92281" bIns="4614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7395" y="9441733"/>
            <a:ext cx="2949772" cy="497602"/>
          </a:xfrm>
          <a:prstGeom prst="rect">
            <a:avLst/>
          </a:prstGeom>
        </p:spPr>
        <p:txBody>
          <a:bodyPr vert="horz" lIns="92281" tIns="46141" rIns="92281" bIns="46141" rtlCol="0" anchor="b"/>
          <a:lstStyle>
            <a:lvl1pPr algn="r">
              <a:defRPr sz="1200"/>
            </a:lvl1pPr>
          </a:lstStyle>
          <a:p>
            <a:fld id="{4AD8BFC4-5926-5649-BB5B-7065CDDCBE5A}" type="slidenum">
              <a:t>‹nr.›</a:t>
            </a:fld>
            <a:endParaRPr lang="en-US" dirty="0"/>
          </a:p>
        </p:txBody>
      </p:sp>
    </p:spTree>
    <p:extLst>
      <p:ext uri="{BB962C8B-B14F-4D97-AF65-F5344CB8AC3E}">
        <p14:creationId xmlns:p14="http://schemas.microsoft.com/office/powerpoint/2010/main" val="12339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atin typeface="Arial" charset="0"/>
                <a:ea typeface="Geneva" charset="0"/>
                <a:cs typeface="+mn-cs"/>
              </a:defRPr>
            </a:lvl1pPr>
          </a:lstStyle>
          <a:p>
            <a:pPr>
              <a:defRPr/>
            </a:pPr>
            <a:endParaRPr lang="da-DK" dirty="0"/>
          </a:p>
        </p:txBody>
      </p:sp>
      <p:sp>
        <p:nvSpPr>
          <p:cNvPr id="3" name="Pladsholder til dato 2"/>
          <p:cNvSpPr>
            <a:spLocks noGrp="1"/>
          </p:cNvSpPr>
          <p:nvPr>
            <p:ph type="dt" idx="1"/>
          </p:nvPr>
        </p:nvSpPr>
        <p:spPr>
          <a:xfrm>
            <a:off x="3857395" y="0"/>
            <a:ext cx="2949772" cy="497603"/>
          </a:xfrm>
          <a:prstGeom prst="rect">
            <a:avLst/>
          </a:prstGeom>
        </p:spPr>
        <p:txBody>
          <a:bodyPr vert="horz" wrap="square" lIns="92281" tIns="46141" rIns="92281" bIns="46141" numCol="1" anchor="t" anchorCtr="0" compatLnSpc="1">
            <a:prstTxWarp prst="textNoShape">
              <a:avLst/>
            </a:prstTxWarp>
          </a:bodyPr>
          <a:lstStyle>
            <a:lvl1pPr algn="r">
              <a:defRPr sz="1200"/>
            </a:lvl1pPr>
          </a:lstStyle>
          <a:p>
            <a:fld id="{E1FFDDA5-DA11-E543-9D52-16EB8FF18AFF}" type="datetimeFigureOut">
              <a:rPr lang="da-DK"/>
              <a:pPr/>
              <a:t>15-01-2017</a:t>
            </a:fld>
            <a:endParaRPr lang="da-DK" dirty="0"/>
          </a:p>
        </p:txBody>
      </p:sp>
      <p:sp>
        <p:nvSpPr>
          <p:cNvPr id="4" name="Pladsholder til diasbillede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81" tIns="46141" rIns="92281" bIns="46141" rtlCol="0" anchor="ctr"/>
          <a:lstStyle/>
          <a:p>
            <a:pPr lvl="0"/>
            <a:endParaRPr lang="da-DK" noProof="0" dirty="0" smtClean="0"/>
          </a:p>
        </p:txBody>
      </p:sp>
      <p:sp>
        <p:nvSpPr>
          <p:cNvPr id="5" name="Pladsholder til noter 4"/>
          <p:cNvSpPr>
            <a:spLocks noGrp="1"/>
          </p:cNvSpPr>
          <p:nvPr>
            <p:ph type="body" sz="quarter" idx="3"/>
          </p:nvPr>
        </p:nvSpPr>
        <p:spPr>
          <a:xfrm>
            <a:off x="680717" y="4721662"/>
            <a:ext cx="5447355" cy="4473654"/>
          </a:xfrm>
          <a:prstGeom prst="rect">
            <a:avLst/>
          </a:prstGeom>
        </p:spPr>
        <p:txBody>
          <a:bodyPr vert="horz" lIns="92281" tIns="46141" rIns="92281" bIns="46141" rtlCol="0"/>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41733"/>
            <a:ext cx="2949772" cy="497602"/>
          </a:xfrm>
          <a:prstGeom prst="rect">
            <a:avLst/>
          </a:prstGeom>
        </p:spPr>
        <p:txBody>
          <a:bodyPr vert="horz" lIns="92281" tIns="46141" rIns="92281" bIns="46141" rtlCol="0" anchor="b"/>
          <a:lstStyle>
            <a:lvl1pPr algn="l">
              <a:defRPr sz="1200">
                <a:latin typeface="Arial" charset="0"/>
                <a:ea typeface="Geneva" charset="0"/>
                <a:cs typeface="+mn-cs"/>
              </a:defRPr>
            </a:lvl1pPr>
          </a:lstStyle>
          <a:p>
            <a:pPr>
              <a:defRPr/>
            </a:pPr>
            <a:endParaRPr lang="da-DK" dirty="0"/>
          </a:p>
        </p:txBody>
      </p:sp>
      <p:sp>
        <p:nvSpPr>
          <p:cNvPr id="7" name="Pladsholder til diasnummer 6"/>
          <p:cNvSpPr>
            <a:spLocks noGrp="1"/>
          </p:cNvSpPr>
          <p:nvPr>
            <p:ph type="sldNum" sz="quarter" idx="5"/>
          </p:nvPr>
        </p:nvSpPr>
        <p:spPr>
          <a:xfrm>
            <a:off x="3857395" y="9441733"/>
            <a:ext cx="2949772" cy="497602"/>
          </a:xfrm>
          <a:prstGeom prst="rect">
            <a:avLst/>
          </a:prstGeom>
        </p:spPr>
        <p:txBody>
          <a:bodyPr vert="horz" wrap="square" lIns="92281" tIns="46141" rIns="92281" bIns="46141" numCol="1" anchor="b" anchorCtr="0" compatLnSpc="1">
            <a:prstTxWarp prst="textNoShape">
              <a:avLst/>
            </a:prstTxWarp>
          </a:bodyPr>
          <a:lstStyle>
            <a:lvl1pPr algn="r">
              <a:defRPr sz="1200"/>
            </a:lvl1pPr>
          </a:lstStyle>
          <a:p>
            <a:fld id="{BA4CC2FA-81EB-7645-A056-1A1B2D71557F}" type="slidenum">
              <a:rPr lang="da-DK"/>
              <a:pPr/>
              <a:t>‹nr.›</a:t>
            </a:fld>
            <a:endParaRPr lang="da-DK" dirty="0"/>
          </a:p>
        </p:txBody>
      </p:sp>
    </p:spTree>
    <p:extLst>
      <p:ext uri="{BB962C8B-B14F-4D97-AF65-F5344CB8AC3E}">
        <p14:creationId xmlns:p14="http://schemas.microsoft.com/office/powerpoint/2010/main" val="25329455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a:t>
            </a:fld>
            <a:endParaRPr lang="da-DK" dirty="0"/>
          </a:p>
        </p:txBody>
      </p:sp>
    </p:spTree>
    <p:extLst>
      <p:ext uri="{BB962C8B-B14F-4D97-AF65-F5344CB8AC3E}">
        <p14:creationId xmlns:p14="http://schemas.microsoft.com/office/powerpoint/2010/main" val="408726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2</a:t>
            </a:fld>
            <a:endParaRPr lang="da-DK" dirty="0"/>
          </a:p>
        </p:txBody>
      </p:sp>
    </p:spTree>
    <p:extLst>
      <p:ext uri="{BB962C8B-B14F-4D97-AF65-F5344CB8AC3E}">
        <p14:creationId xmlns:p14="http://schemas.microsoft.com/office/powerpoint/2010/main" val="214285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3</a:t>
            </a:fld>
            <a:endParaRPr lang="da-DK" dirty="0"/>
          </a:p>
        </p:txBody>
      </p:sp>
    </p:spTree>
    <p:extLst>
      <p:ext uri="{BB962C8B-B14F-4D97-AF65-F5344CB8AC3E}">
        <p14:creationId xmlns:p14="http://schemas.microsoft.com/office/powerpoint/2010/main" val="3165354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4</a:t>
            </a:fld>
            <a:endParaRPr lang="da-DK" dirty="0"/>
          </a:p>
        </p:txBody>
      </p:sp>
    </p:spTree>
    <p:extLst>
      <p:ext uri="{BB962C8B-B14F-4D97-AF65-F5344CB8AC3E}">
        <p14:creationId xmlns:p14="http://schemas.microsoft.com/office/powerpoint/2010/main" val="120225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5</a:t>
            </a:fld>
            <a:endParaRPr lang="da-DK" dirty="0"/>
          </a:p>
        </p:txBody>
      </p:sp>
    </p:spTree>
    <p:extLst>
      <p:ext uri="{BB962C8B-B14F-4D97-AF65-F5344CB8AC3E}">
        <p14:creationId xmlns:p14="http://schemas.microsoft.com/office/powerpoint/2010/main" val="68220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7</a:t>
            </a:fld>
            <a:endParaRPr lang="da-DK" dirty="0"/>
          </a:p>
        </p:txBody>
      </p:sp>
    </p:spTree>
    <p:extLst>
      <p:ext uri="{BB962C8B-B14F-4D97-AF65-F5344CB8AC3E}">
        <p14:creationId xmlns:p14="http://schemas.microsoft.com/office/powerpoint/2010/main" val="304225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13</a:t>
            </a:fld>
            <a:endParaRPr lang="da-DK" dirty="0"/>
          </a:p>
        </p:txBody>
      </p:sp>
    </p:spTree>
    <p:extLst>
      <p:ext uri="{BB962C8B-B14F-4D97-AF65-F5344CB8AC3E}">
        <p14:creationId xmlns:p14="http://schemas.microsoft.com/office/powerpoint/2010/main" val="209891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vl1pPr>
          </a:lstStyle>
          <a:p>
            <a:r>
              <a:rPr lang="da-DK" dirty="0" smtClean="0"/>
              <a:t>Klik for at redigere i master</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B6EB9369-5B16-479C-8863-A09D647D9678}"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Registrering og indberetning </a:t>
            </a:r>
            <a:endParaRPr lang="en-GB" dirty="0"/>
          </a:p>
        </p:txBody>
      </p:sp>
      <p:sp>
        <p:nvSpPr>
          <p:cNvPr id="6" name="Pladsholder til diasnummer 5"/>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3560778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849D6CD-758B-4E91-A96F-E197F0329D6F}"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Registrering og indberetning </a:t>
            </a:r>
            <a:endParaRPr lang="en-GB" dirty="0"/>
          </a:p>
        </p:txBody>
      </p:sp>
      <p:sp>
        <p:nvSpPr>
          <p:cNvPr id="6" name="Pladsholder til diasnummer 5"/>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3553024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7F8F928-B620-42DD-B402-AE2300C0872A}"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Registrering og indberetning </a:t>
            </a:r>
            <a:endParaRPr lang="en-GB" dirty="0"/>
          </a:p>
        </p:txBody>
      </p:sp>
      <p:sp>
        <p:nvSpPr>
          <p:cNvPr id="6" name="Pladsholder til diasnummer 5"/>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137956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s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0849" y="2243138"/>
            <a:ext cx="7966353" cy="1136661"/>
          </a:xfrm>
        </p:spPr>
        <p:txBody>
          <a:bodyPr lIns="0" tIns="0" rIns="0" bIns="0"/>
          <a:lstStyle>
            <a:lvl1pPr>
              <a:defRPr sz="2800"/>
            </a:lvl1pPr>
          </a:lstStyle>
          <a:p>
            <a:pPr lvl="0"/>
            <a:r>
              <a:rPr lang="da-DK" noProof="0" dirty="0" smtClean="0"/>
              <a:t>Klik for at redigere i master</a:t>
            </a:r>
            <a:endParaRPr lang="en-GB" noProof="0" dirty="0" smtClean="0"/>
          </a:p>
        </p:txBody>
      </p:sp>
      <p:sp>
        <p:nvSpPr>
          <p:cNvPr id="3075" name="Rectangle 3"/>
          <p:cNvSpPr>
            <a:spLocks noGrp="1" noChangeArrowheads="1"/>
          </p:cNvSpPr>
          <p:nvPr>
            <p:ph type="subTitle" idx="1"/>
          </p:nvPr>
        </p:nvSpPr>
        <p:spPr>
          <a:xfrm>
            <a:off x="450850" y="3470275"/>
            <a:ext cx="7976848" cy="1752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0" indent="0">
              <a:buFontTx/>
              <a:buNone/>
              <a:defRPr sz="2000"/>
            </a:lvl1pPr>
          </a:lstStyle>
          <a:p>
            <a:pPr lvl="0"/>
            <a:r>
              <a:rPr lang="da-DK" noProof="0" dirty="0" smtClean="0"/>
              <a:t>Klik for at redigere i master</a:t>
            </a:r>
            <a:endParaRPr lang="en-GB" noProof="0" dirty="0" smtClean="0"/>
          </a:p>
        </p:txBody>
      </p:sp>
    </p:spTree>
    <p:extLst>
      <p:ext uri="{BB962C8B-B14F-4D97-AF65-F5344CB8AC3E}">
        <p14:creationId xmlns:p14="http://schemas.microsoft.com/office/powerpoint/2010/main" val="35311816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side + højformat-billed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4581525" y="1411112"/>
            <a:ext cx="4562475" cy="4753152"/>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98224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1 stort med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5505"/>
            <a:ext cx="9144000" cy="4758758"/>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3850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1 stort uden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0175"/>
            <a:ext cx="9144000" cy="5457825"/>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021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side + 1 person m. talebobl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bobl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154" y="2482371"/>
            <a:ext cx="3233355" cy="2421783"/>
          </a:xfrm>
          <a:prstGeom prst="rect">
            <a:avLst/>
          </a:prstGeom>
        </p:spPr>
      </p:pic>
      <p:pic>
        <p:nvPicPr>
          <p:cNvPr id="12" name="Picture 11" descr="1pers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8846" y="4591539"/>
            <a:ext cx="1025769" cy="1571478"/>
          </a:xfrm>
          <a:prstGeom prst="rect">
            <a:avLst/>
          </a:prstGeom>
        </p:spPr>
      </p:pic>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3" name="Pladsholder til indhold 2"/>
          <p:cNvSpPr>
            <a:spLocks noGrp="1"/>
          </p:cNvSpPr>
          <p:nvPr>
            <p:ph idx="1"/>
          </p:nvPr>
        </p:nvSpPr>
        <p:spPr>
          <a:xfrm>
            <a:off x="450850" y="1561077"/>
            <a:ext cx="489944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Text Placeholder 12"/>
          <p:cNvSpPr>
            <a:spLocks noGrp="1"/>
          </p:cNvSpPr>
          <p:nvPr>
            <p:ph type="body" sz="quarter" idx="11"/>
          </p:nvPr>
        </p:nvSpPr>
        <p:spPr>
          <a:xfrm>
            <a:off x="5326481" y="2997899"/>
            <a:ext cx="2410863" cy="1493753"/>
          </a:xfrm>
        </p:spPr>
        <p:txBody>
          <a:bodyPr/>
          <a:lstStyle>
            <a:lvl1pPr marL="0" indent="0" algn="ctr">
              <a:buNone/>
              <a:defRPr>
                <a:solidFill>
                  <a:srgbClr val="000000"/>
                </a:solidFill>
              </a:defRPr>
            </a:lvl1pPr>
            <a:lvl2pPr marL="185738" indent="0" algn="ctr">
              <a:buNone/>
              <a:defRPr>
                <a:solidFill>
                  <a:srgbClr val="000000"/>
                </a:solidFill>
              </a:defRPr>
            </a:lvl2pPr>
            <a:lvl3pPr marL="357187" indent="0" algn="ctr">
              <a:buNone/>
              <a:defRPr>
                <a:solidFill>
                  <a:srgbClr val="000000"/>
                </a:solidFill>
              </a:defRPr>
            </a:lvl3pPr>
            <a:lvl4pPr marL="542925" indent="0" algn="ctr">
              <a:buNone/>
              <a:defRPr>
                <a:solidFill>
                  <a:srgbClr val="000000"/>
                </a:solidFill>
              </a:defRPr>
            </a:lvl4pPr>
            <a:lvl5pPr marL="714375" indent="0" algn="ctr">
              <a:buNone/>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Tree>
    <p:extLst>
      <p:ext uri="{BB962C8B-B14F-4D97-AF65-F5344CB8AC3E}">
        <p14:creationId xmlns:p14="http://schemas.microsoft.com/office/powerpoint/2010/main" val="204789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ide + Billede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11" name="Picture 10" descr="born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45384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side + Billede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237592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side + Billede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75641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000"/>
            </a:lvl1pPr>
          </a:lstStyle>
          <a:p>
            <a:r>
              <a:rPr lang="da-DK" dirty="0" smtClean="0"/>
              <a:t>Klik for at redigere i master</a:t>
            </a:r>
            <a:endParaRPr lang="da-DK" dirty="0"/>
          </a:p>
        </p:txBody>
      </p:sp>
      <p:sp>
        <p:nvSpPr>
          <p:cNvPr id="3" name="Pladsholder til indhold 2"/>
          <p:cNvSpPr>
            <a:spLocks noGrp="1"/>
          </p:cNvSpPr>
          <p:nvPr>
            <p:ph idx="1"/>
          </p:nvPr>
        </p:nvSpPr>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2FAA6B45-86E2-4631-A35B-0F0A39C48CB8}"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Registrering og indberetning </a:t>
            </a:r>
            <a:endParaRPr lang="en-GB" dirty="0"/>
          </a:p>
        </p:txBody>
      </p:sp>
      <p:sp>
        <p:nvSpPr>
          <p:cNvPr id="6" name="Pladsholder til diasnummer 5"/>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4244265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side + Billede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832170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ide + Billede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33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ide + Billede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side + Billede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side + Billede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 Billede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side + Billede1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ide + Billede1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side + Billede1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side + Billede1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dirty="0" smtClean="0"/>
              <a:t>Klik for at redigere i master</a:t>
            </a:r>
            <a:endParaRPr lang="da-DK" dirty="0"/>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64F11FD6-676B-476E-8DE7-BBD4FCA73843}"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Registrering og indberetning </a:t>
            </a:r>
            <a:endParaRPr lang="en-GB" dirty="0"/>
          </a:p>
        </p:txBody>
      </p:sp>
      <p:sp>
        <p:nvSpPr>
          <p:cNvPr id="6" name="Pladsholder til diasnummer 5"/>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3602040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side + Billede1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side + Billede1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side + Billede1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side + Billede1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side + Billede1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side + Billede1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side + Billede2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Registrering og indberetning </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5F7EE10C-D127-491C-82DE-F78A7843FE22}"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Registrering og indberetning </a:t>
            </a:r>
            <a:endParaRPr lang="en-GB" dirty="0"/>
          </a:p>
        </p:txBody>
      </p:sp>
      <p:sp>
        <p:nvSpPr>
          <p:cNvPr id="7" name="Pladsholder til diasnummer 6"/>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17247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22BEAA27-481F-4000-B493-74BB1B2532E0}" type="datetime1">
              <a:rPr lang="da-DK" smtClean="0"/>
              <a:t>15-01-2017</a:t>
            </a:fld>
            <a:endParaRPr lang="da-DK"/>
          </a:p>
        </p:txBody>
      </p:sp>
      <p:sp>
        <p:nvSpPr>
          <p:cNvPr id="8" name="Pladsholder til sidefod 7"/>
          <p:cNvSpPr>
            <a:spLocks noGrp="1"/>
          </p:cNvSpPr>
          <p:nvPr>
            <p:ph type="ftr" sz="quarter" idx="11"/>
          </p:nvPr>
        </p:nvSpPr>
        <p:spPr/>
        <p:txBody>
          <a:bodyPr/>
          <a:lstStyle/>
          <a:p>
            <a:pPr>
              <a:defRPr/>
            </a:pPr>
            <a:r>
              <a:rPr lang="en-GB" smtClean="0"/>
              <a:t>Registrering og indberetning </a:t>
            </a:r>
            <a:endParaRPr lang="en-GB" dirty="0"/>
          </a:p>
        </p:txBody>
      </p:sp>
      <p:sp>
        <p:nvSpPr>
          <p:cNvPr id="9" name="Pladsholder til diasnummer 8"/>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314225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71EC9FA2-63B8-47BF-97EA-CC89BF53BFAB}" type="datetime1">
              <a:rPr lang="da-DK" smtClean="0"/>
              <a:t>15-01-2017</a:t>
            </a:fld>
            <a:endParaRPr lang="da-DK"/>
          </a:p>
        </p:txBody>
      </p:sp>
      <p:sp>
        <p:nvSpPr>
          <p:cNvPr id="4" name="Pladsholder til sidefod 3"/>
          <p:cNvSpPr>
            <a:spLocks noGrp="1"/>
          </p:cNvSpPr>
          <p:nvPr>
            <p:ph type="ftr" sz="quarter" idx="11"/>
          </p:nvPr>
        </p:nvSpPr>
        <p:spPr/>
        <p:txBody>
          <a:bodyPr/>
          <a:lstStyle/>
          <a:p>
            <a:pPr>
              <a:defRPr/>
            </a:pPr>
            <a:r>
              <a:rPr lang="en-GB" smtClean="0"/>
              <a:t>Registrering og indberetning </a:t>
            </a:r>
            <a:endParaRPr lang="en-GB" dirty="0"/>
          </a:p>
        </p:txBody>
      </p:sp>
      <p:sp>
        <p:nvSpPr>
          <p:cNvPr id="5" name="Pladsholder til diasnummer 4"/>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339439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D4EC238-A2E9-42FD-B814-F0F035E2BB15}" type="datetime1">
              <a:rPr lang="da-DK" smtClean="0"/>
              <a:t>15-01-2017</a:t>
            </a:fld>
            <a:endParaRPr lang="da-DK"/>
          </a:p>
        </p:txBody>
      </p:sp>
      <p:sp>
        <p:nvSpPr>
          <p:cNvPr id="3" name="Pladsholder til sidefod 2"/>
          <p:cNvSpPr>
            <a:spLocks noGrp="1"/>
          </p:cNvSpPr>
          <p:nvPr>
            <p:ph type="ftr" sz="quarter" idx="11"/>
          </p:nvPr>
        </p:nvSpPr>
        <p:spPr/>
        <p:txBody>
          <a:bodyPr/>
          <a:lstStyle/>
          <a:p>
            <a:pPr>
              <a:defRPr/>
            </a:pPr>
            <a:r>
              <a:rPr lang="en-GB" smtClean="0"/>
              <a:t>Registrering og indberetning </a:t>
            </a:r>
            <a:endParaRPr lang="en-GB" dirty="0"/>
          </a:p>
        </p:txBody>
      </p:sp>
      <p:sp>
        <p:nvSpPr>
          <p:cNvPr id="4" name="Pladsholder til diasnummer 3"/>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113097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71EFED60-8C2B-4B72-B678-6FDF6005278D}"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Registrering og indberetning </a:t>
            </a:r>
            <a:endParaRPr lang="en-GB" dirty="0"/>
          </a:p>
        </p:txBody>
      </p:sp>
      <p:sp>
        <p:nvSpPr>
          <p:cNvPr id="7" name="Pladsholder til diasnummer 6"/>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326342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9A0B82B0-C507-4D1A-8E92-69CD9EDA40CD}"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Registrering og indberetning </a:t>
            </a:r>
            <a:endParaRPr lang="en-GB" dirty="0"/>
          </a:p>
        </p:txBody>
      </p:sp>
      <p:sp>
        <p:nvSpPr>
          <p:cNvPr id="7" name="Pladsholder til diasnummer 6"/>
          <p:cNvSpPr>
            <a:spLocks noGrp="1"/>
          </p:cNvSpPr>
          <p:nvPr>
            <p:ph type="sldNum" sz="quarter" idx="12"/>
          </p:nvPr>
        </p:nvSpPr>
        <p:spPr/>
        <p:txBody>
          <a:bodyPr/>
          <a:lstStyle/>
          <a:p>
            <a:fld id="{6AD5F5BD-49D9-448A-A68A-C3673CEE595D}" type="slidenum">
              <a:rPr lang="da-DK" smtClean="0"/>
              <a:t>‹nr.›</a:t>
            </a:fld>
            <a:endParaRPr lang="da-DK"/>
          </a:p>
        </p:txBody>
      </p:sp>
    </p:spTree>
    <p:extLst>
      <p:ext uri="{BB962C8B-B14F-4D97-AF65-F5344CB8AC3E}">
        <p14:creationId xmlns:p14="http://schemas.microsoft.com/office/powerpoint/2010/main" val="424934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D0DE0-A3AA-4710-A895-2193C84084C3}" type="datetime1">
              <a:rPr lang="da-DK" smtClean="0"/>
              <a:t>15-01-2017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Registrering og indberetning </a:t>
            </a:r>
            <a:endParaRPr lang="en-GB"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5F5BD-49D9-448A-A68A-C3673CEE595D}" type="slidenum">
              <a:rPr lang="da-DK" smtClean="0"/>
              <a:t>‹nr.›</a:t>
            </a:fld>
            <a:endParaRPr lang="da-DK"/>
          </a:p>
        </p:txBody>
      </p:sp>
    </p:spTree>
    <p:extLst>
      <p:ext uri="{BB962C8B-B14F-4D97-AF65-F5344CB8AC3E}">
        <p14:creationId xmlns:p14="http://schemas.microsoft.com/office/powerpoint/2010/main" val="12301256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50" r:id="rId13"/>
    <p:sldLayoutId id="2147483752" r:id="rId14"/>
    <p:sldLayoutId id="2147483749" r:id="rId15"/>
    <p:sldLayoutId id="2147483735" r:id="rId16"/>
    <p:sldLayoutId id="2147483753" r:id="rId17"/>
    <p:sldLayoutId id="2147483767" r:id="rId18"/>
    <p:sldLayoutId id="2147483770" r:id="rId19"/>
    <p:sldLayoutId id="2147483769" r:id="rId20"/>
    <p:sldLayoutId id="2147483768"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Lst>
  <p:hf hdr="0" dt="0"/>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2286" y="1885950"/>
            <a:ext cx="7966353" cy="2085975"/>
          </a:xfrm>
        </p:spPr>
        <p:txBody>
          <a:bodyPr/>
          <a:lstStyle/>
          <a:p>
            <a:r>
              <a:rPr lang="da-DK" sz="2000" b="0" dirty="0" smtClean="0"/>
              <a:t>Voksenansvar for anbragte børn og unge</a:t>
            </a:r>
            <a:r>
              <a:rPr lang="da-DK" sz="2800" dirty="0" smtClean="0"/>
              <a:t/>
            </a:r>
            <a:br>
              <a:rPr lang="da-DK" sz="2800" dirty="0" smtClean="0"/>
            </a:br>
            <a:r>
              <a:rPr lang="da-DK" sz="2800" dirty="0" smtClean="0"/>
              <a:t/>
            </a:r>
            <a:br>
              <a:rPr lang="da-DK" sz="2800" dirty="0" smtClean="0"/>
            </a:br>
            <a:r>
              <a:rPr lang="da-DK" sz="2800" dirty="0" smtClean="0"/>
              <a:t>Registrering </a:t>
            </a:r>
            <a:r>
              <a:rPr lang="da-DK" sz="2800" dirty="0"/>
              <a:t>og indberetning</a:t>
            </a:r>
          </a:p>
        </p:txBody>
      </p:sp>
      <p:sp>
        <p:nvSpPr>
          <p:cNvPr id="3" name="Undertitel 2"/>
          <p:cNvSpPr>
            <a:spLocks noGrp="1"/>
          </p:cNvSpPr>
          <p:nvPr>
            <p:ph type="subTitle" idx="1"/>
          </p:nvPr>
        </p:nvSpPr>
        <p:spPr>
          <a:xfrm>
            <a:off x="450850" y="3777343"/>
            <a:ext cx="7976848" cy="2037670"/>
          </a:xfrm>
        </p:spPr>
        <p:txBody>
          <a:bodyPr/>
          <a:lstStyle/>
          <a:p>
            <a:pPr marL="342900" indent="-342900">
              <a:buFont typeface="Arial" panose="020B0604020202020204" pitchFamily="34" charset="0"/>
              <a:buChar char="•"/>
            </a:pPr>
            <a:r>
              <a:rPr lang="da-DK" dirty="0" smtClean="0"/>
              <a:t>Kommunale plejefamilier</a:t>
            </a:r>
          </a:p>
        </p:txBody>
      </p:sp>
    </p:spTree>
    <p:extLst>
      <p:ext uri="{BB962C8B-B14F-4D97-AF65-F5344CB8AC3E}">
        <p14:creationId xmlns:p14="http://schemas.microsoft.com/office/powerpoint/2010/main" val="4209807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000" y="172800"/>
            <a:ext cx="8229600" cy="1162800"/>
          </a:xfrm>
        </p:spPr>
        <p:txBody>
          <a:bodyPr>
            <a:normAutofit/>
          </a:bodyPr>
          <a:lstStyle/>
          <a:p>
            <a:r>
              <a:rPr lang="da-DK" b="0" dirty="0" smtClean="0"/>
              <a:t>Retskilder</a:t>
            </a:r>
            <a:endParaRPr lang="da-DK" b="0" dirty="0"/>
          </a:p>
        </p:txBody>
      </p:sp>
      <p:sp>
        <p:nvSpPr>
          <p:cNvPr id="3" name="Pladsholder til indhold 2"/>
          <p:cNvSpPr>
            <a:spLocks noGrp="1"/>
          </p:cNvSpPr>
          <p:nvPr>
            <p:ph idx="1"/>
          </p:nvPr>
        </p:nvSpPr>
        <p:spPr/>
        <p:txBody>
          <a:bodyPr>
            <a:normAutofit/>
          </a:bodyPr>
          <a:lstStyle/>
          <a:p>
            <a:pPr lvl="0"/>
            <a:r>
              <a:rPr lang="da-DK" dirty="0"/>
              <a:t>Lov om voksenansvar for anbragte børn og unge (Lov nr. 619 af 8. juni 2016), § </a:t>
            </a:r>
            <a:r>
              <a:rPr lang="da-DK" dirty="0" smtClean="0"/>
              <a:t>21</a:t>
            </a:r>
            <a:endParaRPr lang="da-DK" dirty="0"/>
          </a:p>
          <a:p>
            <a:pPr lvl="0"/>
            <a:r>
              <a:rPr lang="da-DK" dirty="0"/>
              <a:t>Lov om ændring af lov om social service, lov om socialtilsyn og lov om folkeskolen (Lov nr. 647 af 8. juni 2016)</a:t>
            </a:r>
          </a:p>
          <a:p>
            <a:pPr lvl="0"/>
            <a:r>
              <a:rPr lang="da-DK" dirty="0"/>
              <a:t>Lov om ændring af lov om social service, lov om retssikkerhed og administration på det sociale område og lov om voksenansvar for anbragte børn og unge (Lov nr. 1543 af 13. december 2016), § 3</a:t>
            </a:r>
          </a:p>
          <a:p>
            <a:pPr lvl="0"/>
            <a:r>
              <a:rPr lang="da-DK" dirty="0"/>
              <a:t>Lov om ændring af lov om socialtilsyn, lov om social service og lov om voksenansvar for anbragte børn og unge (Lov nr. 1544 af 13. december 2016), § 3</a:t>
            </a:r>
          </a:p>
          <a:p>
            <a:pPr lvl="0"/>
            <a:r>
              <a:rPr lang="da-DK" dirty="0"/>
              <a:t>Bekendtgørelse om voksenansvar for anbragte børn og unge (Bek. nr. 1707 af 20. december 2016), </a:t>
            </a:r>
            <a:r>
              <a:rPr lang="da-DK" dirty="0" smtClean="0"/>
              <a:t>§§ 22-23</a:t>
            </a:r>
          </a:p>
          <a:p>
            <a:pPr lvl="0"/>
            <a:r>
              <a:rPr lang="da-DK" dirty="0" smtClean="0"/>
              <a:t>Vejledning </a:t>
            </a:r>
            <a:r>
              <a:rPr lang="da-DK" dirty="0"/>
              <a:t>til lov om voksenansvar for anbragte børn og unge (</a:t>
            </a:r>
            <a:r>
              <a:rPr lang="da-DK" dirty="0" err="1" smtClean="0"/>
              <a:t>Vejl</a:t>
            </a:r>
            <a:r>
              <a:rPr lang="da-DK" dirty="0" smtClean="0"/>
              <a:t>. </a:t>
            </a:r>
            <a:r>
              <a:rPr lang="da-DK" dirty="0"/>
              <a:t>nr. 10370 af 21. december 2016), pkt</a:t>
            </a:r>
            <a:r>
              <a:rPr lang="da-DK" dirty="0" smtClean="0"/>
              <a:t>. 140-148</a:t>
            </a:r>
            <a:endParaRPr lang="da-DK" dirty="0"/>
          </a:p>
          <a:p>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10</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1761211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Lovens ordlyd</a:t>
            </a:r>
            <a:endParaRPr lang="da-DK" dirty="0"/>
          </a:p>
        </p:txBody>
      </p:sp>
      <p:sp>
        <p:nvSpPr>
          <p:cNvPr id="3" name="Pladsholder til indhold 2"/>
          <p:cNvSpPr>
            <a:spLocks noGrp="1"/>
          </p:cNvSpPr>
          <p:nvPr>
            <p:ph idx="1"/>
          </p:nvPr>
        </p:nvSpPr>
        <p:spPr/>
        <p:txBody>
          <a:bodyPr>
            <a:normAutofit/>
          </a:bodyPr>
          <a:lstStyle/>
          <a:p>
            <a:pPr marL="0" indent="0" fontAlgn="t">
              <a:buNone/>
            </a:pPr>
            <a:r>
              <a:rPr lang="da-DK" b="1" dirty="0" smtClean="0"/>
              <a:t>§ 21 </a:t>
            </a:r>
          </a:p>
          <a:p>
            <a:pPr marL="0" indent="0" fontAlgn="t">
              <a:buNone/>
            </a:pPr>
            <a:endParaRPr lang="da-DK" dirty="0" smtClean="0"/>
          </a:p>
          <a:p>
            <a:pPr marL="0" indent="0" fontAlgn="t">
              <a:buNone/>
            </a:pPr>
            <a:r>
              <a:rPr lang="da-DK" b="1" dirty="0" smtClean="0"/>
              <a:t>Stk. 1. </a:t>
            </a:r>
            <a:r>
              <a:rPr lang="da-DK" dirty="0" smtClean="0"/>
              <a:t>Magtanvendelse </a:t>
            </a:r>
            <a:r>
              <a:rPr lang="da-DK" dirty="0"/>
              <a:t>eller andre indgreb i selvbestemmelsesretten efter §§ 8-14, 16 og 19 og magtanvendelse i øvrigt skal registreres og indberettes af anbringelsesstedet til den kommunalbestyrelse, der har ansvaret for barnets eller den unges ophold på anbringelsesstedet, jf. §§ 9 og 9 a i lov om retssikkerhed og administration på det sociale område, og til det socialtilsyn, der fører driftsorienteret tilsyn med anbringelsesstedet, jf. § 2 i lov om socialtilsyn.</a:t>
            </a:r>
          </a:p>
          <a:p>
            <a:pPr fontAlgn="t"/>
            <a:endParaRPr lang="da-DK" dirty="0" smtClean="0"/>
          </a:p>
          <a:p>
            <a:pPr marL="0" indent="0" fontAlgn="t">
              <a:buNone/>
            </a:pPr>
            <a:r>
              <a:rPr lang="da-DK" b="1" dirty="0" smtClean="0"/>
              <a:t>Stk</a:t>
            </a:r>
            <a:r>
              <a:rPr lang="da-DK" b="1" dirty="0"/>
              <a:t>. 2. </a:t>
            </a:r>
            <a:r>
              <a:rPr lang="da-DK" dirty="0"/>
              <a:t>Barnet eller den unge, der har været udsat for magtanvendelse eller andre indgreb i selvbestemmelsesretten, skal gøres bekendt med indberetningen og have lejlighed til at udtale sig om episoden</a:t>
            </a:r>
            <a:r>
              <a:rPr lang="da-DK" dirty="0" smtClean="0"/>
              <a:t>.</a:t>
            </a:r>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11</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2660613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Lovens ordlyd</a:t>
            </a:r>
            <a:endParaRPr lang="da-DK" dirty="0"/>
          </a:p>
        </p:txBody>
      </p:sp>
      <p:sp>
        <p:nvSpPr>
          <p:cNvPr id="3" name="Pladsholder til indhold 2"/>
          <p:cNvSpPr>
            <a:spLocks noGrp="1"/>
          </p:cNvSpPr>
          <p:nvPr>
            <p:ph idx="1"/>
          </p:nvPr>
        </p:nvSpPr>
        <p:spPr/>
        <p:txBody>
          <a:bodyPr>
            <a:normAutofit lnSpcReduction="10000"/>
          </a:bodyPr>
          <a:lstStyle/>
          <a:p>
            <a:pPr marL="0" indent="0" fontAlgn="t">
              <a:buNone/>
            </a:pPr>
            <a:r>
              <a:rPr lang="da-DK" b="1" dirty="0" smtClean="0"/>
              <a:t>§ 21 fortsat</a:t>
            </a:r>
          </a:p>
          <a:p>
            <a:pPr marL="0" indent="0" fontAlgn="t">
              <a:buNone/>
            </a:pPr>
            <a:endParaRPr lang="da-DK" dirty="0"/>
          </a:p>
          <a:p>
            <a:pPr marL="0" indent="0" fontAlgn="t">
              <a:buNone/>
            </a:pPr>
            <a:r>
              <a:rPr lang="da-DK" b="1" dirty="0"/>
              <a:t>S</a:t>
            </a:r>
            <a:r>
              <a:rPr lang="da-DK" b="1" dirty="0" smtClean="0"/>
              <a:t>tk. </a:t>
            </a:r>
            <a:r>
              <a:rPr lang="da-DK" b="1" dirty="0"/>
              <a:t>3. </a:t>
            </a:r>
            <a:r>
              <a:rPr lang="da-DK" dirty="0"/>
              <a:t>Ved magtanvendelse eller andre indgreb i selvbestemmelsesretten efter stk. 1, der har fundet sted på en intern skole på et opholdssted eller en døgninstitution efter § 66, stk. 1, nr. 5 og 6, i lov om social service, skal anbringelsesstedet endvidere foretage indberetning til kommunalbestyrelsen i anbringelsesstedets beliggenhedskommune.</a:t>
            </a:r>
          </a:p>
          <a:p>
            <a:pPr marL="0" indent="0" fontAlgn="t">
              <a:buNone/>
            </a:pPr>
            <a:endParaRPr lang="da-DK" b="1" dirty="0" smtClean="0"/>
          </a:p>
          <a:p>
            <a:pPr marL="0" indent="0" fontAlgn="t">
              <a:buNone/>
            </a:pPr>
            <a:r>
              <a:rPr lang="da-DK" b="1" dirty="0" smtClean="0"/>
              <a:t>Stk</a:t>
            </a:r>
            <a:r>
              <a:rPr lang="da-DK" b="1" dirty="0"/>
              <a:t>. 4. </a:t>
            </a:r>
            <a:r>
              <a:rPr lang="da-DK" dirty="0"/>
              <a:t>Ved magtanvendelse eller andre indgreb i selvbestemmelsesretten efter stk. 1, der har fundet sted på et kommunalt eller regionalt anbringelsessted, skal anbringelsesstedet endvidere orientere den kommunale eller regionale driftsherre om magtanvendelsen.</a:t>
            </a:r>
          </a:p>
          <a:p>
            <a:pPr marL="0" indent="0" fontAlgn="t">
              <a:buNone/>
            </a:pPr>
            <a:endParaRPr lang="da-DK" dirty="0" smtClean="0"/>
          </a:p>
          <a:p>
            <a:pPr marL="0" indent="0" fontAlgn="t">
              <a:buNone/>
            </a:pPr>
            <a:r>
              <a:rPr lang="da-DK" b="1" dirty="0" smtClean="0"/>
              <a:t>Stk</a:t>
            </a:r>
            <a:r>
              <a:rPr lang="da-DK" b="1" dirty="0"/>
              <a:t>. 5. </a:t>
            </a:r>
            <a:r>
              <a:rPr lang="da-DK" dirty="0"/>
              <a:t>Social- og indenrigsministeren kan fastsætte nærmere regler om registrering og indberetning efter stk. 1-4.</a:t>
            </a:r>
          </a:p>
          <a:p>
            <a:endParaRPr lang="da-DK" dirty="0"/>
          </a:p>
          <a:p>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12</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3990191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Bekendtgørelsens ordlyd</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a:t>§ </a:t>
            </a:r>
            <a:r>
              <a:rPr lang="da-DK" b="1" dirty="0" smtClean="0"/>
              <a:t>22 </a:t>
            </a:r>
          </a:p>
          <a:p>
            <a:pPr marL="0" indent="0">
              <a:buNone/>
            </a:pPr>
            <a:endParaRPr lang="da-DK" dirty="0"/>
          </a:p>
          <a:p>
            <a:pPr marL="0" indent="0">
              <a:buNone/>
            </a:pPr>
            <a:r>
              <a:rPr lang="da-DK" b="1" dirty="0" smtClean="0"/>
              <a:t>Stk. 1</a:t>
            </a:r>
            <a:r>
              <a:rPr lang="da-DK" dirty="0" smtClean="0"/>
              <a:t>. Ved </a:t>
            </a:r>
            <a:r>
              <a:rPr lang="da-DK" dirty="0"/>
              <a:t>magtanvendelse eller andre indgreb i selvbestemmelsesretten efter §§ 8-14, 16 og 19 i lov om voksenansvar for anbragte børn og unge, samt ved magtanvendelse i øvrigt, skal anbringelsesstedets leder eller dennes stedfortræder eller den kommunale plejefamilie inden for 24 timer registrere hændelsen på det indberetningsskema, der fremgår af bilag 1 a eller 1 b.</a:t>
            </a:r>
          </a:p>
          <a:p>
            <a:endParaRPr lang="da-DK" dirty="0" smtClean="0"/>
          </a:p>
          <a:p>
            <a:pPr marL="0" indent="0">
              <a:buNone/>
            </a:pPr>
            <a:r>
              <a:rPr lang="da-DK" b="1" dirty="0" smtClean="0"/>
              <a:t>Stk</a:t>
            </a:r>
            <a:r>
              <a:rPr lang="da-DK" b="1" dirty="0"/>
              <a:t>. 2. </a:t>
            </a:r>
            <a:r>
              <a:rPr lang="da-DK" dirty="0"/>
              <a:t>Barnet eller den unge, der har været involveret i episoden, der udløste magtanvendelsen, skal gøres bekendt med registreringen, jf. stk. 1, og have lejlighed til at ledsage denne med sin egen redegørelse for episoden.</a:t>
            </a:r>
          </a:p>
          <a:p>
            <a:pPr marL="0" indent="0">
              <a:buNone/>
            </a:pPr>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13</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2707502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Bekendtgørelsens ordlyd</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smtClean="0"/>
              <a:t>§ 22 fortsat</a:t>
            </a:r>
          </a:p>
          <a:p>
            <a:pPr marL="0" indent="0">
              <a:buNone/>
            </a:pPr>
            <a:endParaRPr lang="da-DK" dirty="0" smtClean="0"/>
          </a:p>
          <a:p>
            <a:pPr marL="0" indent="0">
              <a:buNone/>
            </a:pPr>
            <a:r>
              <a:rPr lang="da-DK" b="1" dirty="0" smtClean="0"/>
              <a:t>Stk</a:t>
            </a:r>
            <a:r>
              <a:rPr lang="da-DK" b="1" dirty="0"/>
              <a:t>. 3</a:t>
            </a:r>
            <a:r>
              <a:rPr lang="da-DK" dirty="0"/>
              <a:t>. Anbringelsesstedets leder eller dennes stedfortræder eller den kommunale plejefamilie skal uden ugrundet ophold sende kopi af indberetningsskemaet til den kommunalbestyrelse, der har ansvaret for barnet eller den unges ophold i tilbuddet, jf. §§ 9 og 9 a i lov om retssikkerhed og administration på det sociale område, samt orientere forældremyndighedsindehaveren.</a:t>
            </a:r>
          </a:p>
          <a:p>
            <a:endParaRPr lang="da-DK" dirty="0"/>
          </a:p>
          <a:p>
            <a:pPr marL="0" indent="0">
              <a:buNone/>
            </a:pPr>
            <a:r>
              <a:rPr lang="da-DK" b="1" dirty="0" smtClean="0"/>
              <a:t>Stk</a:t>
            </a:r>
            <a:r>
              <a:rPr lang="da-DK" b="1" dirty="0"/>
              <a:t>. 4. </a:t>
            </a:r>
            <a:r>
              <a:rPr lang="da-DK" dirty="0"/>
              <a:t>Anbringelsesstedets leder eller dennes stedfortræder eller den kommunale plejefamilie skal ved månedens udgang indsende kopi af indberetningsskemaerne sammen med eventuelle relevante kommentarer til det socialtilsyn, der fører det driftsorienterede tilsyn med tilbuddet, jf. § 2 i lov om socialtilsyn</a:t>
            </a:r>
            <a:r>
              <a:rPr lang="da-DK" dirty="0" smtClean="0"/>
              <a:t>.</a:t>
            </a:r>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14</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2818503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Bekendtgørelsens ordlyd</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smtClean="0"/>
              <a:t>§ 22 fortsat</a:t>
            </a:r>
          </a:p>
          <a:p>
            <a:pPr marL="0" indent="0">
              <a:buNone/>
            </a:pPr>
            <a:endParaRPr lang="da-DK" b="1" dirty="0"/>
          </a:p>
          <a:p>
            <a:pPr marL="0" indent="0">
              <a:buNone/>
            </a:pPr>
            <a:r>
              <a:rPr lang="da-DK" b="1" dirty="0" smtClean="0"/>
              <a:t>Stk</a:t>
            </a:r>
            <a:r>
              <a:rPr lang="da-DK" b="1" dirty="0"/>
              <a:t>. 5</a:t>
            </a:r>
            <a:r>
              <a:rPr lang="da-DK" dirty="0"/>
              <a:t>. Anbringelsesstedets leder eller dennes stedfortræder skal endvidere orientere den kommunale eller regionale driftsherre ved månedens udgang, hvis indgrebet har fundet sted over for et barn eller en ung i et kommunalt eller regionalt tilbud</a:t>
            </a:r>
            <a:r>
              <a:rPr lang="da-DK" dirty="0" smtClean="0"/>
              <a:t>.</a:t>
            </a:r>
          </a:p>
          <a:p>
            <a:endParaRPr lang="da-DK" dirty="0"/>
          </a:p>
          <a:p>
            <a:pPr marL="0" indent="0">
              <a:buNone/>
            </a:pPr>
            <a:r>
              <a:rPr lang="da-DK" b="1" dirty="0"/>
              <a:t>Stk. 6</a:t>
            </a:r>
            <a:r>
              <a:rPr lang="da-DK" dirty="0"/>
              <a:t>. Socialtilsynet skal gennemgå de indkomne indberetningsskemaer og vurdere, om de giver anledning til tilsynsmæssige overvejelser.</a:t>
            </a:r>
          </a:p>
          <a:p>
            <a:endParaRPr lang="da-DK" dirty="0"/>
          </a:p>
          <a:p>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15</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1051074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Bekendtgørelsens ordlyd</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a:t>§ </a:t>
            </a:r>
            <a:r>
              <a:rPr lang="da-DK" b="1" dirty="0" smtClean="0"/>
              <a:t>23 </a:t>
            </a:r>
          </a:p>
          <a:p>
            <a:pPr marL="0" indent="0">
              <a:buNone/>
            </a:pPr>
            <a:endParaRPr lang="da-DK" dirty="0"/>
          </a:p>
          <a:p>
            <a:pPr marL="0" indent="0">
              <a:buNone/>
            </a:pPr>
            <a:r>
              <a:rPr lang="da-DK" b="1" dirty="0" smtClean="0"/>
              <a:t>Stk. 1. </a:t>
            </a:r>
            <a:r>
              <a:rPr lang="da-DK" dirty="0" smtClean="0"/>
              <a:t>Hvis </a:t>
            </a:r>
            <a:r>
              <a:rPr lang="da-DK" dirty="0"/>
              <a:t>der er begrundet mistanke om, at der er foretaget en handling, der er undergivet påtale, herunder et eventuelt strafansvar, skal anbringelsesstedets leder eller dennes stedfortræder eller den kommunale plejefamilie straks registrere hændelsen på det skema, der fremgår af bilag 1 a eller 1 b, og uden ugrundet ophold sende indberetning herom til det socialtilsyn, der fører det driftsorienterede tilsyn med tilbuddet, jf. § 2 i lov om socialtilsyn. Socialtilsynet skal vurdere, om indberetningen giver anledning til tilsynsmæssige overvejelser, herunder, om der er rettet henvendelse til politiet.</a:t>
            </a:r>
          </a:p>
          <a:p>
            <a:pPr marL="0" indent="0">
              <a:buNone/>
            </a:pPr>
            <a:endParaRPr lang="da-DK" dirty="0" smtClean="0"/>
          </a:p>
          <a:p>
            <a:pPr marL="0" indent="0">
              <a:buNone/>
            </a:pPr>
            <a:r>
              <a:rPr lang="da-DK" b="1" dirty="0" smtClean="0"/>
              <a:t>Stk</a:t>
            </a:r>
            <a:r>
              <a:rPr lang="da-DK" b="1" dirty="0"/>
              <a:t>. 2. </a:t>
            </a:r>
            <a:r>
              <a:rPr lang="da-DK" dirty="0"/>
              <a:t>Barnet eller den unge, der har været involveret i episoden, der udløste magtanvendelsen, skal gøres bekendt med registreringen, jf. stk. 1, og have lejlighed til at ledsage denne med sin egen redegørelse for episoden</a:t>
            </a:r>
            <a:r>
              <a:rPr lang="da-DK" dirty="0" smtClean="0"/>
              <a:t>.</a:t>
            </a:r>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16</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2709684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Bekendtgørelsens ordlyd</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smtClean="0"/>
              <a:t>§ 23 fortsat</a:t>
            </a:r>
          </a:p>
          <a:p>
            <a:pPr marL="0" indent="0">
              <a:buNone/>
            </a:pPr>
            <a:endParaRPr lang="da-DK" dirty="0" smtClean="0"/>
          </a:p>
          <a:p>
            <a:pPr marL="0" indent="0">
              <a:buNone/>
            </a:pPr>
            <a:r>
              <a:rPr lang="da-DK" b="1" dirty="0" smtClean="0"/>
              <a:t>Stk</a:t>
            </a:r>
            <a:r>
              <a:rPr lang="da-DK" b="1" dirty="0"/>
              <a:t>. 3. </a:t>
            </a:r>
            <a:r>
              <a:rPr lang="da-DK" dirty="0"/>
              <a:t>Anbringelsesstedets leder eller dennes stedfortræder eller den kommunale plejefamilie skal samtidig med indberetningen til socialtilsynet sende kopi af denne til den kommunalbestyrelse, der har ansvaret for barnet eller den unges ophold i tilbuddet, jf. §§ 9 og 9 a i lov om retssikkerhed og administration på det sociale område, samt orientere forældremyndighedsindehaveren.</a:t>
            </a:r>
          </a:p>
          <a:p>
            <a:pPr marL="0" indent="0">
              <a:buNone/>
            </a:pPr>
            <a:endParaRPr lang="da-DK" dirty="0" smtClean="0"/>
          </a:p>
          <a:p>
            <a:pPr marL="0" indent="0">
              <a:buNone/>
            </a:pPr>
            <a:r>
              <a:rPr lang="da-DK" b="1" dirty="0" smtClean="0"/>
              <a:t>Stk</a:t>
            </a:r>
            <a:r>
              <a:rPr lang="da-DK" b="1" dirty="0"/>
              <a:t>. 4. </a:t>
            </a:r>
            <a:r>
              <a:rPr lang="da-DK" dirty="0"/>
              <a:t>Anbringelsesstedets leder eller dennes stedfortræder skal endvidere orientere den kommunale eller regionale driftsherre, hvis indgrebet har fundet sted over for et barn eller en ung i et kommunalt eller regionalt tilbud.</a:t>
            </a:r>
          </a:p>
          <a:p>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17</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1132293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r>
              <a:rPr lang="da-DK" dirty="0" smtClean="0"/>
              <a:t>Formål med registrering og indberetning </a:t>
            </a:r>
            <a:endParaRPr lang="da-DK" dirty="0"/>
          </a:p>
        </p:txBody>
      </p:sp>
      <p:sp>
        <p:nvSpPr>
          <p:cNvPr id="3" name="Pladsholder til indhold 2"/>
          <p:cNvSpPr>
            <a:spLocks noGrp="1"/>
          </p:cNvSpPr>
          <p:nvPr>
            <p:ph idx="1"/>
          </p:nvPr>
        </p:nvSpPr>
        <p:spPr>
          <a:xfrm>
            <a:off x="450000" y="1475352"/>
            <a:ext cx="8243888" cy="4603186"/>
          </a:xfrm>
        </p:spPr>
        <p:txBody>
          <a:bodyPr>
            <a:normAutofit/>
          </a:bodyPr>
          <a:lstStyle/>
          <a:p>
            <a:pPr marL="0" indent="0">
              <a:buNone/>
            </a:pPr>
            <a:r>
              <a:rPr lang="da-DK" dirty="0" smtClean="0"/>
              <a:t>Magtanvendelse og andre indgreb i selvbestemmelsesretten skal  registreres og indberettes.</a:t>
            </a:r>
          </a:p>
          <a:p>
            <a:pPr marL="0" indent="0">
              <a:buNone/>
            </a:pPr>
            <a:endParaRPr lang="da-DK" b="1" dirty="0" smtClean="0"/>
          </a:p>
          <a:p>
            <a:pPr marL="0" indent="0">
              <a:buNone/>
            </a:pPr>
            <a:r>
              <a:rPr lang="da-DK" b="1" dirty="0" smtClean="0"/>
              <a:t>Formålet med registrering og indberetning er at sikre:</a:t>
            </a:r>
          </a:p>
          <a:p>
            <a:pPr lvl="1">
              <a:buFont typeface="Arial" panose="020B0604020202020204" pitchFamily="34" charset="0"/>
              <a:buChar char="•"/>
            </a:pPr>
            <a:r>
              <a:rPr lang="da-DK" dirty="0"/>
              <a:t>Opfølgning </a:t>
            </a:r>
            <a:r>
              <a:rPr lang="da-DK" dirty="0" smtClean="0"/>
              <a:t>i forhold til </a:t>
            </a:r>
            <a:r>
              <a:rPr lang="da-DK" dirty="0"/>
              <a:t>det enkelte barn eller </a:t>
            </a:r>
            <a:r>
              <a:rPr lang="da-DK" dirty="0" smtClean="0"/>
              <a:t>den unge </a:t>
            </a:r>
            <a:endParaRPr lang="da-DK" dirty="0"/>
          </a:p>
          <a:p>
            <a:pPr lvl="1">
              <a:buFont typeface="Arial" panose="020B0604020202020204" pitchFamily="34" charset="0"/>
              <a:buChar char="•"/>
            </a:pPr>
            <a:r>
              <a:rPr lang="da-DK" dirty="0"/>
              <a:t>Opfølgning i forhold til </a:t>
            </a:r>
            <a:r>
              <a:rPr lang="da-DK" dirty="0" smtClean="0"/>
              <a:t>anbringelsesstedet</a:t>
            </a:r>
            <a:endParaRPr lang="da-DK" dirty="0"/>
          </a:p>
          <a:p>
            <a:pPr lvl="1">
              <a:buFont typeface="Arial" panose="020B0604020202020204" pitchFamily="34" charset="0"/>
              <a:buChar char="•"/>
            </a:pPr>
            <a:r>
              <a:rPr lang="da-DK" dirty="0" smtClean="0"/>
              <a:t>Gennemskuelighed om, </a:t>
            </a:r>
            <a:r>
              <a:rPr lang="da-DK" dirty="0"/>
              <a:t>hvad der foregår på </a:t>
            </a:r>
            <a:r>
              <a:rPr lang="da-DK" dirty="0" smtClean="0"/>
              <a:t>stedet</a:t>
            </a:r>
            <a:endParaRPr lang="da-DK" dirty="0"/>
          </a:p>
          <a:p>
            <a:pPr lvl="1">
              <a:buFont typeface="Arial" panose="020B0604020202020204" pitchFamily="34" charset="0"/>
              <a:buChar char="•"/>
            </a:pPr>
            <a:r>
              <a:rPr lang="da-DK" dirty="0"/>
              <a:t>Retssikkerhed for </a:t>
            </a:r>
            <a:r>
              <a:rPr lang="da-DK" dirty="0" smtClean="0"/>
              <a:t>børnene </a:t>
            </a:r>
            <a:r>
              <a:rPr lang="da-DK" dirty="0"/>
              <a:t>og de </a:t>
            </a:r>
            <a:r>
              <a:rPr lang="da-DK" dirty="0" smtClean="0"/>
              <a:t>unge</a:t>
            </a:r>
            <a:endParaRPr lang="da-DK" dirty="0"/>
          </a:p>
          <a:p>
            <a:pPr lvl="1">
              <a:buFont typeface="Arial" panose="020B0604020202020204" pitchFamily="34" charset="0"/>
              <a:buChar char="•"/>
            </a:pPr>
            <a:r>
              <a:rPr lang="da-DK" dirty="0"/>
              <a:t>Refleksion og læring </a:t>
            </a:r>
            <a:r>
              <a:rPr lang="da-DK" dirty="0" smtClean="0"/>
              <a:t>hos den kommunale plejefamilie</a:t>
            </a:r>
            <a:endParaRPr lang="da-DK" dirty="0"/>
          </a:p>
          <a:p>
            <a:pPr marL="0" indent="0">
              <a:buNone/>
            </a:pPr>
            <a:endParaRPr lang="da-DK" b="1" dirty="0" smtClean="0"/>
          </a:p>
          <a:p>
            <a:pPr marL="0" lvl="1" indent="0">
              <a:buNone/>
            </a:pPr>
            <a:r>
              <a:rPr lang="da-DK" dirty="0" smtClean="0"/>
              <a:t> Den kommunale plejefamilie er </a:t>
            </a:r>
            <a:r>
              <a:rPr lang="da-DK" dirty="0"/>
              <a:t>ansvarlig for registreringen</a:t>
            </a:r>
            <a:r>
              <a:rPr lang="da-DK" dirty="0" smtClean="0"/>
              <a:t>.</a:t>
            </a:r>
            <a:endParaRPr lang="da-DK" dirty="0"/>
          </a:p>
        </p:txBody>
      </p:sp>
      <p:sp>
        <p:nvSpPr>
          <p:cNvPr id="4" name="Pladsholder til sidefod 5"/>
          <p:cNvSpPr>
            <a:spLocks noGrp="1"/>
          </p:cNvSpPr>
          <p:nvPr>
            <p:ph type="ftr" sz="quarter" idx="11"/>
          </p:nvPr>
        </p:nvSpPr>
        <p:spPr>
          <a:xfrm>
            <a:off x="206829" y="6341836"/>
            <a:ext cx="2895600" cy="365125"/>
          </a:xfrm>
        </p:spPr>
        <p:txBody>
          <a:bodyPr/>
          <a:lstStyle/>
          <a:p>
            <a:pPr>
              <a:defRPr/>
            </a:pPr>
            <a:r>
              <a:rPr lang="en-GB" dirty="0" err="1" smtClean="0">
                <a:solidFill>
                  <a:schemeClr val="bg1">
                    <a:lumMod val="65000"/>
                  </a:schemeClr>
                </a:solidFill>
              </a:rPr>
              <a:t>Registrering</a:t>
            </a:r>
            <a:r>
              <a:rPr lang="en-GB" dirty="0" smtClean="0">
                <a:solidFill>
                  <a:schemeClr val="bg1">
                    <a:lumMod val="65000"/>
                  </a:schemeClr>
                </a:solidFill>
              </a:rPr>
              <a:t> </a:t>
            </a:r>
            <a:r>
              <a:rPr lang="en-GB" dirty="0" err="1" smtClean="0">
                <a:solidFill>
                  <a:schemeClr val="bg1">
                    <a:lumMod val="65000"/>
                  </a:schemeClr>
                </a:solidFill>
              </a:rPr>
              <a:t>og</a:t>
            </a:r>
            <a:r>
              <a:rPr lang="en-GB" dirty="0" smtClean="0">
                <a:solidFill>
                  <a:schemeClr val="bg1">
                    <a:lumMod val="65000"/>
                  </a:schemeClr>
                </a:solidFill>
              </a:rPr>
              <a:t> </a:t>
            </a:r>
            <a:r>
              <a:rPr lang="en-GB" dirty="0" err="1" smtClean="0">
                <a:solidFill>
                  <a:schemeClr val="bg1">
                    <a:lumMod val="65000"/>
                  </a:schemeClr>
                </a:solidFill>
              </a:rPr>
              <a:t>indberetning</a:t>
            </a:r>
            <a:r>
              <a:rPr lang="en-GB" dirty="0" smtClean="0">
                <a:solidFill>
                  <a:schemeClr val="bg1">
                    <a:lumMod val="65000"/>
                  </a:schemeClr>
                </a:solidFill>
              </a:rPr>
              <a:t> </a:t>
            </a:r>
            <a:endParaRPr lang="en-GB" dirty="0">
              <a:solidFill>
                <a:schemeClr val="bg1">
                  <a:lumMod val="65000"/>
                </a:schemeClr>
              </a:solidFill>
            </a:endParaRPr>
          </a:p>
        </p:txBody>
      </p:sp>
      <p:sp>
        <p:nvSpPr>
          <p:cNvPr id="5" name="Pladsholder til diasnummer 4"/>
          <p:cNvSpPr>
            <a:spLocks noGrp="1"/>
          </p:cNvSpPr>
          <p:nvPr>
            <p:ph type="sldNum" sz="quarter" idx="12"/>
          </p:nvPr>
        </p:nvSpPr>
        <p:spPr/>
        <p:txBody>
          <a:bodyPr/>
          <a:lstStyle/>
          <a:p>
            <a:fld id="{6AD5F5BD-49D9-448A-A68A-C3673CEE595D}" type="slidenum">
              <a:rPr lang="da-DK" smtClean="0"/>
              <a:t>2</a:t>
            </a:fld>
            <a:endParaRPr lang="da-DK"/>
          </a:p>
        </p:txBody>
      </p:sp>
    </p:spTree>
    <p:extLst>
      <p:ext uri="{BB962C8B-B14F-4D97-AF65-F5344CB8AC3E}">
        <p14:creationId xmlns:p14="http://schemas.microsoft.com/office/powerpoint/2010/main" val="3678621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r>
              <a:rPr lang="da-DK" dirty="0" smtClean="0"/>
              <a:t>Registreringsskema</a:t>
            </a:r>
            <a:endParaRPr lang="da-DK" dirty="0"/>
          </a:p>
        </p:txBody>
      </p:sp>
      <p:sp>
        <p:nvSpPr>
          <p:cNvPr id="3" name="Pladsholder til indhold 2"/>
          <p:cNvSpPr>
            <a:spLocks noGrp="1"/>
          </p:cNvSpPr>
          <p:nvPr>
            <p:ph idx="1"/>
          </p:nvPr>
        </p:nvSpPr>
        <p:spPr/>
        <p:txBody>
          <a:bodyPr/>
          <a:lstStyle/>
          <a:p>
            <a:pPr marL="0" indent="0">
              <a:buNone/>
            </a:pPr>
            <a:r>
              <a:rPr lang="da-DK" dirty="0" smtClean="0"/>
              <a:t>Registreringen skal ske i det skema, der hører til bekendtgørelsen om voksenansvar for børn og unge, der er anbragt uden for hjemmet.</a:t>
            </a:r>
          </a:p>
          <a:p>
            <a:pPr marL="0" indent="0">
              <a:buNone/>
            </a:pPr>
            <a:endParaRPr lang="da-DK" dirty="0"/>
          </a:p>
          <a:p>
            <a:pPr lvl="1">
              <a:buFont typeface="Arial" panose="020B0604020202020204" pitchFamily="34" charset="0"/>
              <a:buChar char="•"/>
            </a:pPr>
            <a:r>
              <a:rPr lang="da-DK" dirty="0" smtClean="0"/>
              <a:t>Bilag 1a: Indberetningsskema til døgninstitutioner og opholdssteder</a:t>
            </a:r>
          </a:p>
          <a:p>
            <a:pPr lvl="1">
              <a:buFont typeface="Arial" panose="020B0604020202020204" pitchFamily="34" charset="0"/>
              <a:buChar char="•"/>
            </a:pPr>
            <a:r>
              <a:rPr lang="da-DK" dirty="0" smtClean="0"/>
              <a:t>Bilag 1b: Indberetningsskema til kommunale plejefamilier</a:t>
            </a:r>
          </a:p>
          <a:p>
            <a:pPr marL="0" indent="0">
              <a:buNone/>
            </a:pPr>
            <a:endParaRPr lang="da-DK" dirty="0" smtClean="0"/>
          </a:p>
          <a:p>
            <a:pPr marL="0" indent="0">
              <a:buNone/>
            </a:pPr>
            <a:endParaRPr lang="da-DK" dirty="0" smtClean="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p:txBody>
      </p:sp>
      <p:sp>
        <p:nvSpPr>
          <p:cNvPr id="5" name="Pladsholder til diasnummer 4"/>
          <p:cNvSpPr>
            <a:spLocks noGrp="1"/>
          </p:cNvSpPr>
          <p:nvPr>
            <p:ph type="sldNum" sz="quarter" idx="12"/>
          </p:nvPr>
        </p:nvSpPr>
        <p:spPr/>
        <p:txBody>
          <a:bodyPr/>
          <a:lstStyle/>
          <a:p>
            <a:fld id="{6AD5F5BD-49D9-448A-A68A-C3673CEE595D}" type="slidenum">
              <a:rPr lang="da-DK" smtClean="0"/>
              <a:t>3</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839910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000" y="172800"/>
            <a:ext cx="5868670" cy="802800"/>
          </a:xfrm>
        </p:spPr>
        <p:txBody>
          <a:bodyPr>
            <a:normAutofit/>
          </a:bodyPr>
          <a:lstStyle/>
          <a:p>
            <a:r>
              <a:rPr lang="da-DK" dirty="0" smtClean="0"/>
              <a:t>Indgreb der skal registreres og indberettes – kommunale plejefamilier</a:t>
            </a:r>
            <a:endParaRPr lang="da-DK" dirty="0"/>
          </a:p>
        </p:txBody>
      </p:sp>
      <p:graphicFrame>
        <p:nvGraphicFramePr>
          <p:cNvPr id="4" name="Tabel 3"/>
          <p:cNvGraphicFramePr>
            <a:graphicFrameLocks noGrp="1"/>
          </p:cNvGraphicFramePr>
          <p:nvPr>
            <p:extLst>
              <p:ext uri="{D42A27DB-BD31-4B8C-83A1-F6EECF244321}">
                <p14:modId xmlns:p14="http://schemas.microsoft.com/office/powerpoint/2010/main" val="32888577"/>
              </p:ext>
            </p:extLst>
          </p:nvPr>
        </p:nvGraphicFramePr>
        <p:xfrm>
          <a:off x="450000" y="1540045"/>
          <a:ext cx="8432743" cy="3176334"/>
        </p:xfrm>
        <a:graphic>
          <a:graphicData uri="http://schemas.openxmlformats.org/drawingml/2006/table">
            <a:tbl>
              <a:tblPr firstRow="1" bandRow="1">
                <a:tableStyleId>{5C22544A-7EE6-4342-B048-85BDC9FD1C3A}</a:tableStyleId>
              </a:tblPr>
              <a:tblGrid>
                <a:gridCol w="2807677"/>
                <a:gridCol w="5625066"/>
              </a:tblGrid>
              <a:tr h="3176334">
                <a:tc>
                  <a:txBody>
                    <a:bodyPr/>
                    <a:lstStyle/>
                    <a:p>
                      <a:endParaRPr lang="da-DK" dirty="0" smtClean="0">
                        <a:solidFill>
                          <a:schemeClr val="tx1"/>
                        </a:solidFill>
                      </a:endParaRPr>
                    </a:p>
                    <a:p>
                      <a:endParaRPr lang="da-DK" dirty="0" smtClean="0">
                        <a:solidFill>
                          <a:schemeClr val="tx1"/>
                        </a:solidFill>
                      </a:endParaRPr>
                    </a:p>
                    <a:p>
                      <a:endParaRPr lang="da-DK" dirty="0" smtClean="0">
                        <a:solidFill>
                          <a:schemeClr val="tx1"/>
                        </a:solidFill>
                      </a:endParaRPr>
                    </a:p>
                    <a:p>
                      <a:r>
                        <a:rPr lang="da-DK" dirty="0" smtClean="0">
                          <a:solidFill>
                            <a:schemeClr val="tx1"/>
                          </a:solidFill>
                        </a:rPr>
                        <a:t>Kommunale plejefamilier</a:t>
                      </a:r>
                      <a:endParaRPr lang="da-DK"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da-DK" b="0" dirty="0" smtClean="0">
                        <a:solidFill>
                          <a:schemeClr val="tx1"/>
                        </a:solidFill>
                      </a:endParaRPr>
                    </a:p>
                    <a:p>
                      <a:endParaRPr lang="da-DK" b="0" dirty="0" smtClean="0">
                        <a:solidFill>
                          <a:schemeClr val="tx1"/>
                        </a:solidFill>
                      </a:endParaRPr>
                    </a:p>
                    <a:p>
                      <a:endParaRPr lang="da-DK" b="0" dirty="0" smtClean="0">
                        <a:solidFill>
                          <a:schemeClr val="tx1"/>
                        </a:solidFill>
                      </a:endParaRPr>
                    </a:p>
                    <a:p>
                      <a:r>
                        <a:rPr lang="da-DK" b="0" dirty="0" smtClean="0">
                          <a:solidFill>
                            <a:schemeClr val="tx1"/>
                          </a:solidFill>
                        </a:rPr>
                        <a:t>§ 8 Afværgehjælp</a:t>
                      </a:r>
                    </a:p>
                    <a:p>
                      <a:endParaRPr lang="da-DK" b="1" dirty="0" smtClean="0">
                        <a:solidFill>
                          <a:schemeClr val="tx1"/>
                        </a:solidFill>
                      </a:endParaRPr>
                    </a:p>
                    <a:p>
                      <a:r>
                        <a:rPr lang="da-DK" b="0" dirty="0" smtClean="0">
                          <a:solidFill>
                            <a:schemeClr val="tx1"/>
                          </a:solidFill>
                        </a:rPr>
                        <a:t>Magtanvendelse i øvrigt</a:t>
                      </a:r>
                      <a:endParaRPr lang="da-DK"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3" name="Pladsholder til diasnummer 2"/>
          <p:cNvSpPr>
            <a:spLocks noGrp="1"/>
          </p:cNvSpPr>
          <p:nvPr>
            <p:ph type="sldNum" sz="quarter" idx="12"/>
          </p:nvPr>
        </p:nvSpPr>
        <p:spPr/>
        <p:txBody>
          <a:bodyPr/>
          <a:lstStyle/>
          <a:p>
            <a:fld id="{6AD5F5BD-49D9-448A-A68A-C3673CEE595D}" type="slidenum">
              <a:rPr lang="da-DK" smtClean="0"/>
              <a:t>4</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1175670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r>
              <a:rPr lang="da-DK" dirty="0" smtClean="0"/>
              <a:t>Oplysninger, der skal registreres</a:t>
            </a:r>
            <a:endParaRPr lang="da-DK" dirty="0"/>
          </a:p>
        </p:txBody>
      </p:sp>
      <p:sp>
        <p:nvSpPr>
          <p:cNvPr id="3" name="Pladsholder til indhold 2"/>
          <p:cNvSpPr>
            <a:spLocks noGrp="1"/>
          </p:cNvSpPr>
          <p:nvPr>
            <p:ph idx="1"/>
          </p:nvPr>
        </p:nvSpPr>
        <p:spPr/>
        <p:txBody>
          <a:bodyPr>
            <a:normAutofit/>
          </a:bodyPr>
          <a:lstStyle/>
          <a:p>
            <a:pPr marL="0" indent="0">
              <a:buNone/>
            </a:pPr>
            <a:r>
              <a:rPr lang="da-DK" dirty="0"/>
              <a:t>Følgende oplysninger </a:t>
            </a:r>
            <a:r>
              <a:rPr lang="da-DK" dirty="0" smtClean="0"/>
              <a:t>SKAL registreres</a:t>
            </a:r>
            <a:r>
              <a:rPr lang="da-DK" dirty="0"/>
              <a:t>:</a:t>
            </a:r>
          </a:p>
          <a:p>
            <a:pPr lvl="1">
              <a:buFont typeface="Arial" panose="020B0604020202020204" pitchFamily="34" charset="0"/>
              <a:buChar char="•"/>
            </a:pPr>
            <a:r>
              <a:rPr lang="da-DK" dirty="0"/>
              <a:t>Generelle oplysning om </a:t>
            </a:r>
            <a:r>
              <a:rPr lang="da-DK" dirty="0" smtClean="0"/>
              <a:t>den kommunale plejefamilie</a:t>
            </a:r>
          </a:p>
          <a:p>
            <a:pPr lvl="1">
              <a:buFont typeface="Arial" panose="020B0604020202020204" pitchFamily="34" charset="0"/>
              <a:buChar char="•"/>
            </a:pPr>
            <a:r>
              <a:rPr lang="da-DK" dirty="0" smtClean="0"/>
              <a:t>Oplysninger </a:t>
            </a:r>
            <a:r>
              <a:rPr lang="da-DK" dirty="0"/>
              <a:t>om den / de involverede </a:t>
            </a:r>
            <a:r>
              <a:rPr lang="da-DK" dirty="0" smtClean="0"/>
              <a:t>voksne</a:t>
            </a:r>
            <a:endParaRPr lang="da-DK" dirty="0"/>
          </a:p>
          <a:p>
            <a:pPr lvl="1">
              <a:buFont typeface="Arial" panose="020B0604020202020204" pitchFamily="34" charset="0"/>
              <a:buChar char="•"/>
            </a:pPr>
            <a:r>
              <a:rPr lang="da-DK" dirty="0"/>
              <a:t>Oplysninger om barnet </a:t>
            </a:r>
            <a:r>
              <a:rPr lang="da-DK" dirty="0" smtClean="0"/>
              <a:t>eller </a:t>
            </a:r>
            <a:r>
              <a:rPr lang="da-DK" dirty="0"/>
              <a:t>den unge</a:t>
            </a:r>
          </a:p>
          <a:p>
            <a:pPr lvl="1">
              <a:buFont typeface="Arial" panose="020B0604020202020204" pitchFamily="34" charset="0"/>
              <a:buChar char="•"/>
            </a:pPr>
            <a:r>
              <a:rPr lang="da-DK" dirty="0"/>
              <a:t>Dato og tid for indgrebet</a:t>
            </a:r>
          </a:p>
          <a:p>
            <a:pPr lvl="1">
              <a:buFont typeface="Arial" panose="020B0604020202020204" pitchFamily="34" charset="0"/>
              <a:buChar char="•"/>
            </a:pPr>
            <a:r>
              <a:rPr lang="da-DK" dirty="0"/>
              <a:t>Sted for indgrebet</a:t>
            </a:r>
          </a:p>
          <a:p>
            <a:pPr lvl="1">
              <a:buFont typeface="Arial" panose="020B0604020202020204" pitchFamily="34" charset="0"/>
              <a:buChar char="•"/>
            </a:pPr>
            <a:r>
              <a:rPr lang="da-DK" dirty="0"/>
              <a:t>Oplysninger om </a:t>
            </a:r>
            <a:r>
              <a:rPr lang="da-DK" dirty="0" smtClean="0"/>
              <a:t>indgrebet:</a:t>
            </a:r>
            <a:endParaRPr lang="da-DK" dirty="0"/>
          </a:p>
          <a:p>
            <a:pPr lvl="3">
              <a:buFont typeface="Arial" panose="020B0604020202020204" pitchFamily="34" charset="0"/>
              <a:buChar char="−"/>
            </a:pPr>
            <a:r>
              <a:rPr lang="da-DK" dirty="0" smtClean="0"/>
              <a:t>Indgrebets </a:t>
            </a:r>
            <a:r>
              <a:rPr lang="da-DK" dirty="0"/>
              <a:t>art</a:t>
            </a:r>
          </a:p>
          <a:p>
            <a:pPr lvl="3">
              <a:buFont typeface="Arial" panose="020B0604020202020204" pitchFamily="34" charset="0"/>
              <a:buChar char="−"/>
            </a:pPr>
            <a:r>
              <a:rPr lang="da-DK" dirty="0"/>
              <a:t>Beskrivelse af indgrebet</a:t>
            </a:r>
          </a:p>
          <a:p>
            <a:pPr lvl="3">
              <a:buFont typeface="Arial" panose="020B0604020202020204" pitchFamily="34" charset="0"/>
              <a:buChar char="−"/>
            </a:pPr>
            <a:r>
              <a:rPr lang="da-DK" dirty="0"/>
              <a:t>Begrundelse for </a:t>
            </a:r>
            <a:r>
              <a:rPr lang="da-DK" dirty="0" smtClean="0"/>
              <a:t>indgrebet</a:t>
            </a:r>
          </a:p>
          <a:p>
            <a:pPr lvl="1">
              <a:buFont typeface="Arial" panose="020B0604020202020204" pitchFamily="34" charset="0"/>
              <a:buChar char="•"/>
            </a:pPr>
            <a:r>
              <a:rPr lang="da-DK" dirty="0" smtClean="0"/>
              <a:t>Oplysninger om inddragelse af barnet eller den unge</a:t>
            </a:r>
          </a:p>
          <a:p>
            <a:pPr lvl="1">
              <a:buFont typeface="Arial" panose="020B0604020202020204" pitchFamily="34" charset="0"/>
              <a:buChar char="•"/>
            </a:pPr>
            <a:r>
              <a:rPr lang="da-DK" dirty="0" smtClean="0"/>
              <a:t>Plejeforælderens </a:t>
            </a:r>
            <a:r>
              <a:rPr lang="da-DK" dirty="0"/>
              <a:t>vurdering af indgrebet og kommentarer til registreringen</a:t>
            </a:r>
          </a:p>
          <a:p>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5</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2399731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r>
              <a:rPr lang="da-DK" dirty="0" smtClean="0"/>
              <a:t>Supplerende oplysninger</a:t>
            </a:r>
            <a:endParaRPr lang="da-DK" dirty="0"/>
          </a:p>
        </p:txBody>
      </p:sp>
      <p:sp>
        <p:nvSpPr>
          <p:cNvPr id="3" name="Pladsholder til indhold 2"/>
          <p:cNvSpPr>
            <a:spLocks noGrp="1"/>
          </p:cNvSpPr>
          <p:nvPr>
            <p:ph idx="1"/>
          </p:nvPr>
        </p:nvSpPr>
        <p:spPr/>
        <p:txBody>
          <a:bodyPr/>
          <a:lstStyle/>
          <a:p>
            <a:pPr marL="0" indent="0">
              <a:buNone/>
            </a:pPr>
            <a:r>
              <a:rPr lang="da-DK" dirty="0" smtClean="0"/>
              <a:t>Følgende oplysninger </a:t>
            </a:r>
            <a:r>
              <a:rPr lang="da-DK" u="sng" dirty="0" smtClean="0"/>
              <a:t>kan</a:t>
            </a:r>
            <a:r>
              <a:rPr lang="da-DK" dirty="0" smtClean="0"/>
              <a:t> registreres:</a:t>
            </a:r>
          </a:p>
          <a:p>
            <a:pPr lvl="1">
              <a:buFont typeface="Arial" panose="020B0604020202020204" pitchFamily="34" charset="0"/>
              <a:buChar char="•"/>
            </a:pPr>
            <a:r>
              <a:rPr lang="da-DK" dirty="0"/>
              <a:t>R</a:t>
            </a:r>
            <a:r>
              <a:rPr lang="da-DK" dirty="0" smtClean="0"/>
              <a:t>efleksion </a:t>
            </a:r>
            <a:r>
              <a:rPr lang="da-DK" dirty="0"/>
              <a:t>og supplerende </a:t>
            </a:r>
            <a:r>
              <a:rPr lang="da-DK" dirty="0" smtClean="0"/>
              <a:t>oplysninger</a:t>
            </a:r>
          </a:p>
          <a:p>
            <a:pPr lvl="1">
              <a:buFont typeface="Arial" panose="020B0604020202020204" pitchFamily="34" charset="0"/>
              <a:buChar char="•"/>
            </a:pPr>
            <a:r>
              <a:rPr lang="da-DK" dirty="0"/>
              <a:t>S</a:t>
            </a:r>
            <a:r>
              <a:rPr lang="da-DK" dirty="0" smtClean="0"/>
              <a:t>upplerende oplysninger:</a:t>
            </a:r>
          </a:p>
          <a:p>
            <a:pPr lvl="3">
              <a:buFont typeface="Arial" panose="020B0604020202020204" pitchFamily="34" charset="0"/>
              <a:buChar char="−"/>
            </a:pPr>
            <a:r>
              <a:rPr lang="da-DK" dirty="0"/>
              <a:t>Supplerende oplysninger af betydning for </a:t>
            </a:r>
            <a:r>
              <a:rPr lang="da-DK" dirty="0" smtClean="0"/>
              <a:t>indgrebet</a:t>
            </a:r>
          </a:p>
          <a:p>
            <a:pPr lvl="3">
              <a:buFont typeface="Arial" panose="020B0604020202020204" pitchFamily="34" charset="0"/>
              <a:buChar char="−"/>
            </a:pPr>
            <a:r>
              <a:rPr lang="da-DK" dirty="0"/>
              <a:t>Opfølgning i forhold til </a:t>
            </a:r>
            <a:r>
              <a:rPr lang="da-DK" dirty="0" smtClean="0"/>
              <a:t>barnet eller den unge</a:t>
            </a:r>
          </a:p>
          <a:p>
            <a:pPr lvl="3">
              <a:buFont typeface="Arial" panose="020B0604020202020204" pitchFamily="34" charset="0"/>
              <a:buChar char="−"/>
            </a:pPr>
            <a:r>
              <a:rPr lang="da-DK" dirty="0"/>
              <a:t>Opfølgning i </a:t>
            </a:r>
            <a:r>
              <a:rPr lang="da-DK" dirty="0" smtClean="0"/>
              <a:t>den kommunale plejefamilie</a:t>
            </a:r>
          </a:p>
          <a:p>
            <a:pPr lvl="3">
              <a:buFont typeface="Arial" panose="020B0604020202020204" pitchFamily="34" charset="0"/>
              <a:buChar char="−"/>
            </a:pPr>
            <a:r>
              <a:rPr lang="da-DK" dirty="0"/>
              <a:t>Fremtidige planlagte eller iværksatte forebyggende </a:t>
            </a:r>
            <a:r>
              <a:rPr lang="da-DK" dirty="0" smtClean="0"/>
              <a:t>foranstaltninger</a:t>
            </a:r>
          </a:p>
          <a:p>
            <a:pPr lvl="3">
              <a:buFont typeface="Arial" panose="020B0604020202020204" pitchFamily="34" charset="0"/>
              <a:buChar char="−"/>
            </a:pPr>
            <a:r>
              <a:rPr lang="da-DK" dirty="0"/>
              <a:t>Andre supplerende oplysninger eller kommentarer</a:t>
            </a:r>
          </a:p>
        </p:txBody>
      </p:sp>
      <p:sp>
        <p:nvSpPr>
          <p:cNvPr id="5" name="Pladsholder til diasnummer 4"/>
          <p:cNvSpPr>
            <a:spLocks noGrp="1"/>
          </p:cNvSpPr>
          <p:nvPr>
            <p:ph type="sldNum" sz="quarter" idx="12"/>
          </p:nvPr>
        </p:nvSpPr>
        <p:spPr/>
        <p:txBody>
          <a:bodyPr/>
          <a:lstStyle/>
          <a:p>
            <a:fld id="{6AD5F5BD-49D9-448A-A68A-C3673CEE595D}" type="slidenum">
              <a:rPr lang="da-DK" smtClean="0"/>
              <a:t>6</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2118602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r>
              <a:rPr lang="da-DK" dirty="0" smtClean="0"/>
              <a:t>Registrering og inddragelse af barnet</a:t>
            </a:r>
            <a:endParaRPr lang="da-DK" dirty="0"/>
          </a:p>
        </p:txBody>
      </p:sp>
      <p:sp>
        <p:nvSpPr>
          <p:cNvPr id="3" name="Pladsholder til indhold 2"/>
          <p:cNvSpPr>
            <a:spLocks noGrp="1"/>
          </p:cNvSpPr>
          <p:nvPr>
            <p:ph idx="1"/>
          </p:nvPr>
        </p:nvSpPr>
        <p:spPr/>
        <p:txBody>
          <a:bodyPr/>
          <a:lstStyle/>
          <a:p>
            <a:endParaRPr lang="da-DK" dirty="0" smtClean="0"/>
          </a:p>
          <a:p>
            <a:endParaRPr lang="da-DK" dirty="0"/>
          </a:p>
          <a:p>
            <a:r>
              <a:rPr lang="da-DK" dirty="0" smtClean="0"/>
              <a:t>Den kommunale plejefamilie skal straks inden for 24 timer registrere hændelsen</a:t>
            </a:r>
          </a:p>
          <a:p>
            <a:endParaRPr lang="da-DK" dirty="0" smtClean="0"/>
          </a:p>
          <a:p>
            <a:r>
              <a:rPr lang="da-DK" dirty="0" smtClean="0"/>
              <a:t>Barnet skal gøres bekendt med registreringen og skal have tilbud om at lave sin egen redegørelse, der kan følge indberetningen</a:t>
            </a:r>
          </a:p>
        </p:txBody>
      </p:sp>
      <p:sp>
        <p:nvSpPr>
          <p:cNvPr id="5" name="Pladsholder til diasnummer 4"/>
          <p:cNvSpPr>
            <a:spLocks noGrp="1"/>
          </p:cNvSpPr>
          <p:nvPr>
            <p:ph type="sldNum" sz="quarter" idx="12"/>
          </p:nvPr>
        </p:nvSpPr>
        <p:spPr/>
        <p:txBody>
          <a:bodyPr/>
          <a:lstStyle/>
          <a:p>
            <a:fld id="{6AD5F5BD-49D9-448A-A68A-C3673CEE595D}" type="slidenum">
              <a:rPr lang="da-DK" smtClean="0"/>
              <a:t>7</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4231077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r>
              <a:rPr lang="da-DK" dirty="0" smtClean="0"/>
              <a:t>Indberetning og orientering</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smtClean="0"/>
              <a:t>Indberetning</a:t>
            </a:r>
          </a:p>
          <a:p>
            <a:pPr lvl="1">
              <a:buFont typeface="Arial" panose="020B0604020202020204" pitchFamily="34" charset="0"/>
              <a:buChar char="•"/>
            </a:pPr>
            <a:r>
              <a:rPr lang="da-DK" dirty="0" smtClean="0"/>
              <a:t>Der </a:t>
            </a:r>
            <a:r>
              <a:rPr lang="da-DK" dirty="0"/>
              <a:t>skal uden ugrundet ophold sendes en kopi af indberetningen til den anbringende </a:t>
            </a:r>
            <a:r>
              <a:rPr lang="da-DK" dirty="0" smtClean="0"/>
              <a:t>kommune</a:t>
            </a:r>
            <a:endParaRPr lang="da-DK" dirty="0"/>
          </a:p>
          <a:p>
            <a:pPr lvl="1">
              <a:buFont typeface="Arial" panose="020B0604020202020204" pitchFamily="34" charset="0"/>
              <a:buChar char="•"/>
            </a:pPr>
            <a:r>
              <a:rPr lang="da-DK" dirty="0" smtClean="0"/>
              <a:t>Socialtilsynet </a:t>
            </a:r>
            <a:r>
              <a:rPr lang="da-DK" dirty="0"/>
              <a:t>skal have indberetningen tilsendt ved udgangen af </a:t>
            </a:r>
            <a:r>
              <a:rPr lang="da-DK" dirty="0" smtClean="0"/>
              <a:t>måneden</a:t>
            </a:r>
            <a:endParaRPr lang="da-DK" dirty="0"/>
          </a:p>
          <a:p>
            <a:pPr marL="0" indent="0">
              <a:buNone/>
            </a:pPr>
            <a:endParaRPr lang="da-DK" b="1" dirty="0" smtClean="0"/>
          </a:p>
          <a:p>
            <a:pPr marL="0" indent="0">
              <a:buNone/>
            </a:pPr>
            <a:r>
              <a:rPr lang="da-DK" b="1" dirty="0" smtClean="0"/>
              <a:t>Orientering</a:t>
            </a:r>
          </a:p>
          <a:p>
            <a:pPr lvl="1">
              <a:buFont typeface="Arial" panose="020B0604020202020204" pitchFamily="34" charset="0"/>
              <a:buChar char="•"/>
            </a:pPr>
            <a:r>
              <a:rPr lang="da-DK" dirty="0" smtClean="0"/>
              <a:t>Forældremyndighedsindehaveren </a:t>
            </a:r>
            <a:r>
              <a:rPr lang="da-DK" dirty="0"/>
              <a:t>skal uden ugrundet ophold orienteres om </a:t>
            </a:r>
            <a:r>
              <a:rPr lang="da-DK" dirty="0" smtClean="0"/>
              <a:t>episoden</a:t>
            </a:r>
            <a:endParaRPr lang="da-DK" dirty="0"/>
          </a:p>
        </p:txBody>
      </p:sp>
      <p:sp>
        <p:nvSpPr>
          <p:cNvPr id="5" name="Pladsholder til diasnummer 4"/>
          <p:cNvSpPr>
            <a:spLocks noGrp="1"/>
          </p:cNvSpPr>
          <p:nvPr>
            <p:ph type="sldNum" sz="quarter" idx="12"/>
          </p:nvPr>
        </p:nvSpPr>
        <p:spPr/>
        <p:txBody>
          <a:bodyPr/>
          <a:lstStyle/>
          <a:p>
            <a:fld id="{6AD5F5BD-49D9-448A-A68A-C3673CEE595D}" type="slidenum">
              <a:rPr lang="da-DK" smtClean="0"/>
              <a:t>8</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4044463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2800"/>
            <a:ext cx="5868670" cy="1162800"/>
          </a:xfrm>
        </p:spPr>
        <p:txBody>
          <a:bodyPr>
            <a:normAutofit/>
          </a:bodyPr>
          <a:lstStyle/>
          <a:p>
            <a:r>
              <a:rPr lang="da-DK" dirty="0" smtClean="0"/>
              <a:t>Indberetning ved formodning om påtale</a:t>
            </a:r>
            <a:endParaRPr lang="da-DK" dirty="0"/>
          </a:p>
        </p:txBody>
      </p:sp>
      <p:sp>
        <p:nvSpPr>
          <p:cNvPr id="3" name="Pladsholder til indhold 2"/>
          <p:cNvSpPr>
            <a:spLocks noGrp="1"/>
          </p:cNvSpPr>
          <p:nvPr>
            <p:ph idx="1"/>
          </p:nvPr>
        </p:nvSpPr>
        <p:spPr>
          <a:xfrm>
            <a:off x="450000" y="1561077"/>
            <a:ext cx="8275638" cy="4476866"/>
          </a:xfrm>
        </p:spPr>
        <p:txBody>
          <a:bodyPr>
            <a:normAutofit/>
          </a:bodyPr>
          <a:lstStyle/>
          <a:p>
            <a:r>
              <a:rPr lang="da-DK" dirty="0"/>
              <a:t>Ved begrundet mistanke om, at en foretaget handling kan medføre påtale, herunder et eventuelt strafansvar, </a:t>
            </a:r>
            <a:r>
              <a:rPr lang="da-DK" dirty="0" smtClean="0"/>
              <a:t>skal den kommunale plejefamilie straks registrere </a:t>
            </a:r>
            <a:r>
              <a:rPr lang="da-DK" dirty="0"/>
              <a:t>hændelsen (skemaet i </a:t>
            </a:r>
            <a:r>
              <a:rPr lang="da-DK" dirty="0" smtClean="0"/>
              <a:t>bilag 1b) </a:t>
            </a:r>
            <a:r>
              <a:rPr lang="da-DK" dirty="0"/>
              <a:t>til bekendtgørelsen)</a:t>
            </a:r>
          </a:p>
          <a:p>
            <a:r>
              <a:rPr lang="da-DK" dirty="0"/>
              <a:t>Umiddelbart herefter sendes indberetningen til socialtilsynet</a:t>
            </a:r>
          </a:p>
          <a:p>
            <a:r>
              <a:rPr lang="da-DK" dirty="0"/>
              <a:t>Socialtilsynet skal vurdere, om indberetningen giver anledning til tilsynsmæssige overvejelser, herunder om der skal rettes henvendelse til politiet</a:t>
            </a:r>
          </a:p>
          <a:p>
            <a:r>
              <a:rPr lang="da-DK" dirty="0"/>
              <a:t>Barnet eller den unge skal gøres bekendt med registreringen, og kan udforme sin egen </a:t>
            </a:r>
            <a:r>
              <a:rPr lang="da-DK" dirty="0" smtClean="0"/>
              <a:t>redegørelse</a:t>
            </a:r>
            <a:endParaRPr lang="da-DK" dirty="0"/>
          </a:p>
          <a:p>
            <a:r>
              <a:rPr lang="da-DK" dirty="0"/>
              <a:t>Indberetningen skal sendes til den anbringende kommune </a:t>
            </a:r>
            <a:r>
              <a:rPr lang="da-DK" dirty="0" smtClean="0"/>
              <a:t>samtidig </a:t>
            </a:r>
            <a:r>
              <a:rPr lang="da-DK" dirty="0"/>
              <a:t>med, at den sendes til </a:t>
            </a:r>
            <a:r>
              <a:rPr lang="da-DK" dirty="0" smtClean="0"/>
              <a:t>socialtilsynet</a:t>
            </a:r>
            <a:endParaRPr lang="da-DK" dirty="0"/>
          </a:p>
          <a:p>
            <a:r>
              <a:rPr lang="da-DK" dirty="0" smtClean="0"/>
              <a:t>Forældremyndighedsindehaveren skal orienteres</a:t>
            </a:r>
            <a:endParaRPr lang="da-DK" dirty="0"/>
          </a:p>
          <a:p>
            <a:endParaRPr lang="da-DK" dirty="0"/>
          </a:p>
        </p:txBody>
      </p:sp>
      <p:sp>
        <p:nvSpPr>
          <p:cNvPr id="4" name="Pladsholder til diasnummer 3"/>
          <p:cNvSpPr>
            <a:spLocks noGrp="1"/>
          </p:cNvSpPr>
          <p:nvPr>
            <p:ph type="sldNum" sz="quarter" idx="12"/>
          </p:nvPr>
        </p:nvSpPr>
        <p:spPr/>
        <p:txBody>
          <a:bodyPr/>
          <a:lstStyle/>
          <a:p>
            <a:fld id="{6AD5F5BD-49D9-448A-A68A-C3673CEE595D}" type="slidenum">
              <a:rPr lang="da-DK" smtClean="0"/>
              <a:t>9</a:t>
            </a:fld>
            <a:endParaRPr lang="da-DK"/>
          </a:p>
        </p:txBody>
      </p:sp>
      <p:sp>
        <p:nvSpPr>
          <p:cNvPr id="6" name="Pladsholder til sidefod 5"/>
          <p:cNvSpPr txBox="1">
            <a:spLocks/>
          </p:cNvSpPr>
          <p:nvPr/>
        </p:nvSpPr>
        <p:spPr>
          <a:xfrm>
            <a:off x="206829" y="6341836"/>
            <a:ext cx="2895600" cy="365125"/>
          </a:xfrm>
          <a:prstGeom prst="rect">
            <a:avLst/>
          </a:prstGeom>
        </p:spPr>
        <p:txBody>
          <a:bodyPr vert="horz" lIns="91440" tIns="45720" rIns="91440" bIns="45720" rtlCol="0" anchor="ctr"/>
          <a:lstStyle>
            <a:defPPr>
              <a:defRPr lang="en-GB"/>
            </a:defPPr>
            <a:lvl1pPr algn="ctr" rtl="0" fontAlgn="base">
              <a:spcBef>
                <a:spcPct val="0"/>
              </a:spcBef>
              <a:spcAft>
                <a:spcPct val="0"/>
              </a:spcAft>
              <a:defRPr sz="1200" kern="1200">
                <a:solidFill>
                  <a:schemeClr val="tx1">
                    <a:tint val="75000"/>
                  </a:schemeClr>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r>
              <a:rPr lang="en-GB" smtClean="0">
                <a:solidFill>
                  <a:schemeClr val="bg1">
                    <a:lumMod val="65000"/>
                  </a:schemeClr>
                </a:solidFill>
              </a:rPr>
              <a:t>Registrering og indberetning </a:t>
            </a:r>
            <a:endParaRPr lang="en-GB" dirty="0">
              <a:solidFill>
                <a:schemeClr val="bg1">
                  <a:lumMod val="65000"/>
                </a:schemeClr>
              </a:solidFill>
            </a:endParaRPr>
          </a:p>
        </p:txBody>
      </p:sp>
    </p:spTree>
    <p:extLst>
      <p:ext uri="{BB962C8B-B14F-4D97-AF65-F5344CB8AC3E}">
        <p14:creationId xmlns:p14="http://schemas.microsoft.com/office/powerpoint/2010/main" val="492980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5752</TotalTime>
  <Words>1454</Words>
  <Application>Microsoft Office PowerPoint</Application>
  <PresentationFormat>Skærmshow (4:3)</PresentationFormat>
  <Paragraphs>168</Paragraphs>
  <Slides>17</Slides>
  <Notes>7</Notes>
  <HiddenSlides>0</HiddenSlides>
  <MMClips>0</MMClips>
  <ScaleCrop>false</ScaleCrop>
  <HeadingPairs>
    <vt:vector size="4" baseType="variant">
      <vt:variant>
        <vt:lpstr>Tema</vt:lpstr>
      </vt:variant>
      <vt:variant>
        <vt:i4>1</vt:i4>
      </vt:variant>
      <vt:variant>
        <vt:lpstr>Diastitler</vt:lpstr>
      </vt:variant>
      <vt:variant>
        <vt:i4>17</vt:i4>
      </vt:variant>
    </vt:vector>
  </HeadingPairs>
  <TitlesOfParts>
    <vt:vector size="18" baseType="lpstr">
      <vt:lpstr>Kontortema</vt:lpstr>
      <vt:lpstr>Voksenansvar for anbragte børn og unge  Registrering og indberetning</vt:lpstr>
      <vt:lpstr>Formål med registrering og indberetning </vt:lpstr>
      <vt:lpstr>Registreringsskema</vt:lpstr>
      <vt:lpstr>Indgreb der skal registreres og indberettes – kommunale plejefamilier</vt:lpstr>
      <vt:lpstr>Oplysninger, der skal registreres</vt:lpstr>
      <vt:lpstr>Supplerende oplysninger</vt:lpstr>
      <vt:lpstr>Registrering og inddragelse af barnet</vt:lpstr>
      <vt:lpstr>Indberetning og orientering</vt:lpstr>
      <vt:lpstr>Indberetning ved formodning om påtale</vt:lpstr>
      <vt:lpstr>Retskilder</vt:lpstr>
      <vt:lpstr>Lovens ordlyd</vt:lpstr>
      <vt:lpstr>Lovens ordlyd</vt:lpstr>
      <vt:lpstr>Bekendtgørelsens ordlyd</vt:lpstr>
      <vt:lpstr>Bekendtgørelsens ordlyd</vt:lpstr>
      <vt:lpstr>Bekendtgørelsens ordlyd</vt:lpstr>
      <vt:lpstr>Bekendtgørelsens ordlyd</vt:lpstr>
      <vt:lpstr>Bekendtgørelsens ordlyd</vt:lpstr>
    </vt:vector>
  </TitlesOfParts>
  <Company>Koncern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Voksenansvar overfor anbragte børn og unge</dc:title>
  <dc:creator>Annie Gaardsted Frandsen</dc:creator>
  <cp:lastModifiedBy>Annie Gaardsted Frandsen</cp:lastModifiedBy>
  <cp:revision>267</cp:revision>
  <cp:lastPrinted>2016-09-21T06:47:43Z</cp:lastPrinted>
  <dcterms:created xsi:type="dcterms:W3CDTF">2016-05-06T07:53:40Z</dcterms:created>
  <dcterms:modified xsi:type="dcterms:W3CDTF">2017-01-15T11:08:01Z</dcterms:modified>
</cp:coreProperties>
</file>