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3" r:id="rId4"/>
  </p:sldMasterIdLst>
  <p:notesMasterIdLst>
    <p:notesMasterId r:id="rId20"/>
  </p:notesMasterIdLst>
  <p:handoutMasterIdLst>
    <p:handoutMasterId r:id="rId21"/>
  </p:handoutMasterIdLst>
  <p:sldIdLst>
    <p:sldId id="295" r:id="rId5"/>
    <p:sldId id="292" r:id="rId6"/>
    <p:sldId id="290" r:id="rId7"/>
    <p:sldId id="294" r:id="rId8"/>
    <p:sldId id="261" r:id="rId9"/>
    <p:sldId id="262" r:id="rId10"/>
    <p:sldId id="264" r:id="rId11"/>
    <p:sldId id="263" r:id="rId12"/>
    <p:sldId id="265" r:id="rId13"/>
    <p:sldId id="266" r:id="rId14"/>
    <p:sldId id="267" r:id="rId15"/>
    <p:sldId id="293" r:id="rId16"/>
    <p:sldId id="258" r:id="rId17"/>
    <p:sldId id="259" r:id="rId18"/>
    <p:sldId id="260" r:id="rId19"/>
  </p:sldIdLst>
  <p:sldSz cx="9144000" cy="6858000" type="screen4x3"/>
  <p:notesSz cx="6669088" cy="9926638"/>
  <p:defaultTextStyle>
    <a:defPPr>
      <a:defRPr lang="en-GB"/>
    </a:defPPr>
    <a:lvl1pPr algn="l" rtl="0" fontAlgn="base">
      <a:spcBef>
        <a:spcPct val="0"/>
      </a:spcBef>
      <a:spcAft>
        <a:spcPct val="0"/>
      </a:spcAft>
      <a:defRPr kern="1200">
        <a:solidFill>
          <a:schemeClr val="tx1"/>
        </a:solidFill>
        <a:latin typeface="Arial" pitchFamily="34" charset="0"/>
        <a:ea typeface="Geneva"/>
        <a:cs typeface="Geneva"/>
      </a:defRPr>
    </a:lvl1pPr>
    <a:lvl2pPr marL="457200" algn="l" rtl="0" fontAlgn="base">
      <a:spcBef>
        <a:spcPct val="0"/>
      </a:spcBef>
      <a:spcAft>
        <a:spcPct val="0"/>
      </a:spcAft>
      <a:defRPr kern="1200">
        <a:solidFill>
          <a:schemeClr val="tx1"/>
        </a:solidFill>
        <a:latin typeface="Arial" pitchFamily="34" charset="0"/>
        <a:ea typeface="Geneva"/>
        <a:cs typeface="Geneva"/>
      </a:defRPr>
    </a:lvl2pPr>
    <a:lvl3pPr marL="914400" algn="l" rtl="0" fontAlgn="base">
      <a:spcBef>
        <a:spcPct val="0"/>
      </a:spcBef>
      <a:spcAft>
        <a:spcPct val="0"/>
      </a:spcAft>
      <a:defRPr kern="1200">
        <a:solidFill>
          <a:schemeClr val="tx1"/>
        </a:solidFill>
        <a:latin typeface="Arial" pitchFamily="34" charset="0"/>
        <a:ea typeface="Geneva"/>
        <a:cs typeface="Geneva"/>
      </a:defRPr>
    </a:lvl3pPr>
    <a:lvl4pPr marL="1371600" algn="l" rtl="0" fontAlgn="base">
      <a:spcBef>
        <a:spcPct val="0"/>
      </a:spcBef>
      <a:spcAft>
        <a:spcPct val="0"/>
      </a:spcAft>
      <a:defRPr kern="1200">
        <a:solidFill>
          <a:schemeClr val="tx1"/>
        </a:solidFill>
        <a:latin typeface="Arial" pitchFamily="34" charset="0"/>
        <a:ea typeface="Geneva"/>
        <a:cs typeface="Geneva"/>
      </a:defRPr>
    </a:lvl4pPr>
    <a:lvl5pPr marL="1828800" algn="l" rtl="0" fontAlgn="base">
      <a:spcBef>
        <a:spcPct val="0"/>
      </a:spcBef>
      <a:spcAft>
        <a:spcPct val="0"/>
      </a:spcAft>
      <a:defRPr kern="1200">
        <a:solidFill>
          <a:schemeClr val="tx1"/>
        </a:solidFill>
        <a:latin typeface="Arial" pitchFamily="34" charset="0"/>
        <a:ea typeface="Geneva"/>
        <a:cs typeface="Geneva"/>
      </a:defRPr>
    </a:lvl5pPr>
    <a:lvl6pPr marL="2286000" algn="l" defTabSz="914400" rtl="0" eaLnBrk="1" latinLnBrk="0" hangingPunct="1">
      <a:defRPr kern="1200">
        <a:solidFill>
          <a:schemeClr val="tx1"/>
        </a:solidFill>
        <a:latin typeface="Arial" pitchFamily="34" charset="0"/>
        <a:ea typeface="Geneva"/>
        <a:cs typeface="Geneva"/>
      </a:defRPr>
    </a:lvl6pPr>
    <a:lvl7pPr marL="2743200" algn="l" defTabSz="914400" rtl="0" eaLnBrk="1" latinLnBrk="0" hangingPunct="1">
      <a:defRPr kern="1200">
        <a:solidFill>
          <a:schemeClr val="tx1"/>
        </a:solidFill>
        <a:latin typeface="Arial" pitchFamily="34" charset="0"/>
        <a:ea typeface="Geneva"/>
        <a:cs typeface="Geneva"/>
      </a:defRPr>
    </a:lvl7pPr>
    <a:lvl8pPr marL="3200400" algn="l" defTabSz="914400" rtl="0" eaLnBrk="1" latinLnBrk="0" hangingPunct="1">
      <a:defRPr kern="1200">
        <a:solidFill>
          <a:schemeClr val="tx1"/>
        </a:solidFill>
        <a:latin typeface="Arial" pitchFamily="34" charset="0"/>
        <a:ea typeface="Geneva"/>
        <a:cs typeface="Geneva"/>
      </a:defRPr>
    </a:lvl8pPr>
    <a:lvl9pPr marL="3657600" algn="l" defTabSz="914400" rtl="0" eaLnBrk="1" latinLnBrk="0" hangingPunct="1">
      <a:defRPr kern="1200">
        <a:solidFill>
          <a:schemeClr val="tx1"/>
        </a:solidFill>
        <a:latin typeface="Arial" pitchFamily="34" charset="0"/>
        <a:ea typeface="Geneva"/>
        <a:cs typeface="Genev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ie Gaardsted Frandsen" initials="af"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AF292E"/>
    <a:srgbClr val="490000"/>
    <a:srgbClr val="C41F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37" autoAdjust="0"/>
    <p:restoredTop sz="94660"/>
  </p:normalViewPr>
  <p:slideViewPr>
    <p:cSldViewPr snapToGrid="0">
      <p:cViewPr>
        <p:scale>
          <a:sx n="66" d="100"/>
          <a:sy n="66" d="100"/>
        </p:scale>
        <p:origin x="-590" y="-54"/>
      </p:cViewPr>
      <p:guideLst>
        <p:guide orient="horz" pos="2160"/>
        <p:guide pos="2880"/>
      </p:guideLst>
    </p:cSldViewPr>
  </p:slideViewPr>
  <p:notesTextViewPr>
    <p:cViewPr>
      <p:scale>
        <a:sx n="100" d="100"/>
        <a:sy n="100" d="100"/>
      </p:scale>
      <p:origin x="0" y="0"/>
    </p:cViewPr>
  </p:notesTextViewPr>
  <p:notesViewPr>
    <p:cSldViewPr snapToGrid="0">
      <p:cViewPr varScale="1">
        <p:scale>
          <a:sx n="82" d="100"/>
          <a:sy n="82" d="100"/>
        </p:scale>
        <p:origin x="-4032" y="-96"/>
      </p:cViewPr>
      <p:guideLst>
        <p:guide orient="horz" pos="3126"/>
        <p:guide pos="210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ea typeface="Geneva" charset="-128"/>
                <a:cs typeface="+mn-cs"/>
              </a:defRPr>
            </a:lvl1pPr>
          </a:lstStyle>
          <a:p>
            <a:pPr>
              <a:defRPr/>
            </a:pPr>
            <a:endParaRPr lang="da-DK"/>
          </a:p>
        </p:txBody>
      </p:sp>
      <p:sp>
        <p:nvSpPr>
          <p:cNvPr id="3" name="Pladsholder til dato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ea typeface="Geneva" charset="-128"/>
                <a:cs typeface="+mn-cs"/>
              </a:defRPr>
            </a:lvl1pPr>
          </a:lstStyle>
          <a:p>
            <a:pPr>
              <a:defRPr/>
            </a:pPr>
            <a:fld id="{1DADFD05-9A7F-40FF-A4AA-FBDB4266D415}" type="datetimeFigureOut">
              <a:rPr lang="da-DK"/>
              <a:pPr>
                <a:defRPr/>
              </a:pPr>
              <a:t>15-01-2017</a:t>
            </a:fld>
            <a:endParaRPr lang="da-DK"/>
          </a:p>
        </p:txBody>
      </p:sp>
      <p:sp>
        <p:nvSpPr>
          <p:cNvPr id="4" name="Pladsholder til sidefod 3"/>
          <p:cNvSpPr>
            <a:spLocks noGrp="1"/>
          </p:cNvSpPr>
          <p:nvPr>
            <p:ph type="ftr" sz="quarter" idx="2"/>
          </p:nvPr>
        </p:nvSpPr>
        <p:spPr>
          <a:xfrm>
            <a:off x="0" y="9428163"/>
            <a:ext cx="2889250" cy="496887"/>
          </a:xfrm>
          <a:prstGeom prst="rect">
            <a:avLst/>
          </a:prstGeom>
        </p:spPr>
        <p:txBody>
          <a:bodyPr vert="horz" lIns="91440" tIns="45720" rIns="91440" bIns="45720" rtlCol="0" anchor="b"/>
          <a:lstStyle>
            <a:lvl1pPr algn="l">
              <a:defRPr sz="1200">
                <a:ea typeface="Geneva" charset="-128"/>
                <a:cs typeface="+mn-cs"/>
              </a:defRPr>
            </a:lvl1pPr>
          </a:lstStyle>
          <a:p>
            <a:pPr>
              <a:defRPr/>
            </a:pPr>
            <a:endParaRPr lang="da-DK"/>
          </a:p>
        </p:txBody>
      </p:sp>
      <p:sp>
        <p:nvSpPr>
          <p:cNvPr id="5" name="Pladsholder til diasnummer 4"/>
          <p:cNvSpPr>
            <a:spLocks noGrp="1"/>
          </p:cNvSpPr>
          <p:nvPr>
            <p:ph type="sldNum" sz="quarter" idx="3"/>
          </p:nvPr>
        </p:nvSpPr>
        <p:spPr>
          <a:xfrm>
            <a:off x="3778250" y="9428163"/>
            <a:ext cx="2889250" cy="496887"/>
          </a:xfrm>
          <a:prstGeom prst="rect">
            <a:avLst/>
          </a:prstGeom>
        </p:spPr>
        <p:txBody>
          <a:bodyPr vert="horz" lIns="91440" tIns="45720" rIns="91440" bIns="45720" rtlCol="0" anchor="b"/>
          <a:lstStyle>
            <a:lvl1pPr algn="r">
              <a:defRPr sz="1200">
                <a:ea typeface="Geneva" charset="-128"/>
                <a:cs typeface="+mn-cs"/>
              </a:defRPr>
            </a:lvl1pPr>
          </a:lstStyle>
          <a:p>
            <a:pPr>
              <a:defRPr/>
            </a:pPr>
            <a:fld id="{18181576-4278-41ED-A4CA-63DD77ED752E}" type="slidenum">
              <a:rPr lang="da-DK"/>
              <a:pPr>
                <a:defRPr/>
              </a:pPr>
              <a:t>‹nr.›</a:t>
            </a:fld>
            <a:endParaRPr lang="da-DK"/>
          </a:p>
        </p:txBody>
      </p:sp>
    </p:spTree>
    <p:extLst>
      <p:ext uri="{BB962C8B-B14F-4D97-AF65-F5344CB8AC3E}">
        <p14:creationId xmlns:p14="http://schemas.microsoft.com/office/powerpoint/2010/main" val="1965167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atin typeface="Arial" charset="0"/>
                <a:ea typeface="Geneva" charset="0"/>
                <a:cs typeface="+mn-cs"/>
              </a:defRPr>
            </a:lvl1pPr>
          </a:lstStyle>
          <a:p>
            <a:pPr>
              <a:defRPr/>
            </a:pPr>
            <a:endParaRPr lang="da-DK"/>
          </a:p>
        </p:txBody>
      </p:sp>
      <p:sp>
        <p:nvSpPr>
          <p:cNvPr id="3" name="Pladsholder til dato 2"/>
          <p:cNvSpPr>
            <a:spLocks noGrp="1"/>
          </p:cNvSpPr>
          <p:nvPr>
            <p:ph type="dt" idx="1"/>
          </p:nvPr>
        </p:nvSpPr>
        <p:spPr>
          <a:xfrm>
            <a:off x="3778250" y="0"/>
            <a:ext cx="2889250" cy="496888"/>
          </a:xfrm>
          <a:prstGeom prst="rect">
            <a:avLst/>
          </a:prstGeom>
        </p:spPr>
        <p:txBody>
          <a:bodyPr vert="horz" wrap="square" lIns="91440" tIns="45720" rIns="91440" bIns="45720" numCol="1" anchor="t" anchorCtr="0" compatLnSpc="1">
            <a:prstTxWarp prst="textNoShape">
              <a:avLst/>
            </a:prstTxWarp>
          </a:bodyPr>
          <a:lstStyle>
            <a:lvl1pPr algn="r">
              <a:defRPr sz="1200">
                <a:ea typeface="Geneva" charset="-128"/>
                <a:cs typeface="+mn-cs"/>
              </a:defRPr>
            </a:lvl1pPr>
          </a:lstStyle>
          <a:p>
            <a:pPr>
              <a:defRPr/>
            </a:pPr>
            <a:fld id="{8FED36BD-5A90-4C64-A321-0BBE4D26F349}" type="datetimeFigureOut">
              <a:rPr lang="da-DK" altLang="da-DK"/>
              <a:pPr>
                <a:defRPr/>
              </a:pPr>
              <a:t>15-01-2017</a:t>
            </a:fld>
            <a:endParaRPr lang="da-DK" altLang="da-DK"/>
          </a:p>
        </p:txBody>
      </p:sp>
      <p:sp>
        <p:nvSpPr>
          <p:cNvPr id="4" name="Pladsholder til diasbillede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pPr lvl="0"/>
            <a:endParaRPr lang="da-DK" noProof="0" smtClean="0"/>
          </a:p>
        </p:txBody>
      </p:sp>
      <p:sp>
        <p:nvSpPr>
          <p:cNvPr id="5" name="Pladsholder til noter 4"/>
          <p:cNvSpPr>
            <a:spLocks noGrp="1"/>
          </p:cNvSpPr>
          <p:nvPr>
            <p:ph type="body" sz="quarter" idx="3"/>
          </p:nvPr>
        </p:nvSpPr>
        <p:spPr>
          <a:xfrm>
            <a:off x="666750" y="4714875"/>
            <a:ext cx="5335588" cy="4467225"/>
          </a:xfrm>
          <a:prstGeom prst="rect">
            <a:avLst/>
          </a:prstGeom>
        </p:spPr>
        <p:txBody>
          <a:bodyPr vert="horz" lIns="91440" tIns="45720" rIns="91440" bIns="45720" rtlCol="0"/>
          <a:lstStyle/>
          <a:p>
            <a:pPr lvl="0"/>
            <a:r>
              <a:rPr lang="da-DK" noProof="0" smtClean="0"/>
              <a:t>Klik for at redigere teksttypografierne i masteren</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p>
        </p:txBody>
      </p:sp>
      <p:sp>
        <p:nvSpPr>
          <p:cNvPr id="6" name="Pladsholder til sidefod 5"/>
          <p:cNvSpPr>
            <a:spLocks noGrp="1"/>
          </p:cNvSpPr>
          <p:nvPr>
            <p:ph type="ftr" sz="quarter" idx="4"/>
          </p:nvPr>
        </p:nvSpPr>
        <p:spPr>
          <a:xfrm>
            <a:off x="0" y="9428163"/>
            <a:ext cx="2889250" cy="496887"/>
          </a:xfrm>
          <a:prstGeom prst="rect">
            <a:avLst/>
          </a:prstGeom>
        </p:spPr>
        <p:txBody>
          <a:bodyPr vert="horz" lIns="91440" tIns="45720" rIns="91440" bIns="45720" rtlCol="0" anchor="b"/>
          <a:lstStyle>
            <a:lvl1pPr algn="l">
              <a:defRPr sz="1200">
                <a:latin typeface="Arial" charset="0"/>
                <a:ea typeface="Geneva" charset="0"/>
                <a:cs typeface="+mn-cs"/>
              </a:defRPr>
            </a:lvl1pPr>
          </a:lstStyle>
          <a:p>
            <a:pPr>
              <a:defRPr/>
            </a:pPr>
            <a:endParaRPr lang="da-DK"/>
          </a:p>
        </p:txBody>
      </p:sp>
      <p:sp>
        <p:nvSpPr>
          <p:cNvPr id="7" name="Pladsholder til diasnummer 6"/>
          <p:cNvSpPr>
            <a:spLocks noGrp="1"/>
          </p:cNvSpPr>
          <p:nvPr>
            <p:ph type="sldNum" sz="quarter" idx="5"/>
          </p:nvPr>
        </p:nvSpPr>
        <p:spPr>
          <a:xfrm>
            <a:off x="3778250" y="9428163"/>
            <a:ext cx="2889250" cy="496887"/>
          </a:xfrm>
          <a:prstGeom prst="rect">
            <a:avLst/>
          </a:prstGeom>
        </p:spPr>
        <p:txBody>
          <a:bodyPr vert="horz" wrap="square" lIns="91440" tIns="45720" rIns="91440" bIns="45720" numCol="1" anchor="b" anchorCtr="0" compatLnSpc="1">
            <a:prstTxWarp prst="textNoShape">
              <a:avLst/>
            </a:prstTxWarp>
          </a:bodyPr>
          <a:lstStyle>
            <a:lvl1pPr algn="r">
              <a:defRPr sz="1200">
                <a:ea typeface="Geneva" charset="-128"/>
                <a:cs typeface="+mn-cs"/>
              </a:defRPr>
            </a:lvl1pPr>
          </a:lstStyle>
          <a:p>
            <a:pPr>
              <a:defRPr/>
            </a:pPr>
            <a:fld id="{9B987028-8A3B-40AE-853C-80B3EEA4B5F3}" type="slidenum">
              <a:rPr lang="da-DK" altLang="da-DK"/>
              <a:pPr>
                <a:defRPr/>
              </a:pPr>
              <a:t>‹nr.›</a:t>
            </a:fld>
            <a:endParaRPr lang="da-DK" altLang="da-DK"/>
          </a:p>
        </p:txBody>
      </p:sp>
    </p:spTree>
    <p:extLst>
      <p:ext uri="{BB962C8B-B14F-4D97-AF65-F5344CB8AC3E}">
        <p14:creationId xmlns:p14="http://schemas.microsoft.com/office/powerpoint/2010/main" val="217138501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Geneva" charset="0"/>
        <a:cs typeface="Geneva" charset="0"/>
      </a:defRPr>
    </a:lvl1pPr>
    <a:lvl2pPr marL="457200" algn="l" defTabSz="457200" rtl="0" eaLnBrk="0" fontAlgn="base" hangingPunct="0">
      <a:spcBef>
        <a:spcPct val="30000"/>
      </a:spcBef>
      <a:spcAft>
        <a:spcPct val="0"/>
      </a:spcAft>
      <a:defRPr sz="1200" kern="1200">
        <a:solidFill>
          <a:schemeClr val="tx1"/>
        </a:solidFill>
        <a:latin typeface="+mn-lt"/>
        <a:ea typeface="Geneva" charset="0"/>
        <a:cs typeface="Geneva"/>
      </a:defRPr>
    </a:lvl2pPr>
    <a:lvl3pPr marL="914400" algn="l" defTabSz="457200" rtl="0" eaLnBrk="0" fontAlgn="base" hangingPunct="0">
      <a:spcBef>
        <a:spcPct val="30000"/>
      </a:spcBef>
      <a:spcAft>
        <a:spcPct val="0"/>
      </a:spcAft>
      <a:defRPr sz="1200" kern="1200">
        <a:solidFill>
          <a:schemeClr val="tx1"/>
        </a:solidFill>
        <a:latin typeface="+mn-lt"/>
        <a:ea typeface="Geneva" charset="0"/>
        <a:cs typeface="Geneva"/>
      </a:defRPr>
    </a:lvl3pPr>
    <a:lvl4pPr marL="1371600" algn="l" defTabSz="457200" rtl="0" eaLnBrk="0" fontAlgn="base" hangingPunct="0">
      <a:spcBef>
        <a:spcPct val="30000"/>
      </a:spcBef>
      <a:spcAft>
        <a:spcPct val="0"/>
      </a:spcAft>
      <a:defRPr sz="1200" kern="1200">
        <a:solidFill>
          <a:schemeClr val="tx1"/>
        </a:solidFill>
        <a:latin typeface="+mn-lt"/>
        <a:ea typeface="Geneva" charset="0"/>
        <a:cs typeface="Geneva"/>
      </a:defRPr>
    </a:lvl4pPr>
    <a:lvl5pPr marL="1828800" algn="l" defTabSz="457200" rtl="0" eaLnBrk="0" fontAlgn="base" hangingPunct="0">
      <a:spcBef>
        <a:spcPct val="30000"/>
      </a:spcBef>
      <a:spcAft>
        <a:spcPct val="0"/>
      </a:spcAft>
      <a:defRPr sz="1200" kern="1200">
        <a:solidFill>
          <a:schemeClr val="tx1"/>
        </a:solidFill>
        <a:latin typeface="+mn-lt"/>
        <a:ea typeface="Geneva" charset="0"/>
        <a:cs typeface="Geneva"/>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BA4CC2FA-81EB-7645-A056-1A1B2D71557F}" type="slidenum">
              <a:rPr lang="da-DK" smtClean="0"/>
              <a:pPr/>
              <a:t>2</a:t>
            </a:fld>
            <a:endParaRPr lang="da-DK" dirty="0"/>
          </a:p>
        </p:txBody>
      </p:sp>
    </p:spTree>
    <p:extLst>
      <p:ext uri="{BB962C8B-B14F-4D97-AF65-F5344CB8AC3E}">
        <p14:creationId xmlns:p14="http://schemas.microsoft.com/office/powerpoint/2010/main" val="4836824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pPr>
              <a:defRPr/>
            </a:pPr>
            <a:fld id="{9B987028-8A3B-40AE-853C-80B3EEA4B5F3}" type="slidenum">
              <a:rPr lang="da-DK" altLang="da-DK" smtClean="0"/>
              <a:pPr>
                <a:defRPr/>
              </a:pPr>
              <a:t>15</a:t>
            </a:fld>
            <a:endParaRPr lang="da-DK" altLang="da-DK"/>
          </a:p>
        </p:txBody>
      </p:sp>
    </p:spTree>
    <p:extLst>
      <p:ext uri="{BB962C8B-B14F-4D97-AF65-F5344CB8AC3E}">
        <p14:creationId xmlns:p14="http://schemas.microsoft.com/office/powerpoint/2010/main" val="362149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B050E90A-F264-405A-AA0A-5613AFA14A88}" type="datetime1">
              <a:rPr lang="da-DK" smtClean="0"/>
              <a:t>15-01-2017</a:t>
            </a:fld>
            <a:endParaRPr lang="da-DK"/>
          </a:p>
        </p:txBody>
      </p:sp>
      <p:sp>
        <p:nvSpPr>
          <p:cNvPr id="5" name="Pladsholder til sidefod 4"/>
          <p:cNvSpPr>
            <a:spLocks noGrp="1"/>
          </p:cNvSpPr>
          <p:nvPr>
            <p:ph type="ftr" sz="quarter" idx="11"/>
          </p:nvPr>
        </p:nvSpPr>
        <p:spPr/>
        <p:txBody>
          <a:bodyPr/>
          <a:lstStyle/>
          <a:p>
            <a:r>
              <a:rPr lang="da-DK" smtClean="0"/>
              <a:t>Kontrol med kommunikation af hensyn til barnets eller den unges sundhed og udvikling</a:t>
            </a:r>
            <a:endParaRPr lang="da-DK"/>
          </a:p>
        </p:txBody>
      </p:sp>
      <p:sp>
        <p:nvSpPr>
          <p:cNvPr id="6" name="Pladsholder til diasnummer 5"/>
          <p:cNvSpPr>
            <a:spLocks noGrp="1"/>
          </p:cNvSpPr>
          <p:nvPr>
            <p:ph type="sldNum" sz="quarter" idx="12"/>
          </p:nvPr>
        </p:nvSpPr>
        <p:spPr/>
        <p:txBody>
          <a:bodyPr/>
          <a:lstStyle/>
          <a:p>
            <a:fld id="{EE4DFFBF-05E7-4631-AC05-EBBE36947033}" type="slidenum">
              <a:rPr lang="da-DK" smtClean="0"/>
              <a:t>‹nr.›</a:t>
            </a:fld>
            <a:endParaRPr lang="da-DK"/>
          </a:p>
        </p:txBody>
      </p:sp>
      <p:pic>
        <p:nvPicPr>
          <p:cNvPr id="7" name="Billede 7"/>
          <p:cNvPicPr>
            <a:picLocks noChangeAspect="1"/>
          </p:cNvPicPr>
          <p:nvPr userDrawn="1"/>
        </p:nvPicPr>
        <p:blipFill>
          <a:blip r:embed="rId2">
            <a:biLevel thresh="25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Billede 9"/>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880225" y="398463"/>
            <a:ext cx="1916113" cy="65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0826946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402F850E-8AB7-4415-863A-016913710E50}" type="datetime1">
              <a:rPr lang="da-DK" smtClean="0"/>
              <a:t>15-01-2017</a:t>
            </a:fld>
            <a:endParaRPr lang="da-DK"/>
          </a:p>
        </p:txBody>
      </p:sp>
      <p:sp>
        <p:nvSpPr>
          <p:cNvPr id="5" name="Pladsholder til sidefod 4"/>
          <p:cNvSpPr>
            <a:spLocks noGrp="1"/>
          </p:cNvSpPr>
          <p:nvPr>
            <p:ph type="ftr" sz="quarter" idx="11"/>
          </p:nvPr>
        </p:nvSpPr>
        <p:spPr/>
        <p:txBody>
          <a:bodyPr/>
          <a:lstStyle/>
          <a:p>
            <a:pPr>
              <a:defRPr/>
            </a:pPr>
            <a:r>
              <a:rPr lang="da-DK" smtClean="0"/>
              <a:t>Kontrol med kommunikation af hensyn til barnets eller den unges sundhed og udvikling</a:t>
            </a:r>
            <a:endParaRPr lang="en-GB"/>
          </a:p>
        </p:txBody>
      </p:sp>
      <p:sp>
        <p:nvSpPr>
          <p:cNvPr id="6" name="Pladsholder til diasnummer 5"/>
          <p:cNvSpPr>
            <a:spLocks noGrp="1"/>
          </p:cNvSpPr>
          <p:nvPr>
            <p:ph type="sldNum" sz="quarter" idx="12"/>
          </p:nvPr>
        </p:nvSpPr>
        <p:spPr/>
        <p:txBody>
          <a:bodyPr/>
          <a:lstStyle/>
          <a:p>
            <a:fld id="{EE4DFFBF-05E7-4631-AC05-EBBE36947033}" type="slidenum">
              <a:rPr lang="da-DK" smtClean="0"/>
              <a:t>‹nr.›</a:t>
            </a:fld>
            <a:endParaRPr lang="da-DK"/>
          </a:p>
        </p:txBody>
      </p:sp>
    </p:spTree>
    <p:extLst>
      <p:ext uri="{BB962C8B-B14F-4D97-AF65-F5344CB8AC3E}">
        <p14:creationId xmlns:p14="http://schemas.microsoft.com/office/powerpoint/2010/main" val="2290542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E7C3D737-A03A-45B5-A52A-C12D5122CDBE}" type="datetime1">
              <a:rPr lang="da-DK" smtClean="0"/>
              <a:t>15-01-2017</a:t>
            </a:fld>
            <a:endParaRPr lang="da-DK"/>
          </a:p>
        </p:txBody>
      </p:sp>
      <p:sp>
        <p:nvSpPr>
          <p:cNvPr id="5" name="Pladsholder til sidefod 4"/>
          <p:cNvSpPr>
            <a:spLocks noGrp="1"/>
          </p:cNvSpPr>
          <p:nvPr>
            <p:ph type="ftr" sz="quarter" idx="11"/>
          </p:nvPr>
        </p:nvSpPr>
        <p:spPr/>
        <p:txBody>
          <a:bodyPr/>
          <a:lstStyle/>
          <a:p>
            <a:pPr>
              <a:defRPr/>
            </a:pPr>
            <a:r>
              <a:rPr lang="da-DK" smtClean="0"/>
              <a:t>Kontrol med kommunikation af hensyn til barnets eller den unges sundhed og udvikling</a:t>
            </a:r>
            <a:endParaRPr lang="en-GB"/>
          </a:p>
        </p:txBody>
      </p:sp>
      <p:sp>
        <p:nvSpPr>
          <p:cNvPr id="6" name="Pladsholder til diasnummer 5"/>
          <p:cNvSpPr>
            <a:spLocks noGrp="1"/>
          </p:cNvSpPr>
          <p:nvPr>
            <p:ph type="sldNum" sz="quarter" idx="12"/>
          </p:nvPr>
        </p:nvSpPr>
        <p:spPr/>
        <p:txBody>
          <a:bodyPr/>
          <a:lstStyle/>
          <a:p>
            <a:fld id="{EE4DFFBF-05E7-4631-AC05-EBBE36947033}" type="slidenum">
              <a:rPr lang="da-DK" smtClean="0"/>
              <a:t>‹nr.›</a:t>
            </a:fld>
            <a:endParaRPr lang="da-DK"/>
          </a:p>
        </p:txBody>
      </p:sp>
    </p:spTree>
    <p:extLst>
      <p:ext uri="{BB962C8B-B14F-4D97-AF65-F5344CB8AC3E}">
        <p14:creationId xmlns:p14="http://schemas.microsoft.com/office/powerpoint/2010/main" val="1771270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Klik for at redigere i master</a:t>
            </a:r>
            <a:endParaRPr lang="da-DK" dirty="0"/>
          </a:p>
        </p:txBody>
      </p:sp>
      <p:sp>
        <p:nvSpPr>
          <p:cNvPr id="3" name="Pladsholder til indhold 2"/>
          <p:cNvSpPr>
            <a:spLocks noGrp="1"/>
          </p:cNvSpPr>
          <p:nvPr>
            <p:ph idx="1"/>
          </p:nvPr>
        </p:nvSpPr>
        <p:spPr/>
        <p:txBody>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10"/>
          </p:nvPr>
        </p:nvSpPr>
        <p:spPr/>
        <p:txBody>
          <a:bodyPr/>
          <a:lstStyle/>
          <a:p>
            <a:fld id="{6280FFCD-332A-4468-9900-47321BBF7AA0}" type="datetime1">
              <a:rPr lang="da-DK" smtClean="0"/>
              <a:t>15-01-2017</a:t>
            </a:fld>
            <a:endParaRPr lang="da-DK"/>
          </a:p>
        </p:txBody>
      </p:sp>
      <p:sp>
        <p:nvSpPr>
          <p:cNvPr id="5" name="Pladsholder til sidefod 4"/>
          <p:cNvSpPr>
            <a:spLocks noGrp="1"/>
          </p:cNvSpPr>
          <p:nvPr>
            <p:ph type="ftr" sz="quarter" idx="11"/>
          </p:nvPr>
        </p:nvSpPr>
        <p:spPr/>
        <p:txBody>
          <a:bodyPr/>
          <a:lstStyle/>
          <a:p>
            <a:pPr>
              <a:defRPr/>
            </a:pPr>
            <a:r>
              <a:rPr lang="da-DK" smtClean="0"/>
              <a:t>Kontrol med kommunikation af hensyn til barnets eller den unges sundhed og udvikling</a:t>
            </a:r>
            <a:endParaRPr lang="en-GB"/>
          </a:p>
        </p:txBody>
      </p:sp>
      <p:sp>
        <p:nvSpPr>
          <p:cNvPr id="6" name="Pladsholder til diasnummer 5"/>
          <p:cNvSpPr>
            <a:spLocks noGrp="1"/>
          </p:cNvSpPr>
          <p:nvPr>
            <p:ph type="sldNum" sz="quarter" idx="12"/>
          </p:nvPr>
        </p:nvSpPr>
        <p:spPr/>
        <p:txBody>
          <a:bodyPr/>
          <a:lstStyle/>
          <a:p>
            <a:fld id="{EE4DFFBF-05E7-4631-AC05-EBBE36947033}" type="slidenum">
              <a:rPr lang="da-DK" smtClean="0"/>
              <a:t>‹nr.›</a:t>
            </a:fld>
            <a:endParaRPr lang="da-DK"/>
          </a:p>
        </p:txBody>
      </p:sp>
    </p:spTree>
    <p:extLst>
      <p:ext uri="{BB962C8B-B14F-4D97-AF65-F5344CB8AC3E}">
        <p14:creationId xmlns:p14="http://schemas.microsoft.com/office/powerpoint/2010/main" val="40035092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C14A4848-614D-498C-9405-DC2F2EE0EA9E}" type="datetime1">
              <a:rPr lang="da-DK" smtClean="0"/>
              <a:t>15-01-2017</a:t>
            </a:fld>
            <a:endParaRPr lang="da-DK"/>
          </a:p>
        </p:txBody>
      </p:sp>
      <p:sp>
        <p:nvSpPr>
          <p:cNvPr id="5" name="Pladsholder til sidefod 4"/>
          <p:cNvSpPr>
            <a:spLocks noGrp="1"/>
          </p:cNvSpPr>
          <p:nvPr>
            <p:ph type="ftr" sz="quarter" idx="11"/>
          </p:nvPr>
        </p:nvSpPr>
        <p:spPr/>
        <p:txBody>
          <a:bodyPr/>
          <a:lstStyle/>
          <a:p>
            <a:pPr>
              <a:defRPr/>
            </a:pPr>
            <a:r>
              <a:rPr lang="da-DK" smtClean="0"/>
              <a:t>Kontrol med kommunikation af hensyn til barnets eller den unges sundhed og udvikling</a:t>
            </a:r>
            <a:endParaRPr lang="en-GB"/>
          </a:p>
        </p:txBody>
      </p:sp>
      <p:sp>
        <p:nvSpPr>
          <p:cNvPr id="6" name="Pladsholder til diasnummer 5"/>
          <p:cNvSpPr>
            <a:spLocks noGrp="1"/>
          </p:cNvSpPr>
          <p:nvPr>
            <p:ph type="sldNum" sz="quarter" idx="12"/>
          </p:nvPr>
        </p:nvSpPr>
        <p:spPr/>
        <p:txBody>
          <a:bodyPr/>
          <a:lstStyle/>
          <a:p>
            <a:fld id="{EE4DFFBF-05E7-4631-AC05-EBBE36947033}" type="slidenum">
              <a:rPr lang="da-DK" smtClean="0"/>
              <a:t>‹nr.›</a:t>
            </a:fld>
            <a:endParaRPr lang="da-DK"/>
          </a:p>
        </p:txBody>
      </p:sp>
    </p:spTree>
    <p:extLst>
      <p:ext uri="{BB962C8B-B14F-4D97-AF65-F5344CB8AC3E}">
        <p14:creationId xmlns:p14="http://schemas.microsoft.com/office/powerpoint/2010/main" val="307862628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F9D489E6-E605-436B-A75B-B336B335FB62}" type="datetime1">
              <a:rPr lang="da-DK" smtClean="0"/>
              <a:t>15-01-2017</a:t>
            </a:fld>
            <a:endParaRPr lang="da-DK"/>
          </a:p>
        </p:txBody>
      </p:sp>
      <p:sp>
        <p:nvSpPr>
          <p:cNvPr id="6" name="Pladsholder til sidefod 5"/>
          <p:cNvSpPr>
            <a:spLocks noGrp="1"/>
          </p:cNvSpPr>
          <p:nvPr>
            <p:ph type="ftr" sz="quarter" idx="11"/>
          </p:nvPr>
        </p:nvSpPr>
        <p:spPr/>
        <p:txBody>
          <a:bodyPr/>
          <a:lstStyle/>
          <a:p>
            <a:pPr>
              <a:defRPr/>
            </a:pPr>
            <a:r>
              <a:rPr lang="da-DK" smtClean="0"/>
              <a:t>Kontrol med kommunikation af hensyn til barnets eller den unges sundhed og udvikling</a:t>
            </a:r>
            <a:endParaRPr lang="en-GB"/>
          </a:p>
        </p:txBody>
      </p:sp>
      <p:sp>
        <p:nvSpPr>
          <p:cNvPr id="7" name="Pladsholder til diasnummer 6"/>
          <p:cNvSpPr>
            <a:spLocks noGrp="1"/>
          </p:cNvSpPr>
          <p:nvPr>
            <p:ph type="sldNum" sz="quarter" idx="12"/>
          </p:nvPr>
        </p:nvSpPr>
        <p:spPr/>
        <p:txBody>
          <a:bodyPr/>
          <a:lstStyle/>
          <a:p>
            <a:fld id="{EE4DFFBF-05E7-4631-AC05-EBBE36947033}" type="slidenum">
              <a:rPr lang="da-DK" smtClean="0"/>
              <a:t>‹nr.›</a:t>
            </a:fld>
            <a:endParaRPr lang="da-DK"/>
          </a:p>
        </p:txBody>
      </p:sp>
    </p:spTree>
    <p:extLst>
      <p:ext uri="{BB962C8B-B14F-4D97-AF65-F5344CB8AC3E}">
        <p14:creationId xmlns:p14="http://schemas.microsoft.com/office/powerpoint/2010/main" val="1277393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C54B85D2-15A8-4BC9-BB40-696DA62B1AF7}" type="datetime1">
              <a:rPr lang="da-DK" smtClean="0"/>
              <a:t>15-01-2017</a:t>
            </a:fld>
            <a:endParaRPr lang="da-DK"/>
          </a:p>
        </p:txBody>
      </p:sp>
      <p:sp>
        <p:nvSpPr>
          <p:cNvPr id="8" name="Pladsholder til sidefod 7"/>
          <p:cNvSpPr>
            <a:spLocks noGrp="1"/>
          </p:cNvSpPr>
          <p:nvPr>
            <p:ph type="ftr" sz="quarter" idx="11"/>
          </p:nvPr>
        </p:nvSpPr>
        <p:spPr/>
        <p:txBody>
          <a:bodyPr/>
          <a:lstStyle/>
          <a:p>
            <a:pPr>
              <a:defRPr/>
            </a:pPr>
            <a:r>
              <a:rPr lang="da-DK" smtClean="0"/>
              <a:t>Kontrol med kommunikation af hensyn til barnets eller den unges sundhed og udvikling</a:t>
            </a:r>
            <a:endParaRPr lang="en-GB"/>
          </a:p>
        </p:txBody>
      </p:sp>
      <p:sp>
        <p:nvSpPr>
          <p:cNvPr id="9" name="Pladsholder til diasnummer 8"/>
          <p:cNvSpPr>
            <a:spLocks noGrp="1"/>
          </p:cNvSpPr>
          <p:nvPr>
            <p:ph type="sldNum" sz="quarter" idx="12"/>
          </p:nvPr>
        </p:nvSpPr>
        <p:spPr/>
        <p:txBody>
          <a:bodyPr/>
          <a:lstStyle/>
          <a:p>
            <a:fld id="{EE4DFFBF-05E7-4631-AC05-EBBE36947033}" type="slidenum">
              <a:rPr lang="da-DK" smtClean="0"/>
              <a:t>‹nr.›</a:t>
            </a:fld>
            <a:endParaRPr lang="da-DK"/>
          </a:p>
        </p:txBody>
      </p:sp>
    </p:spTree>
    <p:extLst>
      <p:ext uri="{BB962C8B-B14F-4D97-AF65-F5344CB8AC3E}">
        <p14:creationId xmlns:p14="http://schemas.microsoft.com/office/powerpoint/2010/main" val="3480122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Klik for at redigere i master</a:t>
            </a:r>
            <a:endParaRPr lang="da-DK" dirty="0"/>
          </a:p>
        </p:txBody>
      </p:sp>
      <p:sp>
        <p:nvSpPr>
          <p:cNvPr id="3" name="Pladsholder til dato 2"/>
          <p:cNvSpPr>
            <a:spLocks noGrp="1"/>
          </p:cNvSpPr>
          <p:nvPr>
            <p:ph type="dt" sz="half" idx="10"/>
          </p:nvPr>
        </p:nvSpPr>
        <p:spPr/>
        <p:txBody>
          <a:bodyPr/>
          <a:lstStyle/>
          <a:p>
            <a:fld id="{A3A4F004-9B3A-4760-9AEA-B9FF00FB77E5}" type="datetime1">
              <a:rPr lang="da-DK" smtClean="0"/>
              <a:t>15-01-2017</a:t>
            </a:fld>
            <a:endParaRPr lang="da-DK"/>
          </a:p>
        </p:txBody>
      </p:sp>
      <p:sp>
        <p:nvSpPr>
          <p:cNvPr id="4" name="Pladsholder til sidefod 3"/>
          <p:cNvSpPr>
            <a:spLocks noGrp="1"/>
          </p:cNvSpPr>
          <p:nvPr>
            <p:ph type="ftr" sz="quarter" idx="11"/>
          </p:nvPr>
        </p:nvSpPr>
        <p:spPr/>
        <p:txBody>
          <a:bodyPr/>
          <a:lstStyle/>
          <a:p>
            <a:pPr>
              <a:defRPr/>
            </a:pPr>
            <a:r>
              <a:rPr lang="da-DK" smtClean="0"/>
              <a:t>Kontrol med kommunikation af hensyn til barnets eller den unges sundhed og udvikling</a:t>
            </a:r>
            <a:endParaRPr lang="en-GB"/>
          </a:p>
        </p:txBody>
      </p:sp>
      <p:sp>
        <p:nvSpPr>
          <p:cNvPr id="5" name="Pladsholder til diasnummer 4"/>
          <p:cNvSpPr>
            <a:spLocks noGrp="1"/>
          </p:cNvSpPr>
          <p:nvPr>
            <p:ph type="sldNum" sz="quarter" idx="12"/>
          </p:nvPr>
        </p:nvSpPr>
        <p:spPr/>
        <p:txBody>
          <a:bodyPr/>
          <a:lstStyle/>
          <a:p>
            <a:fld id="{EE4DFFBF-05E7-4631-AC05-EBBE36947033}" type="slidenum">
              <a:rPr lang="da-DK" smtClean="0"/>
              <a:t>‹nr.›</a:t>
            </a:fld>
            <a:endParaRPr lang="da-DK"/>
          </a:p>
        </p:txBody>
      </p:sp>
    </p:spTree>
    <p:extLst>
      <p:ext uri="{BB962C8B-B14F-4D97-AF65-F5344CB8AC3E}">
        <p14:creationId xmlns:p14="http://schemas.microsoft.com/office/powerpoint/2010/main" val="252357357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9D2CA143-4C91-40B7-AEF7-AA0455901781}" type="datetime1">
              <a:rPr lang="da-DK" smtClean="0"/>
              <a:t>15-01-2017</a:t>
            </a:fld>
            <a:endParaRPr lang="da-DK"/>
          </a:p>
        </p:txBody>
      </p:sp>
      <p:sp>
        <p:nvSpPr>
          <p:cNvPr id="3" name="Pladsholder til sidefod 2"/>
          <p:cNvSpPr>
            <a:spLocks noGrp="1"/>
          </p:cNvSpPr>
          <p:nvPr>
            <p:ph type="ftr" sz="quarter" idx="11"/>
          </p:nvPr>
        </p:nvSpPr>
        <p:spPr/>
        <p:txBody>
          <a:bodyPr/>
          <a:lstStyle/>
          <a:p>
            <a:pPr>
              <a:defRPr/>
            </a:pPr>
            <a:r>
              <a:rPr lang="da-DK" smtClean="0"/>
              <a:t>Kontrol med kommunikation af hensyn til barnets eller den unges sundhed og udvikling</a:t>
            </a:r>
            <a:endParaRPr lang="en-GB"/>
          </a:p>
        </p:txBody>
      </p:sp>
      <p:sp>
        <p:nvSpPr>
          <p:cNvPr id="4" name="Pladsholder til diasnummer 3"/>
          <p:cNvSpPr>
            <a:spLocks noGrp="1"/>
          </p:cNvSpPr>
          <p:nvPr>
            <p:ph type="sldNum" sz="quarter" idx="12"/>
          </p:nvPr>
        </p:nvSpPr>
        <p:spPr/>
        <p:txBody>
          <a:bodyPr/>
          <a:lstStyle/>
          <a:p>
            <a:fld id="{EE4DFFBF-05E7-4631-AC05-EBBE36947033}" type="slidenum">
              <a:rPr lang="da-DK" smtClean="0"/>
              <a:t>‹nr.›</a:t>
            </a:fld>
            <a:endParaRPr lang="da-DK"/>
          </a:p>
        </p:txBody>
      </p:sp>
    </p:spTree>
    <p:extLst>
      <p:ext uri="{BB962C8B-B14F-4D97-AF65-F5344CB8AC3E}">
        <p14:creationId xmlns:p14="http://schemas.microsoft.com/office/powerpoint/2010/main" val="1037462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FBA84624-CACD-4586-BE2D-FCEDA5DAA0D2}" type="datetime1">
              <a:rPr lang="da-DK" smtClean="0"/>
              <a:t>15-01-2017</a:t>
            </a:fld>
            <a:endParaRPr lang="da-DK"/>
          </a:p>
        </p:txBody>
      </p:sp>
      <p:sp>
        <p:nvSpPr>
          <p:cNvPr id="6" name="Pladsholder til sidefod 5"/>
          <p:cNvSpPr>
            <a:spLocks noGrp="1"/>
          </p:cNvSpPr>
          <p:nvPr>
            <p:ph type="ftr" sz="quarter" idx="11"/>
          </p:nvPr>
        </p:nvSpPr>
        <p:spPr/>
        <p:txBody>
          <a:bodyPr/>
          <a:lstStyle/>
          <a:p>
            <a:pPr>
              <a:defRPr/>
            </a:pPr>
            <a:r>
              <a:rPr lang="da-DK" smtClean="0"/>
              <a:t>Kontrol med kommunikation af hensyn til barnets eller den unges sundhed og udvikling</a:t>
            </a:r>
            <a:endParaRPr lang="en-GB"/>
          </a:p>
        </p:txBody>
      </p:sp>
      <p:sp>
        <p:nvSpPr>
          <p:cNvPr id="7" name="Pladsholder til diasnummer 6"/>
          <p:cNvSpPr>
            <a:spLocks noGrp="1"/>
          </p:cNvSpPr>
          <p:nvPr>
            <p:ph type="sldNum" sz="quarter" idx="12"/>
          </p:nvPr>
        </p:nvSpPr>
        <p:spPr/>
        <p:txBody>
          <a:bodyPr/>
          <a:lstStyle/>
          <a:p>
            <a:fld id="{EE4DFFBF-05E7-4631-AC05-EBBE36947033}" type="slidenum">
              <a:rPr lang="da-DK" smtClean="0"/>
              <a:t>‹nr.›</a:t>
            </a:fld>
            <a:endParaRPr lang="da-DK"/>
          </a:p>
        </p:txBody>
      </p:sp>
    </p:spTree>
    <p:extLst>
      <p:ext uri="{BB962C8B-B14F-4D97-AF65-F5344CB8AC3E}">
        <p14:creationId xmlns:p14="http://schemas.microsoft.com/office/powerpoint/2010/main" val="2233498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B15F9A71-17F5-4F2F-867F-69FDED3E4992}" type="datetime1">
              <a:rPr lang="da-DK" smtClean="0"/>
              <a:t>15-01-2017</a:t>
            </a:fld>
            <a:endParaRPr lang="da-DK"/>
          </a:p>
        </p:txBody>
      </p:sp>
      <p:sp>
        <p:nvSpPr>
          <p:cNvPr id="6" name="Pladsholder til sidefod 5"/>
          <p:cNvSpPr>
            <a:spLocks noGrp="1"/>
          </p:cNvSpPr>
          <p:nvPr>
            <p:ph type="ftr" sz="quarter" idx="11"/>
          </p:nvPr>
        </p:nvSpPr>
        <p:spPr/>
        <p:txBody>
          <a:bodyPr/>
          <a:lstStyle/>
          <a:p>
            <a:pPr>
              <a:defRPr/>
            </a:pPr>
            <a:r>
              <a:rPr lang="da-DK" smtClean="0"/>
              <a:t>Kontrol med kommunikation af hensyn til barnets eller den unges sundhed og udvikling</a:t>
            </a:r>
            <a:endParaRPr lang="en-GB"/>
          </a:p>
        </p:txBody>
      </p:sp>
      <p:sp>
        <p:nvSpPr>
          <p:cNvPr id="7" name="Pladsholder til diasnummer 6"/>
          <p:cNvSpPr>
            <a:spLocks noGrp="1"/>
          </p:cNvSpPr>
          <p:nvPr>
            <p:ph type="sldNum" sz="quarter" idx="12"/>
          </p:nvPr>
        </p:nvSpPr>
        <p:spPr/>
        <p:txBody>
          <a:bodyPr/>
          <a:lstStyle/>
          <a:p>
            <a:fld id="{EE4DFFBF-05E7-4631-AC05-EBBE36947033}" type="slidenum">
              <a:rPr lang="da-DK" smtClean="0"/>
              <a:t>‹nr.›</a:t>
            </a:fld>
            <a:endParaRPr lang="da-DK"/>
          </a:p>
        </p:txBody>
      </p:sp>
    </p:spTree>
    <p:extLst>
      <p:ext uri="{BB962C8B-B14F-4D97-AF65-F5344CB8AC3E}">
        <p14:creationId xmlns:p14="http://schemas.microsoft.com/office/powerpoint/2010/main" val="3544906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dirty="0" smtClean="0"/>
              <a:t>Klik for at redigere i master</a:t>
            </a:r>
            <a:endParaRPr lang="da-DK" dirty="0"/>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606D6-256F-437E-85C5-AD8DD3E73F5D}" type="datetime1">
              <a:rPr lang="da-DK" smtClean="0"/>
              <a:t>15-01-2017</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da-DK" smtClean="0"/>
              <a:t>Kontrol med kommunikation af hensyn til barnets eller den unges sundhed og udvikling</a:t>
            </a:r>
            <a:endParaRPr lang="en-GB"/>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4DFFBF-05E7-4631-AC05-EBBE36947033}" type="slidenum">
              <a:rPr lang="da-DK" smtClean="0"/>
              <a:t>‹nr.›</a:t>
            </a:fld>
            <a:endParaRPr lang="da-DK"/>
          </a:p>
        </p:txBody>
      </p:sp>
    </p:spTree>
    <p:extLst>
      <p:ext uri="{BB962C8B-B14F-4D97-AF65-F5344CB8AC3E}">
        <p14:creationId xmlns:p14="http://schemas.microsoft.com/office/powerpoint/2010/main" val="221973951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iming>
    <p:tnLst>
      <p:par>
        <p:cTn id="1" dur="indefinite" restart="never" nodeType="tmRoot"/>
      </p:par>
    </p:tnLst>
  </p:timing>
  <p:hf hdr="0" dt="0"/>
  <p:txStyles>
    <p:titleStyle>
      <a:lvl1pPr algn="l" defTabSz="914400" rtl="0" eaLnBrk="1" latinLnBrk="0" hangingPunct="1">
        <a:spcBef>
          <a:spcPct val="0"/>
        </a:spcBef>
        <a:buNone/>
        <a:defRPr sz="2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a-DK" sz="1800" b="0" dirty="0">
                <a:solidFill>
                  <a:prstClr val="black"/>
                </a:solidFill>
              </a:rPr>
              <a:t>Voksenansvar  for anbragte børn og unge</a:t>
            </a:r>
            <a:r>
              <a:rPr lang="da-DK" dirty="0">
                <a:solidFill>
                  <a:prstClr val="black"/>
                </a:solidFill>
              </a:rPr>
              <a:t/>
            </a:r>
            <a:br>
              <a:rPr lang="da-DK" dirty="0">
                <a:solidFill>
                  <a:prstClr val="black"/>
                </a:solidFill>
              </a:rPr>
            </a:br>
            <a:r>
              <a:rPr lang="da-DK" dirty="0">
                <a:solidFill>
                  <a:prstClr val="black"/>
                </a:solidFill>
              </a:rPr>
              <a:t/>
            </a:r>
            <a:br>
              <a:rPr lang="da-DK" dirty="0">
                <a:solidFill>
                  <a:prstClr val="black"/>
                </a:solidFill>
              </a:rPr>
            </a:br>
            <a:r>
              <a:rPr lang="da-DK" sz="2800" dirty="0">
                <a:solidFill>
                  <a:prstClr val="black"/>
                </a:solidFill>
              </a:rPr>
              <a:t>Kontrol med kommunikation af hensyn til barnets eller den unges sundhed og udvikling </a:t>
            </a:r>
            <a:endParaRPr lang="da-DK" sz="2800" dirty="0"/>
          </a:p>
        </p:txBody>
      </p:sp>
      <p:sp>
        <p:nvSpPr>
          <p:cNvPr id="3" name="Undertitel 2"/>
          <p:cNvSpPr>
            <a:spLocks noGrp="1"/>
          </p:cNvSpPr>
          <p:nvPr>
            <p:ph type="subTitle" idx="1"/>
          </p:nvPr>
        </p:nvSpPr>
        <p:spPr>
          <a:xfrm>
            <a:off x="762000" y="3867150"/>
            <a:ext cx="6400800" cy="1752600"/>
          </a:xfrm>
        </p:spPr>
        <p:txBody>
          <a:bodyPr/>
          <a:lstStyle/>
          <a:p>
            <a:pPr marL="285750" indent="-285750" algn="l">
              <a:buFont typeface="Arial" panose="020B0604020202020204" pitchFamily="34" charset="0"/>
              <a:buChar char="•"/>
              <a:defRPr/>
            </a:pPr>
            <a:r>
              <a:rPr lang="da-DK" dirty="0">
                <a:solidFill>
                  <a:schemeClr val="tx1"/>
                </a:solidFill>
              </a:rPr>
              <a:t>Private opholdssteder</a:t>
            </a:r>
          </a:p>
          <a:p>
            <a:pPr marL="285750" indent="-285750" algn="l">
              <a:buFont typeface="Arial" panose="020B0604020202020204" pitchFamily="34" charset="0"/>
              <a:buChar char="•"/>
              <a:defRPr/>
            </a:pPr>
            <a:r>
              <a:rPr lang="da-DK" dirty="0">
                <a:solidFill>
                  <a:schemeClr val="tx1"/>
                </a:solidFill>
              </a:rPr>
              <a:t>Alle typer døgninstitutioner</a:t>
            </a:r>
          </a:p>
          <a:p>
            <a:pPr algn="l"/>
            <a:endParaRPr lang="da-DK" dirty="0"/>
          </a:p>
        </p:txBody>
      </p:sp>
    </p:spTree>
    <p:extLst>
      <p:ext uri="{BB962C8B-B14F-4D97-AF65-F5344CB8AC3E}">
        <p14:creationId xmlns:p14="http://schemas.microsoft.com/office/powerpoint/2010/main" val="20705094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72800"/>
            <a:ext cx="6299735" cy="1162800"/>
          </a:xfrm>
        </p:spPr>
        <p:txBody>
          <a:bodyPr>
            <a:normAutofit/>
          </a:bodyPr>
          <a:lstStyle/>
          <a:p>
            <a:r>
              <a:rPr lang="da-DK" dirty="0" smtClean="0"/>
              <a:t>Fremgangsmåde</a:t>
            </a:r>
            <a:endParaRPr lang="da-DK" dirty="0"/>
          </a:p>
        </p:txBody>
      </p:sp>
      <p:sp>
        <p:nvSpPr>
          <p:cNvPr id="3" name="Pladsholder til indhold 2"/>
          <p:cNvSpPr>
            <a:spLocks noGrp="1"/>
          </p:cNvSpPr>
          <p:nvPr>
            <p:ph idx="1"/>
          </p:nvPr>
        </p:nvSpPr>
        <p:spPr>
          <a:xfrm>
            <a:off x="450000" y="1445201"/>
            <a:ext cx="8229600" cy="5041323"/>
          </a:xfrm>
        </p:spPr>
        <p:txBody>
          <a:bodyPr>
            <a:normAutofit/>
          </a:bodyPr>
          <a:lstStyle/>
          <a:p>
            <a:pPr marL="0" indent="0">
              <a:buNone/>
            </a:pPr>
            <a:r>
              <a:rPr lang="da-DK" b="1" dirty="0" smtClean="0"/>
              <a:t>Skriftlig kommunikation</a:t>
            </a:r>
          </a:p>
          <a:p>
            <a:pPr>
              <a:buFont typeface="Arial" charset="0"/>
              <a:buChar char="•"/>
            </a:pPr>
            <a:r>
              <a:rPr lang="da-DK" dirty="0" smtClean="0"/>
              <a:t>Ved samtykke åbnes og læses brevet eller den skriftlige kommunikation</a:t>
            </a:r>
          </a:p>
          <a:p>
            <a:pPr>
              <a:buFont typeface="Arial" charset="0"/>
              <a:buChar char="•"/>
            </a:pPr>
            <a:r>
              <a:rPr lang="da-DK" dirty="0" smtClean="0"/>
              <a:t>Gives der ikke samtykke ved indgående brev eller anden skriftlig henvendelse, </a:t>
            </a:r>
            <a:r>
              <a:rPr lang="da-DK" dirty="0"/>
              <a:t>kan dette uåbnet returneres </a:t>
            </a:r>
            <a:r>
              <a:rPr lang="da-DK" dirty="0" smtClean="0"/>
              <a:t>eller slettes (afsenderen skal orienteres herom) </a:t>
            </a:r>
            <a:endParaRPr lang="da-DK" dirty="0"/>
          </a:p>
          <a:p>
            <a:pPr>
              <a:buFont typeface="Arial" charset="0"/>
              <a:buChar char="•"/>
            </a:pPr>
            <a:r>
              <a:rPr lang="da-DK" dirty="0" smtClean="0"/>
              <a:t>Gives der ikke samtykke til at åbne et </a:t>
            </a:r>
            <a:r>
              <a:rPr lang="da-DK" dirty="0"/>
              <a:t>udgående brev eller anden skriftlig </a:t>
            </a:r>
            <a:r>
              <a:rPr lang="da-DK" dirty="0" smtClean="0"/>
              <a:t>henvendelse, </a:t>
            </a:r>
            <a:r>
              <a:rPr lang="da-DK" dirty="0"/>
              <a:t>tilintetgøres brevet eller </a:t>
            </a:r>
            <a:r>
              <a:rPr lang="da-DK" dirty="0" smtClean="0"/>
              <a:t>henvendelsen</a:t>
            </a:r>
          </a:p>
          <a:p>
            <a:pPr>
              <a:buFont typeface="Arial" charset="0"/>
              <a:buChar char="•"/>
            </a:pPr>
            <a:r>
              <a:rPr lang="da-DK" dirty="0" smtClean="0"/>
              <a:t>Ved </a:t>
            </a:r>
            <a:r>
              <a:rPr lang="da-DK" dirty="0"/>
              <a:t>e-mails kan personalet </a:t>
            </a:r>
            <a:r>
              <a:rPr lang="da-DK" dirty="0" smtClean="0"/>
              <a:t>sammen med barnet gennemgå </a:t>
            </a:r>
            <a:r>
              <a:rPr lang="da-DK" dirty="0"/>
              <a:t>barnets </a:t>
            </a:r>
            <a:r>
              <a:rPr lang="da-DK" dirty="0" smtClean="0"/>
              <a:t>indbakke</a:t>
            </a:r>
          </a:p>
          <a:p>
            <a:pPr marL="457200" lvl="1" indent="0">
              <a:buNone/>
            </a:pPr>
            <a:endParaRPr lang="da-DK" dirty="0" smtClean="0"/>
          </a:p>
          <a:p>
            <a:pPr marL="0" indent="0">
              <a:buNone/>
            </a:pPr>
            <a:r>
              <a:rPr lang="da-DK" b="1" dirty="0" smtClean="0"/>
              <a:t>Telefonsamtaler:</a:t>
            </a:r>
          </a:p>
          <a:p>
            <a:pPr>
              <a:buFont typeface="Arial" charset="0"/>
              <a:buChar char="•"/>
            </a:pPr>
            <a:r>
              <a:rPr lang="da-DK" dirty="0" smtClean="0"/>
              <a:t>Ved samtykke etableres medhør på telefonen</a:t>
            </a:r>
          </a:p>
          <a:p>
            <a:pPr>
              <a:buFont typeface="Arial" charset="0"/>
              <a:buChar char="•"/>
            </a:pPr>
            <a:r>
              <a:rPr lang="da-DK" dirty="0" smtClean="0"/>
              <a:t>Gives der ikke samtykke til medhør ved en indgående samtale, afbrydes forbindelsen, med en forklaring til den, der har ringet op</a:t>
            </a:r>
          </a:p>
          <a:p>
            <a:pPr>
              <a:buFont typeface="Arial" charset="0"/>
              <a:buChar char="•"/>
            </a:pPr>
            <a:r>
              <a:rPr lang="da-DK" dirty="0" smtClean="0"/>
              <a:t>Gives der ikke samtykke til udgående samtaler, føres samtalen ikke</a:t>
            </a:r>
          </a:p>
          <a:p>
            <a:pPr>
              <a:buFont typeface="Arial" charset="0"/>
              <a:buChar char="•"/>
            </a:pPr>
            <a:endParaRPr lang="da-DK" b="1" dirty="0" smtClean="0"/>
          </a:p>
          <a:p>
            <a:pPr marL="0" indent="0">
              <a:buNone/>
            </a:pPr>
            <a:endParaRPr lang="da-DK" b="1" dirty="0"/>
          </a:p>
          <a:p>
            <a:endParaRPr lang="da-DK" dirty="0"/>
          </a:p>
          <a:p>
            <a:pPr>
              <a:buFont typeface="Arial" charset="0"/>
              <a:buChar char="•"/>
            </a:pPr>
            <a:endParaRPr lang="da-DK" dirty="0" smtClean="0"/>
          </a:p>
        </p:txBody>
      </p:sp>
      <p:sp>
        <p:nvSpPr>
          <p:cNvPr id="5" name="Pladsholder til diasnummer 4"/>
          <p:cNvSpPr>
            <a:spLocks noGrp="1"/>
          </p:cNvSpPr>
          <p:nvPr>
            <p:ph type="sldNum" sz="quarter" idx="12"/>
          </p:nvPr>
        </p:nvSpPr>
        <p:spPr/>
        <p:txBody>
          <a:bodyPr/>
          <a:lstStyle/>
          <a:p>
            <a:fld id="{EE4DFFBF-05E7-4631-AC05-EBBE36947033}" type="slidenum">
              <a:rPr lang="da-DK" smtClean="0"/>
              <a:t>10</a:t>
            </a:fld>
            <a:endParaRPr lang="da-DK"/>
          </a:p>
        </p:txBody>
      </p:sp>
      <p:sp>
        <p:nvSpPr>
          <p:cNvPr id="6" name="Pladsholder til sidefod 3"/>
          <p:cNvSpPr txBox="1">
            <a:spLocks/>
          </p:cNvSpPr>
          <p:nvPr/>
        </p:nvSpPr>
        <p:spPr>
          <a:xfrm>
            <a:off x="247650" y="6000750"/>
            <a:ext cx="4171950" cy="682625"/>
          </a:xfrm>
          <a:prstGeom prst="rect">
            <a:avLst/>
          </a:prstGeom>
        </p:spPr>
        <p:txBody>
          <a:bodyPr vert="horz" lIns="91440" tIns="45720" rIns="91440" bIns="45720" rtlCol="0" anchor="ctr"/>
          <a:lstStyle>
            <a:defPPr>
              <a:defRPr lang="en-GB"/>
            </a:defPPr>
            <a:lvl1pPr algn="ctr" rtl="0" fontAlgn="base">
              <a:spcBef>
                <a:spcPct val="0"/>
              </a:spcBef>
              <a:spcAft>
                <a:spcPct val="0"/>
              </a:spcAft>
              <a:defRPr sz="1200" kern="1200">
                <a:solidFill>
                  <a:schemeClr val="tx1">
                    <a:tint val="75000"/>
                  </a:schemeClr>
                </a:solidFill>
                <a:latin typeface="Arial" pitchFamily="34" charset="0"/>
                <a:ea typeface="Geneva"/>
                <a:cs typeface="Geneva"/>
              </a:defRPr>
            </a:lvl1pPr>
            <a:lvl2pPr marL="457200" algn="l" rtl="0" fontAlgn="base">
              <a:spcBef>
                <a:spcPct val="0"/>
              </a:spcBef>
              <a:spcAft>
                <a:spcPct val="0"/>
              </a:spcAft>
              <a:defRPr kern="1200">
                <a:solidFill>
                  <a:schemeClr val="tx1"/>
                </a:solidFill>
                <a:latin typeface="Arial" pitchFamily="34" charset="0"/>
                <a:ea typeface="Geneva"/>
                <a:cs typeface="Geneva"/>
              </a:defRPr>
            </a:lvl2pPr>
            <a:lvl3pPr marL="914400" algn="l" rtl="0" fontAlgn="base">
              <a:spcBef>
                <a:spcPct val="0"/>
              </a:spcBef>
              <a:spcAft>
                <a:spcPct val="0"/>
              </a:spcAft>
              <a:defRPr kern="1200">
                <a:solidFill>
                  <a:schemeClr val="tx1"/>
                </a:solidFill>
                <a:latin typeface="Arial" pitchFamily="34" charset="0"/>
                <a:ea typeface="Geneva"/>
                <a:cs typeface="Geneva"/>
              </a:defRPr>
            </a:lvl3pPr>
            <a:lvl4pPr marL="1371600" algn="l" rtl="0" fontAlgn="base">
              <a:spcBef>
                <a:spcPct val="0"/>
              </a:spcBef>
              <a:spcAft>
                <a:spcPct val="0"/>
              </a:spcAft>
              <a:defRPr kern="1200">
                <a:solidFill>
                  <a:schemeClr val="tx1"/>
                </a:solidFill>
                <a:latin typeface="Arial" pitchFamily="34" charset="0"/>
                <a:ea typeface="Geneva"/>
                <a:cs typeface="Geneva"/>
              </a:defRPr>
            </a:lvl4pPr>
            <a:lvl5pPr marL="1828800" algn="l" rtl="0" fontAlgn="base">
              <a:spcBef>
                <a:spcPct val="0"/>
              </a:spcBef>
              <a:spcAft>
                <a:spcPct val="0"/>
              </a:spcAft>
              <a:defRPr kern="1200">
                <a:solidFill>
                  <a:schemeClr val="tx1"/>
                </a:solidFill>
                <a:latin typeface="Arial" pitchFamily="34" charset="0"/>
                <a:ea typeface="Geneva"/>
                <a:cs typeface="Geneva"/>
              </a:defRPr>
            </a:lvl5pPr>
            <a:lvl6pPr marL="2286000" algn="l" defTabSz="914400" rtl="0" eaLnBrk="1" latinLnBrk="0" hangingPunct="1">
              <a:defRPr kern="1200">
                <a:solidFill>
                  <a:schemeClr val="tx1"/>
                </a:solidFill>
                <a:latin typeface="Arial" pitchFamily="34" charset="0"/>
                <a:ea typeface="Geneva"/>
                <a:cs typeface="Geneva"/>
              </a:defRPr>
            </a:lvl6pPr>
            <a:lvl7pPr marL="2743200" algn="l" defTabSz="914400" rtl="0" eaLnBrk="1" latinLnBrk="0" hangingPunct="1">
              <a:defRPr kern="1200">
                <a:solidFill>
                  <a:schemeClr val="tx1"/>
                </a:solidFill>
                <a:latin typeface="Arial" pitchFamily="34" charset="0"/>
                <a:ea typeface="Geneva"/>
                <a:cs typeface="Geneva"/>
              </a:defRPr>
            </a:lvl7pPr>
            <a:lvl8pPr marL="3200400" algn="l" defTabSz="914400" rtl="0" eaLnBrk="1" latinLnBrk="0" hangingPunct="1">
              <a:defRPr kern="1200">
                <a:solidFill>
                  <a:schemeClr val="tx1"/>
                </a:solidFill>
                <a:latin typeface="Arial" pitchFamily="34" charset="0"/>
                <a:ea typeface="Geneva"/>
                <a:cs typeface="Geneva"/>
              </a:defRPr>
            </a:lvl8pPr>
            <a:lvl9pPr marL="3657600" algn="l" defTabSz="914400" rtl="0" eaLnBrk="1" latinLnBrk="0" hangingPunct="1">
              <a:defRPr kern="1200">
                <a:solidFill>
                  <a:schemeClr val="tx1"/>
                </a:solidFill>
                <a:latin typeface="Arial" pitchFamily="34" charset="0"/>
                <a:ea typeface="Geneva"/>
                <a:cs typeface="Geneva"/>
              </a:defRPr>
            </a:lvl9pPr>
          </a:lstStyle>
          <a:p>
            <a:pPr algn="l">
              <a:defRPr/>
            </a:pPr>
            <a:r>
              <a:rPr lang="da-DK" smtClean="0"/>
              <a:t>Kontrol med kommunikation af hensyn til barnets eller den unges sundhed og udvikling</a:t>
            </a:r>
            <a:endParaRPr lang="en-GB" dirty="0"/>
          </a:p>
        </p:txBody>
      </p:sp>
    </p:spTree>
    <p:extLst>
      <p:ext uri="{BB962C8B-B14F-4D97-AF65-F5344CB8AC3E}">
        <p14:creationId xmlns:p14="http://schemas.microsoft.com/office/powerpoint/2010/main" val="8981263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72800"/>
            <a:ext cx="5662613" cy="1162800"/>
          </a:xfrm>
        </p:spPr>
        <p:txBody>
          <a:bodyPr>
            <a:normAutofit/>
          </a:bodyPr>
          <a:lstStyle/>
          <a:p>
            <a:r>
              <a:rPr lang="da-DK" dirty="0" smtClean="0"/>
              <a:t>Regler om kommunikation i husordenen</a:t>
            </a:r>
            <a:endParaRPr lang="da-DK" dirty="0"/>
          </a:p>
        </p:txBody>
      </p:sp>
      <p:sp>
        <p:nvSpPr>
          <p:cNvPr id="3" name="Pladsholder til indhold 2"/>
          <p:cNvSpPr>
            <a:spLocks noGrp="1"/>
          </p:cNvSpPr>
          <p:nvPr>
            <p:ph idx="1"/>
          </p:nvPr>
        </p:nvSpPr>
        <p:spPr/>
        <p:txBody>
          <a:bodyPr>
            <a:normAutofit/>
          </a:bodyPr>
          <a:lstStyle/>
          <a:p>
            <a:endParaRPr lang="da-DK" dirty="0" smtClean="0"/>
          </a:p>
          <a:p>
            <a:r>
              <a:rPr lang="da-DK" dirty="0" smtClean="0"/>
              <a:t>Anbringelsessteder </a:t>
            </a:r>
            <a:r>
              <a:rPr lang="da-DK" dirty="0"/>
              <a:t>har ikke lovhjemmel til at </a:t>
            </a:r>
            <a:r>
              <a:rPr lang="da-DK" dirty="0" smtClean="0"/>
              <a:t>beslutte at </a:t>
            </a:r>
            <a:r>
              <a:rPr lang="da-DK" dirty="0"/>
              <a:t>fratage børn og </a:t>
            </a:r>
            <a:r>
              <a:rPr lang="da-DK" dirty="0" smtClean="0"/>
              <a:t>unge deres </a:t>
            </a:r>
            <a:r>
              <a:rPr lang="da-DK" dirty="0"/>
              <a:t>mobiltelefon eller nægte dem adgang til internettet m.v. </a:t>
            </a:r>
            <a:endParaRPr lang="da-DK" dirty="0" smtClean="0"/>
          </a:p>
          <a:p>
            <a:pPr marL="0" indent="0">
              <a:buNone/>
            </a:pPr>
            <a:endParaRPr lang="da-DK" dirty="0" smtClean="0"/>
          </a:p>
          <a:p>
            <a:r>
              <a:rPr lang="da-DK" dirty="0"/>
              <a:t>S</a:t>
            </a:r>
            <a:r>
              <a:rPr lang="da-DK" dirty="0" smtClean="0"/>
              <a:t>om </a:t>
            </a:r>
            <a:r>
              <a:rPr lang="da-DK" dirty="0"/>
              <a:t>led </a:t>
            </a:r>
            <a:r>
              <a:rPr lang="da-DK" dirty="0" smtClean="0"/>
              <a:t>i, </a:t>
            </a:r>
            <a:r>
              <a:rPr lang="da-DK" dirty="0"/>
              <a:t>at barnet </a:t>
            </a:r>
            <a:r>
              <a:rPr lang="da-DK" dirty="0" smtClean="0"/>
              <a:t>eller den </a:t>
            </a:r>
            <a:r>
              <a:rPr lang="da-DK" dirty="0"/>
              <a:t>unge har ophold </a:t>
            </a:r>
            <a:r>
              <a:rPr lang="da-DK" dirty="0" smtClean="0"/>
              <a:t>på anbringelsesstedet, kan der i husordenen opstilles </a:t>
            </a:r>
            <a:r>
              <a:rPr lang="da-DK" dirty="0"/>
              <a:t>regler for brugen af mobiltelefon </a:t>
            </a:r>
            <a:r>
              <a:rPr lang="da-DK" dirty="0" smtClean="0"/>
              <a:t>og internet.</a:t>
            </a:r>
          </a:p>
          <a:p>
            <a:endParaRPr lang="da-DK" dirty="0" smtClean="0"/>
          </a:p>
        </p:txBody>
      </p:sp>
      <p:sp>
        <p:nvSpPr>
          <p:cNvPr id="5" name="Pladsholder til diasnummer 4"/>
          <p:cNvSpPr>
            <a:spLocks noGrp="1"/>
          </p:cNvSpPr>
          <p:nvPr>
            <p:ph type="sldNum" sz="quarter" idx="12"/>
          </p:nvPr>
        </p:nvSpPr>
        <p:spPr/>
        <p:txBody>
          <a:bodyPr/>
          <a:lstStyle/>
          <a:p>
            <a:fld id="{EE4DFFBF-05E7-4631-AC05-EBBE36947033}" type="slidenum">
              <a:rPr lang="da-DK" smtClean="0"/>
              <a:t>11</a:t>
            </a:fld>
            <a:endParaRPr lang="da-DK"/>
          </a:p>
        </p:txBody>
      </p:sp>
      <p:sp>
        <p:nvSpPr>
          <p:cNvPr id="6" name="Pladsholder til sidefod 3"/>
          <p:cNvSpPr txBox="1">
            <a:spLocks/>
          </p:cNvSpPr>
          <p:nvPr/>
        </p:nvSpPr>
        <p:spPr>
          <a:xfrm>
            <a:off x="247650" y="6000750"/>
            <a:ext cx="4171950" cy="682625"/>
          </a:xfrm>
          <a:prstGeom prst="rect">
            <a:avLst/>
          </a:prstGeom>
        </p:spPr>
        <p:txBody>
          <a:bodyPr vert="horz" lIns="91440" tIns="45720" rIns="91440" bIns="45720" rtlCol="0" anchor="ctr"/>
          <a:lstStyle>
            <a:defPPr>
              <a:defRPr lang="en-GB"/>
            </a:defPPr>
            <a:lvl1pPr algn="ctr" rtl="0" fontAlgn="base">
              <a:spcBef>
                <a:spcPct val="0"/>
              </a:spcBef>
              <a:spcAft>
                <a:spcPct val="0"/>
              </a:spcAft>
              <a:defRPr sz="1200" kern="1200">
                <a:solidFill>
                  <a:schemeClr val="tx1">
                    <a:tint val="75000"/>
                  </a:schemeClr>
                </a:solidFill>
                <a:latin typeface="Arial" pitchFamily="34" charset="0"/>
                <a:ea typeface="Geneva"/>
                <a:cs typeface="Geneva"/>
              </a:defRPr>
            </a:lvl1pPr>
            <a:lvl2pPr marL="457200" algn="l" rtl="0" fontAlgn="base">
              <a:spcBef>
                <a:spcPct val="0"/>
              </a:spcBef>
              <a:spcAft>
                <a:spcPct val="0"/>
              </a:spcAft>
              <a:defRPr kern="1200">
                <a:solidFill>
                  <a:schemeClr val="tx1"/>
                </a:solidFill>
                <a:latin typeface="Arial" pitchFamily="34" charset="0"/>
                <a:ea typeface="Geneva"/>
                <a:cs typeface="Geneva"/>
              </a:defRPr>
            </a:lvl2pPr>
            <a:lvl3pPr marL="914400" algn="l" rtl="0" fontAlgn="base">
              <a:spcBef>
                <a:spcPct val="0"/>
              </a:spcBef>
              <a:spcAft>
                <a:spcPct val="0"/>
              </a:spcAft>
              <a:defRPr kern="1200">
                <a:solidFill>
                  <a:schemeClr val="tx1"/>
                </a:solidFill>
                <a:latin typeface="Arial" pitchFamily="34" charset="0"/>
                <a:ea typeface="Geneva"/>
                <a:cs typeface="Geneva"/>
              </a:defRPr>
            </a:lvl3pPr>
            <a:lvl4pPr marL="1371600" algn="l" rtl="0" fontAlgn="base">
              <a:spcBef>
                <a:spcPct val="0"/>
              </a:spcBef>
              <a:spcAft>
                <a:spcPct val="0"/>
              </a:spcAft>
              <a:defRPr kern="1200">
                <a:solidFill>
                  <a:schemeClr val="tx1"/>
                </a:solidFill>
                <a:latin typeface="Arial" pitchFamily="34" charset="0"/>
                <a:ea typeface="Geneva"/>
                <a:cs typeface="Geneva"/>
              </a:defRPr>
            </a:lvl4pPr>
            <a:lvl5pPr marL="1828800" algn="l" rtl="0" fontAlgn="base">
              <a:spcBef>
                <a:spcPct val="0"/>
              </a:spcBef>
              <a:spcAft>
                <a:spcPct val="0"/>
              </a:spcAft>
              <a:defRPr kern="1200">
                <a:solidFill>
                  <a:schemeClr val="tx1"/>
                </a:solidFill>
                <a:latin typeface="Arial" pitchFamily="34" charset="0"/>
                <a:ea typeface="Geneva"/>
                <a:cs typeface="Geneva"/>
              </a:defRPr>
            </a:lvl5pPr>
            <a:lvl6pPr marL="2286000" algn="l" defTabSz="914400" rtl="0" eaLnBrk="1" latinLnBrk="0" hangingPunct="1">
              <a:defRPr kern="1200">
                <a:solidFill>
                  <a:schemeClr val="tx1"/>
                </a:solidFill>
                <a:latin typeface="Arial" pitchFamily="34" charset="0"/>
                <a:ea typeface="Geneva"/>
                <a:cs typeface="Geneva"/>
              </a:defRPr>
            </a:lvl6pPr>
            <a:lvl7pPr marL="2743200" algn="l" defTabSz="914400" rtl="0" eaLnBrk="1" latinLnBrk="0" hangingPunct="1">
              <a:defRPr kern="1200">
                <a:solidFill>
                  <a:schemeClr val="tx1"/>
                </a:solidFill>
                <a:latin typeface="Arial" pitchFamily="34" charset="0"/>
                <a:ea typeface="Geneva"/>
                <a:cs typeface="Geneva"/>
              </a:defRPr>
            </a:lvl7pPr>
            <a:lvl8pPr marL="3200400" algn="l" defTabSz="914400" rtl="0" eaLnBrk="1" latinLnBrk="0" hangingPunct="1">
              <a:defRPr kern="1200">
                <a:solidFill>
                  <a:schemeClr val="tx1"/>
                </a:solidFill>
                <a:latin typeface="Arial" pitchFamily="34" charset="0"/>
                <a:ea typeface="Geneva"/>
                <a:cs typeface="Geneva"/>
              </a:defRPr>
            </a:lvl8pPr>
            <a:lvl9pPr marL="3657600" algn="l" defTabSz="914400" rtl="0" eaLnBrk="1" latinLnBrk="0" hangingPunct="1">
              <a:defRPr kern="1200">
                <a:solidFill>
                  <a:schemeClr val="tx1"/>
                </a:solidFill>
                <a:latin typeface="Arial" pitchFamily="34" charset="0"/>
                <a:ea typeface="Geneva"/>
                <a:cs typeface="Geneva"/>
              </a:defRPr>
            </a:lvl9pPr>
          </a:lstStyle>
          <a:p>
            <a:pPr algn="l">
              <a:defRPr/>
            </a:pPr>
            <a:r>
              <a:rPr lang="da-DK" smtClean="0"/>
              <a:t>Kontrol med kommunikation af hensyn til barnets eller den unges sundhed og udvikling</a:t>
            </a:r>
            <a:endParaRPr lang="en-GB" dirty="0"/>
          </a:p>
        </p:txBody>
      </p:sp>
    </p:spTree>
    <p:extLst>
      <p:ext uri="{BB962C8B-B14F-4D97-AF65-F5344CB8AC3E}">
        <p14:creationId xmlns:p14="http://schemas.microsoft.com/office/powerpoint/2010/main" val="40335792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850" y="172800"/>
            <a:ext cx="5868670" cy="1162800"/>
          </a:xfrm>
        </p:spPr>
        <p:txBody>
          <a:bodyPr/>
          <a:lstStyle/>
          <a:p>
            <a:r>
              <a:rPr lang="da-DK" dirty="0" smtClean="0"/>
              <a:t>Retskilder</a:t>
            </a:r>
            <a:endParaRPr lang="da-DK" dirty="0"/>
          </a:p>
        </p:txBody>
      </p:sp>
      <p:sp>
        <p:nvSpPr>
          <p:cNvPr id="3" name="Pladsholder til indhold 2"/>
          <p:cNvSpPr>
            <a:spLocks noGrp="1"/>
          </p:cNvSpPr>
          <p:nvPr>
            <p:ph idx="1"/>
          </p:nvPr>
        </p:nvSpPr>
        <p:spPr>
          <a:xfrm>
            <a:off x="450850" y="1404257"/>
            <a:ext cx="8243888" cy="4760006"/>
          </a:xfrm>
        </p:spPr>
        <p:txBody>
          <a:bodyPr>
            <a:normAutofit/>
          </a:bodyPr>
          <a:lstStyle/>
          <a:p>
            <a:pPr lvl="0"/>
            <a:r>
              <a:rPr lang="da-DK" dirty="0"/>
              <a:t>Lov om voksenansvar </a:t>
            </a:r>
            <a:r>
              <a:rPr lang="da-DK" dirty="0" smtClean="0"/>
              <a:t>for </a:t>
            </a:r>
            <a:r>
              <a:rPr lang="da-DK" dirty="0"/>
              <a:t>anbragte børn og unge (Lov nr. 619 af 8. juni 2016</a:t>
            </a:r>
            <a:r>
              <a:rPr lang="da-DK" dirty="0" smtClean="0"/>
              <a:t>), § 15.</a:t>
            </a:r>
            <a:endParaRPr lang="da-DK" dirty="0"/>
          </a:p>
          <a:p>
            <a:pPr lvl="0"/>
            <a:r>
              <a:rPr lang="da-DK" dirty="0"/>
              <a:t>Lov om ændring af lov om social service, lov om socialtilsyn og lov om folkeskolen (Lov nr. 647 af 8. juni 2016).</a:t>
            </a:r>
          </a:p>
          <a:p>
            <a:pPr lvl="0"/>
            <a:r>
              <a:rPr lang="da-DK" dirty="0" smtClean="0"/>
              <a:t>Lov </a:t>
            </a:r>
            <a:r>
              <a:rPr lang="da-DK" dirty="0"/>
              <a:t>om ændring af lov om social service, lov om retssikkerhed og administration på det sociale område og lov om voksenansvar for anbragte børn og </a:t>
            </a:r>
            <a:r>
              <a:rPr lang="da-DK" dirty="0" smtClean="0"/>
              <a:t>unge (Lov </a:t>
            </a:r>
            <a:r>
              <a:rPr lang="da-DK" dirty="0"/>
              <a:t>nr. 1543 af 13. december </a:t>
            </a:r>
            <a:r>
              <a:rPr lang="da-DK" dirty="0" smtClean="0"/>
              <a:t>2016), § 3. </a:t>
            </a:r>
            <a:endParaRPr lang="da-DK" dirty="0"/>
          </a:p>
          <a:p>
            <a:pPr lvl="0"/>
            <a:r>
              <a:rPr lang="da-DK" dirty="0"/>
              <a:t>Lov om ændring af lov om socialtilsyn, lov om social service og lov om voksenansvar for anbragte børn og unge </a:t>
            </a:r>
            <a:r>
              <a:rPr lang="da-DK" dirty="0" smtClean="0"/>
              <a:t>(Lov </a:t>
            </a:r>
            <a:r>
              <a:rPr lang="da-DK" dirty="0"/>
              <a:t>nr. 1544 af 13. december </a:t>
            </a:r>
            <a:r>
              <a:rPr lang="da-DK" dirty="0" smtClean="0"/>
              <a:t>2016), § 3.</a:t>
            </a:r>
            <a:endParaRPr lang="da-DK" dirty="0"/>
          </a:p>
          <a:p>
            <a:pPr lvl="0"/>
            <a:r>
              <a:rPr lang="da-DK" dirty="0"/>
              <a:t>Bekendtgørelse om voksenansvar </a:t>
            </a:r>
            <a:r>
              <a:rPr lang="da-DK" dirty="0" smtClean="0"/>
              <a:t>for </a:t>
            </a:r>
            <a:r>
              <a:rPr lang="da-DK" dirty="0"/>
              <a:t>anbragte børn og </a:t>
            </a:r>
            <a:r>
              <a:rPr lang="da-DK" dirty="0" smtClean="0"/>
              <a:t>unge (Bek</a:t>
            </a:r>
            <a:r>
              <a:rPr lang="da-DK" dirty="0"/>
              <a:t>. nr. 1707 af 20. december </a:t>
            </a:r>
            <a:r>
              <a:rPr lang="da-DK" dirty="0" smtClean="0"/>
              <a:t>2016), § 15.</a:t>
            </a:r>
            <a:endParaRPr lang="da-DK" dirty="0"/>
          </a:p>
          <a:p>
            <a:pPr lvl="0"/>
            <a:r>
              <a:rPr lang="da-DK" dirty="0"/>
              <a:t>Vejledning til lov om voksenansvar </a:t>
            </a:r>
            <a:r>
              <a:rPr lang="da-DK" dirty="0" smtClean="0"/>
              <a:t>for </a:t>
            </a:r>
            <a:r>
              <a:rPr lang="da-DK" dirty="0"/>
              <a:t>anbragte børn og </a:t>
            </a:r>
            <a:r>
              <a:rPr lang="da-DK" dirty="0" smtClean="0"/>
              <a:t>unge (</a:t>
            </a:r>
            <a:r>
              <a:rPr lang="da-DK" dirty="0" err="1" smtClean="0"/>
              <a:t>Vejl</a:t>
            </a:r>
            <a:r>
              <a:rPr lang="da-DK" dirty="0" smtClean="0"/>
              <a:t>. </a:t>
            </a:r>
            <a:r>
              <a:rPr lang="da-DK" dirty="0"/>
              <a:t>nr. 10370 af 21. december </a:t>
            </a:r>
            <a:r>
              <a:rPr lang="da-DK" dirty="0" smtClean="0"/>
              <a:t>2016), pkt. 108-113.</a:t>
            </a:r>
            <a:endParaRPr lang="da-DK" dirty="0"/>
          </a:p>
          <a:p>
            <a:pPr marL="0" indent="0">
              <a:buNone/>
            </a:pPr>
            <a:endParaRPr lang="da-DK" dirty="0"/>
          </a:p>
        </p:txBody>
      </p:sp>
      <p:sp>
        <p:nvSpPr>
          <p:cNvPr id="5" name="Pladsholder til diasnummer 4"/>
          <p:cNvSpPr>
            <a:spLocks noGrp="1"/>
          </p:cNvSpPr>
          <p:nvPr>
            <p:ph type="sldNum" sz="quarter" idx="12"/>
          </p:nvPr>
        </p:nvSpPr>
        <p:spPr/>
        <p:txBody>
          <a:bodyPr/>
          <a:lstStyle/>
          <a:p>
            <a:fld id="{EE4DFFBF-05E7-4631-AC05-EBBE36947033}" type="slidenum">
              <a:rPr lang="da-DK" smtClean="0"/>
              <a:t>12</a:t>
            </a:fld>
            <a:endParaRPr lang="da-DK"/>
          </a:p>
        </p:txBody>
      </p:sp>
      <p:sp>
        <p:nvSpPr>
          <p:cNvPr id="6" name="Pladsholder til sidefod 3"/>
          <p:cNvSpPr txBox="1">
            <a:spLocks/>
          </p:cNvSpPr>
          <p:nvPr/>
        </p:nvSpPr>
        <p:spPr>
          <a:xfrm>
            <a:off x="247650" y="6000750"/>
            <a:ext cx="4171950" cy="682625"/>
          </a:xfrm>
          <a:prstGeom prst="rect">
            <a:avLst/>
          </a:prstGeom>
        </p:spPr>
        <p:txBody>
          <a:bodyPr vert="horz" lIns="91440" tIns="45720" rIns="91440" bIns="45720" rtlCol="0" anchor="ctr"/>
          <a:lstStyle>
            <a:defPPr>
              <a:defRPr lang="en-GB"/>
            </a:defPPr>
            <a:lvl1pPr algn="ctr" rtl="0" fontAlgn="base">
              <a:spcBef>
                <a:spcPct val="0"/>
              </a:spcBef>
              <a:spcAft>
                <a:spcPct val="0"/>
              </a:spcAft>
              <a:defRPr sz="1200" kern="1200">
                <a:solidFill>
                  <a:schemeClr val="tx1">
                    <a:tint val="75000"/>
                  </a:schemeClr>
                </a:solidFill>
                <a:latin typeface="Arial" pitchFamily="34" charset="0"/>
                <a:ea typeface="Geneva"/>
                <a:cs typeface="Geneva"/>
              </a:defRPr>
            </a:lvl1pPr>
            <a:lvl2pPr marL="457200" algn="l" rtl="0" fontAlgn="base">
              <a:spcBef>
                <a:spcPct val="0"/>
              </a:spcBef>
              <a:spcAft>
                <a:spcPct val="0"/>
              </a:spcAft>
              <a:defRPr kern="1200">
                <a:solidFill>
                  <a:schemeClr val="tx1"/>
                </a:solidFill>
                <a:latin typeface="Arial" pitchFamily="34" charset="0"/>
                <a:ea typeface="Geneva"/>
                <a:cs typeface="Geneva"/>
              </a:defRPr>
            </a:lvl2pPr>
            <a:lvl3pPr marL="914400" algn="l" rtl="0" fontAlgn="base">
              <a:spcBef>
                <a:spcPct val="0"/>
              </a:spcBef>
              <a:spcAft>
                <a:spcPct val="0"/>
              </a:spcAft>
              <a:defRPr kern="1200">
                <a:solidFill>
                  <a:schemeClr val="tx1"/>
                </a:solidFill>
                <a:latin typeface="Arial" pitchFamily="34" charset="0"/>
                <a:ea typeface="Geneva"/>
                <a:cs typeface="Geneva"/>
              </a:defRPr>
            </a:lvl3pPr>
            <a:lvl4pPr marL="1371600" algn="l" rtl="0" fontAlgn="base">
              <a:spcBef>
                <a:spcPct val="0"/>
              </a:spcBef>
              <a:spcAft>
                <a:spcPct val="0"/>
              </a:spcAft>
              <a:defRPr kern="1200">
                <a:solidFill>
                  <a:schemeClr val="tx1"/>
                </a:solidFill>
                <a:latin typeface="Arial" pitchFamily="34" charset="0"/>
                <a:ea typeface="Geneva"/>
                <a:cs typeface="Geneva"/>
              </a:defRPr>
            </a:lvl4pPr>
            <a:lvl5pPr marL="1828800" algn="l" rtl="0" fontAlgn="base">
              <a:spcBef>
                <a:spcPct val="0"/>
              </a:spcBef>
              <a:spcAft>
                <a:spcPct val="0"/>
              </a:spcAft>
              <a:defRPr kern="1200">
                <a:solidFill>
                  <a:schemeClr val="tx1"/>
                </a:solidFill>
                <a:latin typeface="Arial" pitchFamily="34" charset="0"/>
                <a:ea typeface="Geneva"/>
                <a:cs typeface="Geneva"/>
              </a:defRPr>
            </a:lvl5pPr>
            <a:lvl6pPr marL="2286000" algn="l" defTabSz="914400" rtl="0" eaLnBrk="1" latinLnBrk="0" hangingPunct="1">
              <a:defRPr kern="1200">
                <a:solidFill>
                  <a:schemeClr val="tx1"/>
                </a:solidFill>
                <a:latin typeface="Arial" pitchFamily="34" charset="0"/>
                <a:ea typeface="Geneva"/>
                <a:cs typeface="Geneva"/>
              </a:defRPr>
            </a:lvl6pPr>
            <a:lvl7pPr marL="2743200" algn="l" defTabSz="914400" rtl="0" eaLnBrk="1" latinLnBrk="0" hangingPunct="1">
              <a:defRPr kern="1200">
                <a:solidFill>
                  <a:schemeClr val="tx1"/>
                </a:solidFill>
                <a:latin typeface="Arial" pitchFamily="34" charset="0"/>
                <a:ea typeface="Geneva"/>
                <a:cs typeface="Geneva"/>
              </a:defRPr>
            </a:lvl7pPr>
            <a:lvl8pPr marL="3200400" algn="l" defTabSz="914400" rtl="0" eaLnBrk="1" latinLnBrk="0" hangingPunct="1">
              <a:defRPr kern="1200">
                <a:solidFill>
                  <a:schemeClr val="tx1"/>
                </a:solidFill>
                <a:latin typeface="Arial" pitchFamily="34" charset="0"/>
                <a:ea typeface="Geneva"/>
                <a:cs typeface="Geneva"/>
              </a:defRPr>
            </a:lvl8pPr>
            <a:lvl9pPr marL="3657600" algn="l" defTabSz="914400" rtl="0" eaLnBrk="1" latinLnBrk="0" hangingPunct="1">
              <a:defRPr kern="1200">
                <a:solidFill>
                  <a:schemeClr val="tx1"/>
                </a:solidFill>
                <a:latin typeface="Arial" pitchFamily="34" charset="0"/>
                <a:ea typeface="Geneva"/>
                <a:cs typeface="Geneva"/>
              </a:defRPr>
            </a:lvl9pPr>
          </a:lstStyle>
          <a:p>
            <a:pPr algn="l">
              <a:defRPr/>
            </a:pPr>
            <a:r>
              <a:rPr lang="da-DK" smtClean="0"/>
              <a:t>Kontrol med kommunikation af hensyn til barnets eller den unges sundhed og udvikling</a:t>
            </a:r>
            <a:endParaRPr lang="en-GB" dirty="0"/>
          </a:p>
        </p:txBody>
      </p:sp>
    </p:spTree>
    <p:extLst>
      <p:ext uri="{BB962C8B-B14F-4D97-AF65-F5344CB8AC3E}">
        <p14:creationId xmlns:p14="http://schemas.microsoft.com/office/powerpoint/2010/main" val="26053896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72800"/>
            <a:ext cx="5662613" cy="1019301"/>
          </a:xfrm>
        </p:spPr>
        <p:txBody>
          <a:bodyPr>
            <a:normAutofit/>
          </a:bodyPr>
          <a:lstStyle/>
          <a:p>
            <a:r>
              <a:rPr lang="da-DK" i="1" dirty="0" smtClean="0"/>
              <a:t>Lovens</a:t>
            </a:r>
            <a:r>
              <a:rPr lang="da-DK" dirty="0" smtClean="0"/>
              <a:t> ordlyd</a:t>
            </a:r>
            <a:endParaRPr lang="da-DK" dirty="0"/>
          </a:p>
        </p:txBody>
      </p:sp>
      <p:sp>
        <p:nvSpPr>
          <p:cNvPr id="3" name="Pladsholder til indhold 2"/>
          <p:cNvSpPr>
            <a:spLocks noGrp="1"/>
          </p:cNvSpPr>
          <p:nvPr>
            <p:ph idx="1"/>
          </p:nvPr>
        </p:nvSpPr>
        <p:spPr>
          <a:xfrm>
            <a:off x="450000" y="1600200"/>
            <a:ext cx="8229600" cy="4525963"/>
          </a:xfrm>
          <a:ln w="25400">
            <a:solidFill>
              <a:schemeClr val="accent1">
                <a:lumMod val="50000"/>
              </a:schemeClr>
            </a:solidFill>
          </a:ln>
        </p:spPr>
        <p:txBody>
          <a:bodyPr>
            <a:normAutofit lnSpcReduction="10000"/>
          </a:bodyPr>
          <a:lstStyle/>
          <a:p>
            <a:pPr marL="0" indent="0">
              <a:buNone/>
            </a:pPr>
            <a:r>
              <a:rPr lang="da-DK" b="1" dirty="0"/>
              <a:t>§ 15. </a:t>
            </a:r>
            <a:r>
              <a:rPr lang="da-DK" dirty="0"/>
              <a:t>Børn og unge-udvalget kan uden retskendelse træffe afgørelse om kontrol med barnets eller </a:t>
            </a:r>
            <a:r>
              <a:rPr lang="da-DK" dirty="0" smtClean="0"/>
              <a:t>den unges </a:t>
            </a:r>
            <a:r>
              <a:rPr lang="da-DK" dirty="0"/>
              <a:t>brevveksling, telefonsamtaler og anden kommunikation med nærmere angivne personer uden </a:t>
            </a:r>
            <a:r>
              <a:rPr lang="da-DK" dirty="0" smtClean="0"/>
              <a:t>for institutionen </a:t>
            </a:r>
            <a:r>
              <a:rPr lang="da-DK" dirty="0"/>
              <a:t>under barnets eller den unges ophold på anbringelsessteder efter § 66, stk. 1, nr. 5 og 6, i </a:t>
            </a:r>
            <a:r>
              <a:rPr lang="da-DK" dirty="0" smtClean="0"/>
              <a:t>lov om </a:t>
            </a:r>
            <a:r>
              <a:rPr lang="da-DK" dirty="0"/>
              <a:t>social service, når det er nødvendigt af hensyn til barnets eller den unges sundhed eller udvikling</a:t>
            </a:r>
            <a:r>
              <a:rPr lang="da-DK" dirty="0" smtClean="0"/>
              <a:t>. Afgørelsen </a:t>
            </a:r>
            <a:r>
              <a:rPr lang="da-DK" dirty="0"/>
              <a:t>træffes for en bestemt periode.</a:t>
            </a:r>
          </a:p>
          <a:p>
            <a:pPr marL="0" indent="0">
              <a:buNone/>
            </a:pPr>
            <a:endParaRPr lang="da-DK" i="1" dirty="0" smtClean="0"/>
          </a:p>
          <a:p>
            <a:pPr marL="0" indent="0">
              <a:buNone/>
            </a:pPr>
            <a:r>
              <a:rPr lang="da-DK" b="1" i="1" dirty="0" smtClean="0"/>
              <a:t>Stk</a:t>
            </a:r>
            <a:r>
              <a:rPr lang="da-DK" b="1" i="1" dirty="0"/>
              <a:t>. 2. </a:t>
            </a:r>
            <a:r>
              <a:rPr lang="da-DK" dirty="0"/>
              <a:t>Der kan ikke foretages kontrol med korrespondance m.v. mellem barnet eller den unge og </a:t>
            </a:r>
            <a:r>
              <a:rPr lang="da-DK" dirty="0" smtClean="0"/>
              <a:t>offentlige myndigheder </a:t>
            </a:r>
            <a:r>
              <a:rPr lang="da-DK" dirty="0"/>
              <a:t>eller en eventuel advokat.</a:t>
            </a:r>
          </a:p>
          <a:p>
            <a:pPr marL="0" indent="0">
              <a:buNone/>
            </a:pPr>
            <a:endParaRPr lang="da-DK" i="1" dirty="0" smtClean="0"/>
          </a:p>
          <a:p>
            <a:pPr marL="0" indent="0">
              <a:buNone/>
            </a:pPr>
            <a:r>
              <a:rPr lang="da-DK" b="1" i="1" dirty="0" smtClean="0"/>
              <a:t>Stk</a:t>
            </a:r>
            <a:r>
              <a:rPr lang="da-DK" b="1" i="1" dirty="0"/>
              <a:t>. 3. </a:t>
            </a:r>
            <a:r>
              <a:rPr lang="da-DK" dirty="0"/>
              <a:t>En afgørelse efter stk. 1 kan træffes foreløbigt efter reglerne i § 75, stk. 1, i lov om social </a:t>
            </a:r>
            <a:r>
              <a:rPr lang="da-DK" dirty="0" smtClean="0"/>
              <a:t>service, når </a:t>
            </a:r>
            <a:r>
              <a:rPr lang="da-DK" dirty="0"/>
              <a:t>betingelserne heri er opfyldt</a:t>
            </a:r>
            <a:r>
              <a:rPr lang="da-DK" dirty="0" smtClean="0"/>
              <a:t>.</a:t>
            </a:r>
          </a:p>
          <a:p>
            <a:pPr marL="0" indent="0">
              <a:buNone/>
            </a:pPr>
            <a:endParaRPr lang="da-DK" dirty="0" smtClean="0"/>
          </a:p>
          <a:p>
            <a:pPr marL="0" indent="0">
              <a:buNone/>
            </a:pPr>
            <a:r>
              <a:rPr lang="da-DK" b="1" dirty="0" smtClean="0"/>
              <a:t>Stk</a:t>
            </a:r>
            <a:r>
              <a:rPr lang="da-DK" b="1" dirty="0"/>
              <a:t>. 4. </a:t>
            </a:r>
            <a:r>
              <a:rPr lang="da-DK" dirty="0"/>
              <a:t>Social- og indenrigsministeren kan fastsætte nærmere regler om kontrol med brevveksling, </a:t>
            </a:r>
            <a:r>
              <a:rPr lang="da-DK" dirty="0" smtClean="0"/>
              <a:t>telefonsamtaler  og </a:t>
            </a:r>
            <a:r>
              <a:rPr lang="da-DK" dirty="0"/>
              <a:t>anden kommunikation.</a:t>
            </a:r>
          </a:p>
        </p:txBody>
      </p:sp>
      <p:sp>
        <p:nvSpPr>
          <p:cNvPr id="5" name="Pladsholder til diasnummer 4"/>
          <p:cNvSpPr>
            <a:spLocks noGrp="1"/>
          </p:cNvSpPr>
          <p:nvPr>
            <p:ph type="sldNum" sz="quarter" idx="12"/>
          </p:nvPr>
        </p:nvSpPr>
        <p:spPr/>
        <p:txBody>
          <a:bodyPr/>
          <a:lstStyle/>
          <a:p>
            <a:fld id="{EE4DFFBF-05E7-4631-AC05-EBBE36947033}" type="slidenum">
              <a:rPr lang="da-DK" smtClean="0"/>
              <a:t>13</a:t>
            </a:fld>
            <a:endParaRPr lang="da-DK"/>
          </a:p>
        </p:txBody>
      </p:sp>
      <p:sp>
        <p:nvSpPr>
          <p:cNvPr id="6" name="Pladsholder til sidefod 3"/>
          <p:cNvSpPr txBox="1">
            <a:spLocks/>
          </p:cNvSpPr>
          <p:nvPr/>
        </p:nvSpPr>
        <p:spPr>
          <a:xfrm>
            <a:off x="247650" y="6000750"/>
            <a:ext cx="4171950" cy="682625"/>
          </a:xfrm>
          <a:prstGeom prst="rect">
            <a:avLst/>
          </a:prstGeom>
        </p:spPr>
        <p:txBody>
          <a:bodyPr vert="horz" lIns="91440" tIns="45720" rIns="91440" bIns="45720" rtlCol="0" anchor="ctr"/>
          <a:lstStyle>
            <a:defPPr>
              <a:defRPr lang="en-GB"/>
            </a:defPPr>
            <a:lvl1pPr algn="ctr" rtl="0" fontAlgn="base">
              <a:spcBef>
                <a:spcPct val="0"/>
              </a:spcBef>
              <a:spcAft>
                <a:spcPct val="0"/>
              </a:spcAft>
              <a:defRPr sz="1200" kern="1200">
                <a:solidFill>
                  <a:schemeClr val="tx1">
                    <a:tint val="75000"/>
                  </a:schemeClr>
                </a:solidFill>
                <a:latin typeface="Arial" pitchFamily="34" charset="0"/>
                <a:ea typeface="Geneva"/>
                <a:cs typeface="Geneva"/>
              </a:defRPr>
            </a:lvl1pPr>
            <a:lvl2pPr marL="457200" algn="l" rtl="0" fontAlgn="base">
              <a:spcBef>
                <a:spcPct val="0"/>
              </a:spcBef>
              <a:spcAft>
                <a:spcPct val="0"/>
              </a:spcAft>
              <a:defRPr kern="1200">
                <a:solidFill>
                  <a:schemeClr val="tx1"/>
                </a:solidFill>
                <a:latin typeface="Arial" pitchFamily="34" charset="0"/>
                <a:ea typeface="Geneva"/>
                <a:cs typeface="Geneva"/>
              </a:defRPr>
            </a:lvl2pPr>
            <a:lvl3pPr marL="914400" algn="l" rtl="0" fontAlgn="base">
              <a:spcBef>
                <a:spcPct val="0"/>
              </a:spcBef>
              <a:spcAft>
                <a:spcPct val="0"/>
              </a:spcAft>
              <a:defRPr kern="1200">
                <a:solidFill>
                  <a:schemeClr val="tx1"/>
                </a:solidFill>
                <a:latin typeface="Arial" pitchFamily="34" charset="0"/>
                <a:ea typeface="Geneva"/>
                <a:cs typeface="Geneva"/>
              </a:defRPr>
            </a:lvl3pPr>
            <a:lvl4pPr marL="1371600" algn="l" rtl="0" fontAlgn="base">
              <a:spcBef>
                <a:spcPct val="0"/>
              </a:spcBef>
              <a:spcAft>
                <a:spcPct val="0"/>
              </a:spcAft>
              <a:defRPr kern="1200">
                <a:solidFill>
                  <a:schemeClr val="tx1"/>
                </a:solidFill>
                <a:latin typeface="Arial" pitchFamily="34" charset="0"/>
                <a:ea typeface="Geneva"/>
                <a:cs typeface="Geneva"/>
              </a:defRPr>
            </a:lvl4pPr>
            <a:lvl5pPr marL="1828800" algn="l" rtl="0" fontAlgn="base">
              <a:spcBef>
                <a:spcPct val="0"/>
              </a:spcBef>
              <a:spcAft>
                <a:spcPct val="0"/>
              </a:spcAft>
              <a:defRPr kern="1200">
                <a:solidFill>
                  <a:schemeClr val="tx1"/>
                </a:solidFill>
                <a:latin typeface="Arial" pitchFamily="34" charset="0"/>
                <a:ea typeface="Geneva"/>
                <a:cs typeface="Geneva"/>
              </a:defRPr>
            </a:lvl5pPr>
            <a:lvl6pPr marL="2286000" algn="l" defTabSz="914400" rtl="0" eaLnBrk="1" latinLnBrk="0" hangingPunct="1">
              <a:defRPr kern="1200">
                <a:solidFill>
                  <a:schemeClr val="tx1"/>
                </a:solidFill>
                <a:latin typeface="Arial" pitchFamily="34" charset="0"/>
                <a:ea typeface="Geneva"/>
                <a:cs typeface="Geneva"/>
              </a:defRPr>
            </a:lvl6pPr>
            <a:lvl7pPr marL="2743200" algn="l" defTabSz="914400" rtl="0" eaLnBrk="1" latinLnBrk="0" hangingPunct="1">
              <a:defRPr kern="1200">
                <a:solidFill>
                  <a:schemeClr val="tx1"/>
                </a:solidFill>
                <a:latin typeface="Arial" pitchFamily="34" charset="0"/>
                <a:ea typeface="Geneva"/>
                <a:cs typeface="Geneva"/>
              </a:defRPr>
            </a:lvl7pPr>
            <a:lvl8pPr marL="3200400" algn="l" defTabSz="914400" rtl="0" eaLnBrk="1" latinLnBrk="0" hangingPunct="1">
              <a:defRPr kern="1200">
                <a:solidFill>
                  <a:schemeClr val="tx1"/>
                </a:solidFill>
                <a:latin typeface="Arial" pitchFamily="34" charset="0"/>
                <a:ea typeface="Geneva"/>
                <a:cs typeface="Geneva"/>
              </a:defRPr>
            </a:lvl8pPr>
            <a:lvl9pPr marL="3657600" algn="l" defTabSz="914400" rtl="0" eaLnBrk="1" latinLnBrk="0" hangingPunct="1">
              <a:defRPr kern="1200">
                <a:solidFill>
                  <a:schemeClr val="tx1"/>
                </a:solidFill>
                <a:latin typeface="Arial" pitchFamily="34" charset="0"/>
                <a:ea typeface="Geneva"/>
                <a:cs typeface="Geneva"/>
              </a:defRPr>
            </a:lvl9pPr>
          </a:lstStyle>
          <a:p>
            <a:pPr algn="l">
              <a:defRPr/>
            </a:pPr>
            <a:r>
              <a:rPr lang="da-DK" smtClean="0"/>
              <a:t>Kontrol med kommunikation af hensyn til barnets eller den unges sundhed og udvikling</a:t>
            </a:r>
            <a:endParaRPr lang="en-GB" dirty="0"/>
          </a:p>
        </p:txBody>
      </p:sp>
    </p:spTree>
    <p:extLst>
      <p:ext uri="{BB962C8B-B14F-4D97-AF65-F5344CB8AC3E}">
        <p14:creationId xmlns:p14="http://schemas.microsoft.com/office/powerpoint/2010/main" val="8154476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72800"/>
            <a:ext cx="5662613" cy="1162800"/>
          </a:xfrm>
        </p:spPr>
        <p:txBody>
          <a:bodyPr>
            <a:normAutofit fontScale="90000"/>
          </a:bodyPr>
          <a:lstStyle/>
          <a:p>
            <a:r>
              <a:rPr lang="da-DK" b="0" dirty="0" smtClean="0"/>
              <a:t/>
            </a:r>
            <a:br>
              <a:rPr lang="da-DK" b="0" dirty="0" smtClean="0"/>
            </a:br>
            <a:r>
              <a:rPr lang="da-DK" dirty="0"/>
              <a:t/>
            </a:r>
            <a:br>
              <a:rPr lang="da-DK" dirty="0"/>
            </a:br>
            <a:r>
              <a:rPr lang="da-DK" dirty="0" smtClean="0"/>
              <a:t>Bekendtgørelsens ordlyd</a:t>
            </a:r>
            <a:r>
              <a:rPr lang="da-DK" dirty="0"/>
              <a:t/>
            </a:r>
            <a:br>
              <a:rPr lang="da-DK" dirty="0"/>
            </a:br>
            <a:r>
              <a:rPr lang="da-DK" b="0" dirty="0"/>
              <a:t/>
            </a:r>
            <a:br>
              <a:rPr lang="da-DK" b="0" dirty="0"/>
            </a:br>
            <a:endParaRPr lang="da-DK" dirty="0"/>
          </a:p>
        </p:txBody>
      </p:sp>
      <p:sp>
        <p:nvSpPr>
          <p:cNvPr id="3" name="Pladsholder til indhold 2"/>
          <p:cNvSpPr>
            <a:spLocks noGrp="1"/>
          </p:cNvSpPr>
          <p:nvPr>
            <p:ph idx="1"/>
          </p:nvPr>
        </p:nvSpPr>
        <p:spPr>
          <a:ln/>
        </p:spPr>
        <p:style>
          <a:lnRef idx="2">
            <a:schemeClr val="dk1"/>
          </a:lnRef>
          <a:fillRef idx="1">
            <a:schemeClr val="lt1"/>
          </a:fillRef>
          <a:effectRef idx="0">
            <a:schemeClr val="dk1"/>
          </a:effectRef>
          <a:fontRef idx="minor">
            <a:schemeClr val="dk1"/>
          </a:fontRef>
        </p:style>
        <p:txBody>
          <a:bodyPr>
            <a:normAutofit/>
          </a:bodyPr>
          <a:lstStyle/>
          <a:p>
            <a:pPr marL="0" indent="0">
              <a:buNone/>
            </a:pPr>
            <a:r>
              <a:rPr lang="da-DK" b="1" dirty="0"/>
              <a:t>§ 15</a:t>
            </a:r>
            <a:r>
              <a:rPr lang="da-DK" dirty="0"/>
              <a:t>. Personalet på anbringelsessteder efter § 66, stk. 1, nr. 5 og 6, i lov om social service, kan uden retskendelse foretage kontrol af et anbragt barn eller en </a:t>
            </a:r>
            <a:r>
              <a:rPr lang="da-DK" dirty="0" err="1"/>
              <a:t>ungs</a:t>
            </a:r>
            <a:r>
              <a:rPr lang="da-DK" dirty="0"/>
              <a:t> brevveksling, telefonsamtale og anden kommunikation med nærmere angivne personer uden for institutionen, når børn og unge-udvalget har truffet afgørelse efter § 15, stk. 1, i lov om voksenansvar for anbragte børn og unge, om, at det i en bestemt periode er nødvendigt af hensyn til barnet eller den unges sundhed og udvikling. Ved anden kommunikation forstås blandt andet elektronisk kommunikation via mobiltelefon og internet.</a:t>
            </a:r>
          </a:p>
          <a:p>
            <a:pPr marL="0" indent="0">
              <a:buNone/>
            </a:pPr>
            <a:endParaRPr lang="da-DK" dirty="0" smtClean="0"/>
          </a:p>
          <a:p>
            <a:pPr marL="0" indent="0">
              <a:buNone/>
            </a:pPr>
            <a:r>
              <a:rPr lang="da-DK" b="1" dirty="0" smtClean="0"/>
              <a:t>Stk</a:t>
            </a:r>
            <a:r>
              <a:rPr lang="da-DK" b="1" dirty="0"/>
              <a:t>. 2. </a:t>
            </a:r>
            <a:r>
              <a:rPr lang="da-DK" dirty="0"/>
              <a:t>Åbning af indgående og udgående breve og anden skriftlig henvendelse kan kun finde sted med samtykke fra og i overværelse af barnet eller den unge. Kontrol af telefonsamtaler i form af medhør kan kun finde sted med samtykke fra barnet eller den unge. Hvis medhør finder sted, skal den person, med hvem telefonsamtalen føres, gøres opmærksom herpå</a:t>
            </a:r>
            <a:r>
              <a:rPr lang="da-DK" dirty="0" smtClean="0"/>
              <a:t>.</a:t>
            </a:r>
            <a:endParaRPr lang="da-DK" dirty="0"/>
          </a:p>
        </p:txBody>
      </p:sp>
      <p:sp>
        <p:nvSpPr>
          <p:cNvPr id="5" name="Pladsholder til diasnummer 4"/>
          <p:cNvSpPr>
            <a:spLocks noGrp="1"/>
          </p:cNvSpPr>
          <p:nvPr>
            <p:ph type="sldNum" sz="quarter" idx="12"/>
          </p:nvPr>
        </p:nvSpPr>
        <p:spPr/>
        <p:txBody>
          <a:bodyPr/>
          <a:lstStyle/>
          <a:p>
            <a:fld id="{EE4DFFBF-05E7-4631-AC05-EBBE36947033}" type="slidenum">
              <a:rPr lang="da-DK" smtClean="0"/>
              <a:t>14</a:t>
            </a:fld>
            <a:endParaRPr lang="da-DK"/>
          </a:p>
        </p:txBody>
      </p:sp>
      <p:sp>
        <p:nvSpPr>
          <p:cNvPr id="6" name="Pladsholder til sidefod 3"/>
          <p:cNvSpPr txBox="1">
            <a:spLocks/>
          </p:cNvSpPr>
          <p:nvPr/>
        </p:nvSpPr>
        <p:spPr>
          <a:xfrm>
            <a:off x="247650" y="6000750"/>
            <a:ext cx="4171950" cy="682625"/>
          </a:xfrm>
          <a:prstGeom prst="rect">
            <a:avLst/>
          </a:prstGeom>
        </p:spPr>
        <p:txBody>
          <a:bodyPr vert="horz" lIns="91440" tIns="45720" rIns="91440" bIns="45720" rtlCol="0" anchor="ctr"/>
          <a:lstStyle>
            <a:defPPr>
              <a:defRPr lang="en-GB"/>
            </a:defPPr>
            <a:lvl1pPr algn="ctr" rtl="0" fontAlgn="base">
              <a:spcBef>
                <a:spcPct val="0"/>
              </a:spcBef>
              <a:spcAft>
                <a:spcPct val="0"/>
              </a:spcAft>
              <a:defRPr sz="1200" kern="1200">
                <a:solidFill>
                  <a:schemeClr val="tx1">
                    <a:tint val="75000"/>
                  </a:schemeClr>
                </a:solidFill>
                <a:latin typeface="Arial" pitchFamily="34" charset="0"/>
                <a:ea typeface="Geneva"/>
                <a:cs typeface="Geneva"/>
              </a:defRPr>
            </a:lvl1pPr>
            <a:lvl2pPr marL="457200" algn="l" rtl="0" fontAlgn="base">
              <a:spcBef>
                <a:spcPct val="0"/>
              </a:spcBef>
              <a:spcAft>
                <a:spcPct val="0"/>
              </a:spcAft>
              <a:defRPr kern="1200">
                <a:solidFill>
                  <a:schemeClr val="tx1"/>
                </a:solidFill>
                <a:latin typeface="Arial" pitchFamily="34" charset="0"/>
                <a:ea typeface="Geneva"/>
                <a:cs typeface="Geneva"/>
              </a:defRPr>
            </a:lvl2pPr>
            <a:lvl3pPr marL="914400" algn="l" rtl="0" fontAlgn="base">
              <a:spcBef>
                <a:spcPct val="0"/>
              </a:spcBef>
              <a:spcAft>
                <a:spcPct val="0"/>
              </a:spcAft>
              <a:defRPr kern="1200">
                <a:solidFill>
                  <a:schemeClr val="tx1"/>
                </a:solidFill>
                <a:latin typeface="Arial" pitchFamily="34" charset="0"/>
                <a:ea typeface="Geneva"/>
                <a:cs typeface="Geneva"/>
              </a:defRPr>
            </a:lvl3pPr>
            <a:lvl4pPr marL="1371600" algn="l" rtl="0" fontAlgn="base">
              <a:spcBef>
                <a:spcPct val="0"/>
              </a:spcBef>
              <a:spcAft>
                <a:spcPct val="0"/>
              </a:spcAft>
              <a:defRPr kern="1200">
                <a:solidFill>
                  <a:schemeClr val="tx1"/>
                </a:solidFill>
                <a:latin typeface="Arial" pitchFamily="34" charset="0"/>
                <a:ea typeface="Geneva"/>
                <a:cs typeface="Geneva"/>
              </a:defRPr>
            </a:lvl4pPr>
            <a:lvl5pPr marL="1828800" algn="l" rtl="0" fontAlgn="base">
              <a:spcBef>
                <a:spcPct val="0"/>
              </a:spcBef>
              <a:spcAft>
                <a:spcPct val="0"/>
              </a:spcAft>
              <a:defRPr kern="1200">
                <a:solidFill>
                  <a:schemeClr val="tx1"/>
                </a:solidFill>
                <a:latin typeface="Arial" pitchFamily="34" charset="0"/>
                <a:ea typeface="Geneva"/>
                <a:cs typeface="Geneva"/>
              </a:defRPr>
            </a:lvl5pPr>
            <a:lvl6pPr marL="2286000" algn="l" defTabSz="914400" rtl="0" eaLnBrk="1" latinLnBrk="0" hangingPunct="1">
              <a:defRPr kern="1200">
                <a:solidFill>
                  <a:schemeClr val="tx1"/>
                </a:solidFill>
                <a:latin typeface="Arial" pitchFamily="34" charset="0"/>
                <a:ea typeface="Geneva"/>
                <a:cs typeface="Geneva"/>
              </a:defRPr>
            </a:lvl6pPr>
            <a:lvl7pPr marL="2743200" algn="l" defTabSz="914400" rtl="0" eaLnBrk="1" latinLnBrk="0" hangingPunct="1">
              <a:defRPr kern="1200">
                <a:solidFill>
                  <a:schemeClr val="tx1"/>
                </a:solidFill>
                <a:latin typeface="Arial" pitchFamily="34" charset="0"/>
                <a:ea typeface="Geneva"/>
                <a:cs typeface="Geneva"/>
              </a:defRPr>
            </a:lvl7pPr>
            <a:lvl8pPr marL="3200400" algn="l" defTabSz="914400" rtl="0" eaLnBrk="1" latinLnBrk="0" hangingPunct="1">
              <a:defRPr kern="1200">
                <a:solidFill>
                  <a:schemeClr val="tx1"/>
                </a:solidFill>
                <a:latin typeface="Arial" pitchFamily="34" charset="0"/>
                <a:ea typeface="Geneva"/>
                <a:cs typeface="Geneva"/>
              </a:defRPr>
            </a:lvl8pPr>
            <a:lvl9pPr marL="3657600" algn="l" defTabSz="914400" rtl="0" eaLnBrk="1" latinLnBrk="0" hangingPunct="1">
              <a:defRPr kern="1200">
                <a:solidFill>
                  <a:schemeClr val="tx1"/>
                </a:solidFill>
                <a:latin typeface="Arial" pitchFamily="34" charset="0"/>
                <a:ea typeface="Geneva"/>
                <a:cs typeface="Geneva"/>
              </a:defRPr>
            </a:lvl9pPr>
          </a:lstStyle>
          <a:p>
            <a:pPr algn="l">
              <a:defRPr/>
            </a:pPr>
            <a:r>
              <a:rPr lang="da-DK" smtClean="0"/>
              <a:t>Kontrol med kommunikation af hensyn til barnets eller den unges sundhed og udvikling</a:t>
            </a:r>
            <a:endParaRPr lang="en-GB" dirty="0"/>
          </a:p>
        </p:txBody>
      </p:sp>
    </p:spTree>
    <p:extLst>
      <p:ext uri="{BB962C8B-B14F-4D97-AF65-F5344CB8AC3E}">
        <p14:creationId xmlns:p14="http://schemas.microsoft.com/office/powerpoint/2010/main" val="11122180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72800"/>
            <a:ext cx="6429983" cy="1162800"/>
          </a:xfrm>
        </p:spPr>
        <p:txBody>
          <a:bodyPr>
            <a:normAutofit/>
          </a:bodyPr>
          <a:lstStyle/>
          <a:p>
            <a:r>
              <a:rPr lang="da-DK" dirty="0" smtClean="0"/>
              <a:t>Bekendtgørelsens ordlyd - fortsat</a:t>
            </a:r>
            <a:endParaRPr lang="da-DK" dirty="0"/>
          </a:p>
        </p:txBody>
      </p:sp>
      <p:sp>
        <p:nvSpPr>
          <p:cNvPr id="3" name="Pladsholder til indhold 2"/>
          <p:cNvSpPr>
            <a:spLocks noGrp="1"/>
          </p:cNvSpPr>
          <p:nvPr>
            <p:ph idx="1"/>
          </p:nvPr>
        </p:nvSpPr>
        <p:spPr>
          <a:xfrm>
            <a:off x="450000" y="1600200"/>
            <a:ext cx="8229600" cy="4525963"/>
          </a:xfrm>
          <a:ln/>
        </p:spPr>
        <p:style>
          <a:lnRef idx="2">
            <a:schemeClr val="dk1"/>
          </a:lnRef>
          <a:fillRef idx="1">
            <a:schemeClr val="lt1"/>
          </a:fillRef>
          <a:effectRef idx="0">
            <a:schemeClr val="dk1"/>
          </a:effectRef>
          <a:fontRef idx="minor">
            <a:schemeClr val="dk1"/>
          </a:fontRef>
        </p:style>
        <p:txBody>
          <a:bodyPr/>
          <a:lstStyle/>
          <a:p>
            <a:pPr marL="0" indent="0">
              <a:buNone/>
            </a:pPr>
            <a:r>
              <a:rPr lang="da-DK" b="1" i="1" dirty="0" smtClean="0"/>
              <a:t>§ 15 fortsat</a:t>
            </a:r>
          </a:p>
          <a:p>
            <a:pPr marL="0" indent="0">
              <a:buNone/>
            </a:pPr>
            <a:r>
              <a:rPr lang="da-DK" b="1" dirty="0"/>
              <a:t>Stk. 3. </a:t>
            </a:r>
            <a:r>
              <a:rPr lang="da-DK" dirty="0"/>
              <a:t>Ønsker barnet eller den unge ikke, at et indgående brev eller en anden skriftlig henvendelse åbnes og læses, kan dette uåbnet returneres til afsenderen eller slettes. Afsenderen skal orienteres herom. Ønsker barnet eller den unge ikke, at et udgående brev eller anden skriftlig henvendelse åbnes, tilintetgøres brevet eller henvendelsen.</a:t>
            </a:r>
          </a:p>
          <a:p>
            <a:pPr marL="0" indent="0">
              <a:buNone/>
            </a:pPr>
            <a:endParaRPr lang="da-DK" dirty="0" smtClean="0"/>
          </a:p>
          <a:p>
            <a:pPr marL="0" indent="0">
              <a:buNone/>
            </a:pPr>
            <a:r>
              <a:rPr lang="da-DK" b="1" dirty="0" smtClean="0"/>
              <a:t>Stk</a:t>
            </a:r>
            <a:r>
              <a:rPr lang="da-DK" b="1" dirty="0"/>
              <a:t>. 4. </a:t>
            </a:r>
            <a:r>
              <a:rPr lang="da-DK" dirty="0"/>
              <a:t>Ønsker barnet eller den unge ikke, at der sker medhør ved en indgående telefonsamtale, kan telefonsamtalen afbrydes med en forklaring til den, der har ringet op. Ønsker barnet eller den unge ikke, at der sker medhør ved en udgående telefonsamtale, føres samtalen ikke.</a:t>
            </a:r>
          </a:p>
          <a:p>
            <a:pPr marL="0" indent="0">
              <a:buNone/>
            </a:pPr>
            <a:endParaRPr lang="da-DK" dirty="0" smtClean="0"/>
          </a:p>
          <a:p>
            <a:pPr marL="0" indent="0">
              <a:buNone/>
            </a:pPr>
            <a:r>
              <a:rPr lang="da-DK" b="1" dirty="0" smtClean="0"/>
              <a:t>Stk</a:t>
            </a:r>
            <a:r>
              <a:rPr lang="da-DK" b="1" dirty="0"/>
              <a:t>. 5. </a:t>
            </a:r>
            <a:r>
              <a:rPr lang="da-DK" dirty="0"/>
              <a:t>Stk. 1-4 gælder dog ikke breve og andre henvendelser til og fra offentlige myndigheder og til og fra en eventuel advokat, jf. lov om voksenansvar for anbragte børn og unge § 15, stk. 2.</a:t>
            </a:r>
          </a:p>
          <a:p>
            <a:pPr marL="0" indent="0">
              <a:buNone/>
            </a:pPr>
            <a:endParaRPr lang="da-DK" b="1" dirty="0"/>
          </a:p>
          <a:p>
            <a:endParaRPr lang="da-DK" dirty="0"/>
          </a:p>
          <a:p>
            <a:pPr marL="0" indent="0">
              <a:buNone/>
            </a:pPr>
            <a:endParaRPr lang="da-DK" b="1" i="1" dirty="0" smtClean="0"/>
          </a:p>
          <a:p>
            <a:pPr marL="0" indent="0">
              <a:buNone/>
            </a:pPr>
            <a:endParaRPr lang="da-DK" b="1" i="1" dirty="0"/>
          </a:p>
          <a:p>
            <a:pPr marL="0" indent="0">
              <a:buNone/>
            </a:pPr>
            <a:endParaRPr lang="da-DK" b="1" i="1" dirty="0" smtClean="0"/>
          </a:p>
          <a:p>
            <a:pPr marL="0" indent="0">
              <a:buNone/>
            </a:pPr>
            <a:endParaRPr lang="da-DK" b="1" i="1" dirty="0"/>
          </a:p>
        </p:txBody>
      </p:sp>
      <p:sp>
        <p:nvSpPr>
          <p:cNvPr id="5" name="Pladsholder til diasnummer 4"/>
          <p:cNvSpPr>
            <a:spLocks noGrp="1"/>
          </p:cNvSpPr>
          <p:nvPr>
            <p:ph type="sldNum" sz="quarter" idx="12"/>
          </p:nvPr>
        </p:nvSpPr>
        <p:spPr/>
        <p:txBody>
          <a:bodyPr/>
          <a:lstStyle/>
          <a:p>
            <a:fld id="{EE4DFFBF-05E7-4631-AC05-EBBE36947033}" type="slidenum">
              <a:rPr lang="da-DK" smtClean="0"/>
              <a:t>15</a:t>
            </a:fld>
            <a:endParaRPr lang="da-DK"/>
          </a:p>
        </p:txBody>
      </p:sp>
      <p:sp>
        <p:nvSpPr>
          <p:cNvPr id="6" name="Pladsholder til sidefod 3"/>
          <p:cNvSpPr txBox="1">
            <a:spLocks/>
          </p:cNvSpPr>
          <p:nvPr/>
        </p:nvSpPr>
        <p:spPr>
          <a:xfrm>
            <a:off x="247650" y="6000750"/>
            <a:ext cx="4171950" cy="682625"/>
          </a:xfrm>
          <a:prstGeom prst="rect">
            <a:avLst/>
          </a:prstGeom>
        </p:spPr>
        <p:txBody>
          <a:bodyPr vert="horz" lIns="91440" tIns="45720" rIns="91440" bIns="45720" rtlCol="0" anchor="ctr"/>
          <a:lstStyle>
            <a:defPPr>
              <a:defRPr lang="en-GB"/>
            </a:defPPr>
            <a:lvl1pPr algn="ctr" rtl="0" fontAlgn="base">
              <a:spcBef>
                <a:spcPct val="0"/>
              </a:spcBef>
              <a:spcAft>
                <a:spcPct val="0"/>
              </a:spcAft>
              <a:defRPr sz="1200" kern="1200">
                <a:solidFill>
                  <a:schemeClr val="tx1">
                    <a:tint val="75000"/>
                  </a:schemeClr>
                </a:solidFill>
                <a:latin typeface="Arial" pitchFamily="34" charset="0"/>
                <a:ea typeface="Geneva"/>
                <a:cs typeface="Geneva"/>
              </a:defRPr>
            </a:lvl1pPr>
            <a:lvl2pPr marL="457200" algn="l" rtl="0" fontAlgn="base">
              <a:spcBef>
                <a:spcPct val="0"/>
              </a:spcBef>
              <a:spcAft>
                <a:spcPct val="0"/>
              </a:spcAft>
              <a:defRPr kern="1200">
                <a:solidFill>
                  <a:schemeClr val="tx1"/>
                </a:solidFill>
                <a:latin typeface="Arial" pitchFamily="34" charset="0"/>
                <a:ea typeface="Geneva"/>
                <a:cs typeface="Geneva"/>
              </a:defRPr>
            </a:lvl2pPr>
            <a:lvl3pPr marL="914400" algn="l" rtl="0" fontAlgn="base">
              <a:spcBef>
                <a:spcPct val="0"/>
              </a:spcBef>
              <a:spcAft>
                <a:spcPct val="0"/>
              </a:spcAft>
              <a:defRPr kern="1200">
                <a:solidFill>
                  <a:schemeClr val="tx1"/>
                </a:solidFill>
                <a:latin typeface="Arial" pitchFamily="34" charset="0"/>
                <a:ea typeface="Geneva"/>
                <a:cs typeface="Geneva"/>
              </a:defRPr>
            </a:lvl3pPr>
            <a:lvl4pPr marL="1371600" algn="l" rtl="0" fontAlgn="base">
              <a:spcBef>
                <a:spcPct val="0"/>
              </a:spcBef>
              <a:spcAft>
                <a:spcPct val="0"/>
              </a:spcAft>
              <a:defRPr kern="1200">
                <a:solidFill>
                  <a:schemeClr val="tx1"/>
                </a:solidFill>
                <a:latin typeface="Arial" pitchFamily="34" charset="0"/>
                <a:ea typeface="Geneva"/>
                <a:cs typeface="Geneva"/>
              </a:defRPr>
            </a:lvl4pPr>
            <a:lvl5pPr marL="1828800" algn="l" rtl="0" fontAlgn="base">
              <a:spcBef>
                <a:spcPct val="0"/>
              </a:spcBef>
              <a:spcAft>
                <a:spcPct val="0"/>
              </a:spcAft>
              <a:defRPr kern="1200">
                <a:solidFill>
                  <a:schemeClr val="tx1"/>
                </a:solidFill>
                <a:latin typeface="Arial" pitchFamily="34" charset="0"/>
                <a:ea typeface="Geneva"/>
                <a:cs typeface="Geneva"/>
              </a:defRPr>
            </a:lvl5pPr>
            <a:lvl6pPr marL="2286000" algn="l" defTabSz="914400" rtl="0" eaLnBrk="1" latinLnBrk="0" hangingPunct="1">
              <a:defRPr kern="1200">
                <a:solidFill>
                  <a:schemeClr val="tx1"/>
                </a:solidFill>
                <a:latin typeface="Arial" pitchFamily="34" charset="0"/>
                <a:ea typeface="Geneva"/>
                <a:cs typeface="Geneva"/>
              </a:defRPr>
            </a:lvl6pPr>
            <a:lvl7pPr marL="2743200" algn="l" defTabSz="914400" rtl="0" eaLnBrk="1" latinLnBrk="0" hangingPunct="1">
              <a:defRPr kern="1200">
                <a:solidFill>
                  <a:schemeClr val="tx1"/>
                </a:solidFill>
                <a:latin typeface="Arial" pitchFamily="34" charset="0"/>
                <a:ea typeface="Geneva"/>
                <a:cs typeface="Geneva"/>
              </a:defRPr>
            </a:lvl7pPr>
            <a:lvl8pPr marL="3200400" algn="l" defTabSz="914400" rtl="0" eaLnBrk="1" latinLnBrk="0" hangingPunct="1">
              <a:defRPr kern="1200">
                <a:solidFill>
                  <a:schemeClr val="tx1"/>
                </a:solidFill>
                <a:latin typeface="Arial" pitchFamily="34" charset="0"/>
                <a:ea typeface="Geneva"/>
                <a:cs typeface="Geneva"/>
              </a:defRPr>
            </a:lvl8pPr>
            <a:lvl9pPr marL="3657600" algn="l" defTabSz="914400" rtl="0" eaLnBrk="1" latinLnBrk="0" hangingPunct="1">
              <a:defRPr kern="1200">
                <a:solidFill>
                  <a:schemeClr val="tx1"/>
                </a:solidFill>
                <a:latin typeface="Arial" pitchFamily="34" charset="0"/>
                <a:ea typeface="Geneva"/>
                <a:cs typeface="Geneva"/>
              </a:defRPr>
            </a:lvl9pPr>
          </a:lstStyle>
          <a:p>
            <a:pPr algn="l">
              <a:defRPr/>
            </a:pPr>
            <a:r>
              <a:rPr lang="da-DK" smtClean="0"/>
              <a:t>Kontrol med kommunikation af hensyn til barnets eller den unges sundhed og udvikling</a:t>
            </a:r>
            <a:endParaRPr lang="en-GB" dirty="0"/>
          </a:p>
        </p:txBody>
      </p:sp>
    </p:spTree>
    <p:extLst>
      <p:ext uri="{BB962C8B-B14F-4D97-AF65-F5344CB8AC3E}">
        <p14:creationId xmlns:p14="http://schemas.microsoft.com/office/powerpoint/2010/main" val="42237089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0"/>
            <a:ext cx="5662613" cy="1266825"/>
          </a:xfrm>
        </p:spPr>
        <p:txBody>
          <a:bodyPr>
            <a:normAutofit fontScale="90000"/>
          </a:bodyPr>
          <a:lstStyle/>
          <a:p>
            <a:r>
              <a:rPr lang="da-DK" dirty="0" smtClean="0"/>
              <a:t/>
            </a:r>
            <a:br>
              <a:rPr lang="da-DK" dirty="0" smtClean="0"/>
            </a:br>
            <a:r>
              <a:rPr lang="da-DK" dirty="0" smtClean="0"/>
              <a:t/>
            </a:r>
            <a:br>
              <a:rPr lang="da-DK" dirty="0" smtClean="0"/>
            </a:br>
            <a:r>
              <a:rPr lang="da-DK" sz="2200" dirty="0" smtClean="0"/>
              <a:t/>
            </a:r>
            <a:br>
              <a:rPr lang="da-DK" sz="2200" dirty="0" smtClean="0"/>
            </a:br>
            <a:r>
              <a:rPr lang="da-DK" sz="2200" dirty="0" smtClean="0"/>
              <a:t>Rettighed og indgreb heri</a:t>
            </a:r>
            <a:br>
              <a:rPr lang="da-DK" sz="2200" dirty="0" smtClean="0"/>
            </a:br>
            <a:endParaRPr lang="da-DK" sz="2200" dirty="0"/>
          </a:p>
        </p:txBody>
      </p:sp>
      <p:sp>
        <p:nvSpPr>
          <p:cNvPr id="3" name="Pladsholder til indhold 2"/>
          <p:cNvSpPr>
            <a:spLocks noGrp="1"/>
          </p:cNvSpPr>
          <p:nvPr>
            <p:ph idx="1"/>
          </p:nvPr>
        </p:nvSpPr>
        <p:spPr>
          <a:xfrm>
            <a:off x="507206" y="1561077"/>
            <a:ext cx="8243888" cy="2510861"/>
          </a:xfrm>
        </p:spPr>
        <p:txBody>
          <a:bodyPr>
            <a:normAutofit/>
          </a:bodyPr>
          <a:lstStyle/>
          <a:p>
            <a:pPr marL="0" indent="0">
              <a:buNone/>
            </a:pPr>
            <a:endParaRPr lang="da-DK" dirty="0" smtClean="0"/>
          </a:p>
          <a:p>
            <a:pPr marL="0" indent="0" algn="ctr">
              <a:buNone/>
            </a:pPr>
            <a:r>
              <a:rPr lang="da-DK" dirty="0" smtClean="0"/>
              <a:t>VÆR ALTID OPMÆRKSOM PÅ:</a:t>
            </a:r>
            <a:endParaRPr lang="da-DK" dirty="0"/>
          </a:p>
          <a:p>
            <a:pPr marL="0" indent="0">
              <a:buNone/>
            </a:pPr>
            <a:endParaRPr lang="da-DK" dirty="0" smtClean="0"/>
          </a:p>
          <a:p>
            <a:pPr marL="0" indent="0" algn="ctr">
              <a:buNone/>
            </a:pPr>
            <a:r>
              <a:rPr lang="da-DK" dirty="0" smtClean="0"/>
              <a:t>§ 15 i lov om voksenansvar om kontrol med kommunikation er en undtagelse fra hovedreglen – retten til privatliv, som den er formuleret i grundlov og internationale konventioner.</a:t>
            </a:r>
            <a:endParaRPr lang="da-DK" dirty="0"/>
          </a:p>
        </p:txBody>
      </p:sp>
      <p:sp>
        <p:nvSpPr>
          <p:cNvPr id="4" name="Pladsholder til sidefod 3"/>
          <p:cNvSpPr>
            <a:spLocks noGrp="1"/>
          </p:cNvSpPr>
          <p:nvPr>
            <p:ph type="ftr" sz="quarter" idx="11"/>
          </p:nvPr>
        </p:nvSpPr>
        <p:spPr>
          <a:xfrm>
            <a:off x="247650" y="6000750"/>
            <a:ext cx="4171950" cy="682625"/>
          </a:xfrm>
        </p:spPr>
        <p:txBody>
          <a:bodyPr/>
          <a:lstStyle/>
          <a:p>
            <a:pPr algn="l">
              <a:defRPr/>
            </a:pPr>
            <a:r>
              <a:rPr lang="da-DK" dirty="0" smtClean="0"/>
              <a:t>Kontrol med kommunikation af hensyn til barnets eller den unges sundhed og udvikling</a:t>
            </a:r>
            <a:endParaRPr lang="en-GB" dirty="0"/>
          </a:p>
        </p:txBody>
      </p:sp>
      <p:sp>
        <p:nvSpPr>
          <p:cNvPr id="5" name="Pladsholder til diasnummer 4"/>
          <p:cNvSpPr>
            <a:spLocks noGrp="1"/>
          </p:cNvSpPr>
          <p:nvPr>
            <p:ph type="sldNum" sz="quarter" idx="12"/>
          </p:nvPr>
        </p:nvSpPr>
        <p:spPr/>
        <p:txBody>
          <a:bodyPr/>
          <a:lstStyle/>
          <a:p>
            <a:fld id="{EE4DFFBF-05E7-4631-AC05-EBBE36947033}" type="slidenum">
              <a:rPr lang="da-DK" smtClean="0"/>
              <a:t>2</a:t>
            </a:fld>
            <a:endParaRPr lang="da-DK"/>
          </a:p>
        </p:txBody>
      </p:sp>
    </p:spTree>
    <p:extLst>
      <p:ext uri="{BB962C8B-B14F-4D97-AF65-F5344CB8AC3E}">
        <p14:creationId xmlns:p14="http://schemas.microsoft.com/office/powerpoint/2010/main" val="3186843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72800"/>
            <a:ext cx="5662613" cy="1162800"/>
          </a:xfrm>
        </p:spPr>
        <p:txBody>
          <a:bodyPr>
            <a:normAutofit/>
          </a:bodyPr>
          <a:lstStyle/>
          <a:p>
            <a:r>
              <a:rPr lang="da-DK" dirty="0" smtClean="0"/>
              <a:t>Rettighed</a:t>
            </a:r>
            <a:endParaRPr lang="da-DK" dirty="0"/>
          </a:p>
        </p:txBody>
      </p:sp>
      <p:sp>
        <p:nvSpPr>
          <p:cNvPr id="3" name="Pladsholder til indhold 2"/>
          <p:cNvSpPr>
            <a:spLocks noGrp="1"/>
          </p:cNvSpPr>
          <p:nvPr>
            <p:ph idx="1"/>
          </p:nvPr>
        </p:nvSpPr>
        <p:spPr/>
        <p:txBody>
          <a:bodyPr>
            <a:normAutofit/>
          </a:bodyPr>
          <a:lstStyle/>
          <a:p>
            <a:pPr marL="0" indent="0">
              <a:buNone/>
            </a:pPr>
            <a:r>
              <a:rPr lang="da-DK" dirty="0"/>
              <a:t>Ret til respekt for sit privatliv </a:t>
            </a:r>
          </a:p>
          <a:p>
            <a:pPr>
              <a:buFont typeface="Arial" charset="0"/>
              <a:buChar char="•"/>
            </a:pPr>
            <a:r>
              <a:rPr lang="da-DK" dirty="0"/>
              <a:t>Begrebet ”privatliv” beskytter individets personlige sfære i bred </a:t>
            </a:r>
            <a:r>
              <a:rPr lang="da-DK" dirty="0" smtClean="0"/>
              <a:t>forstand</a:t>
            </a:r>
            <a:endParaRPr lang="da-DK" dirty="0"/>
          </a:p>
          <a:p>
            <a:pPr>
              <a:buFont typeface="Arial" charset="0"/>
              <a:buChar char="•"/>
            </a:pPr>
            <a:r>
              <a:rPr lang="da-DK" dirty="0"/>
              <a:t>Privatliv omfatter bl.a</a:t>
            </a:r>
            <a:r>
              <a:rPr lang="da-DK" dirty="0" smtClean="0"/>
              <a:t>.: </a:t>
            </a:r>
            <a:endParaRPr lang="da-DK" dirty="0"/>
          </a:p>
          <a:p>
            <a:pPr lvl="1">
              <a:buFontTx/>
              <a:buChar char="-"/>
            </a:pPr>
            <a:r>
              <a:rPr lang="da-DK" dirty="0"/>
              <a:t>Integritet</a:t>
            </a:r>
          </a:p>
          <a:p>
            <a:pPr lvl="1">
              <a:buFontTx/>
              <a:buChar char="-"/>
            </a:pPr>
            <a:r>
              <a:rPr lang="da-DK" dirty="0"/>
              <a:t>F</a:t>
            </a:r>
            <a:r>
              <a:rPr lang="da-DK" dirty="0" smtClean="0"/>
              <a:t>amilieliv </a:t>
            </a:r>
            <a:endParaRPr lang="da-DK" dirty="0"/>
          </a:p>
          <a:p>
            <a:pPr lvl="1">
              <a:buFontTx/>
              <a:buChar char="-"/>
            </a:pPr>
            <a:r>
              <a:rPr lang="da-DK" dirty="0"/>
              <a:t>H</a:t>
            </a:r>
            <a:r>
              <a:rPr lang="da-DK" dirty="0" smtClean="0"/>
              <a:t>jem </a:t>
            </a:r>
            <a:endParaRPr lang="da-DK" dirty="0"/>
          </a:p>
          <a:p>
            <a:pPr lvl="1">
              <a:buFontTx/>
              <a:buChar char="-"/>
            </a:pPr>
            <a:r>
              <a:rPr lang="da-DK" dirty="0"/>
              <a:t>K</a:t>
            </a:r>
            <a:r>
              <a:rPr lang="da-DK" dirty="0" smtClean="0"/>
              <a:t>orrespondance </a:t>
            </a:r>
            <a:r>
              <a:rPr lang="da-DK" dirty="0"/>
              <a:t>og anden kommunikation</a:t>
            </a:r>
          </a:p>
          <a:p>
            <a:pPr lvl="1">
              <a:buFontTx/>
              <a:buChar char="-"/>
            </a:pPr>
            <a:r>
              <a:rPr lang="da-DK" dirty="0"/>
              <a:t>Personfølsomme oplysninger</a:t>
            </a:r>
          </a:p>
          <a:p>
            <a:pPr>
              <a:buFont typeface="Arial" charset="0"/>
              <a:buChar char="•"/>
            </a:pPr>
            <a:endParaRPr lang="da-DK" dirty="0"/>
          </a:p>
          <a:p>
            <a:pPr marL="0" indent="0">
              <a:buNone/>
            </a:pPr>
            <a:r>
              <a:rPr lang="da-DK" dirty="0"/>
              <a:t>Væsentlige bestemmelser:</a:t>
            </a:r>
          </a:p>
          <a:p>
            <a:pPr lvl="0"/>
            <a:r>
              <a:rPr lang="da-DK" dirty="0"/>
              <a:t>Grundlovens § 72</a:t>
            </a:r>
          </a:p>
          <a:p>
            <a:pPr lvl="0"/>
            <a:r>
              <a:rPr lang="da-DK" dirty="0"/>
              <a:t>Den Europæiske </a:t>
            </a:r>
            <a:r>
              <a:rPr lang="da-DK" dirty="0" smtClean="0"/>
              <a:t>Menneskerettighedskonvention </a:t>
            </a:r>
            <a:r>
              <a:rPr lang="da-DK" dirty="0"/>
              <a:t>artikel 8</a:t>
            </a:r>
          </a:p>
          <a:p>
            <a:pPr lvl="0"/>
            <a:r>
              <a:rPr lang="da-DK" dirty="0" smtClean="0"/>
              <a:t>FN’s </a:t>
            </a:r>
            <a:r>
              <a:rPr lang="da-DK" dirty="0"/>
              <a:t>Børnekonventions artikel 16</a:t>
            </a:r>
          </a:p>
          <a:p>
            <a:pPr lvl="1">
              <a:buFont typeface="Arial" charset="0"/>
              <a:buChar char="•"/>
            </a:pPr>
            <a:endParaRPr lang="da-DK" dirty="0" smtClean="0"/>
          </a:p>
          <a:p>
            <a:pPr lvl="1">
              <a:buFont typeface="Arial" charset="0"/>
              <a:buChar char="•"/>
            </a:pPr>
            <a:endParaRPr lang="da-DK" dirty="0" smtClean="0"/>
          </a:p>
        </p:txBody>
      </p:sp>
      <p:sp>
        <p:nvSpPr>
          <p:cNvPr id="5" name="Pladsholder til diasnummer 4"/>
          <p:cNvSpPr>
            <a:spLocks noGrp="1"/>
          </p:cNvSpPr>
          <p:nvPr>
            <p:ph type="sldNum" sz="quarter" idx="12"/>
          </p:nvPr>
        </p:nvSpPr>
        <p:spPr/>
        <p:txBody>
          <a:bodyPr/>
          <a:lstStyle/>
          <a:p>
            <a:fld id="{EE4DFFBF-05E7-4631-AC05-EBBE36947033}" type="slidenum">
              <a:rPr lang="da-DK" smtClean="0"/>
              <a:t>3</a:t>
            </a:fld>
            <a:endParaRPr lang="da-DK"/>
          </a:p>
        </p:txBody>
      </p:sp>
      <p:sp>
        <p:nvSpPr>
          <p:cNvPr id="6" name="Pladsholder til sidefod 3"/>
          <p:cNvSpPr txBox="1">
            <a:spLocks/>
          </p:cNvSpPr>
          <p:nvPr/>
        </p:nvSpPr>
        <p:spPr>
          <a:xfrm>
            <a:off x="247650" y="6000750"/>
            <a:ext cx="4171950" cy="682625"/>
          </a:xfrm>
          <a:prstGeom prst="rect">
            <a:avLst/>
          </a:prstGeom>
        </p:spPr>
        <p:txBody>
          <a:bodyPr vert="horz" lIns="91440" tIns="45720" rIns="91440" bIns="45720" rtlCol="0" anchor="ctr"/>
          <a:lstStyle>
            <a:defPPr>
              <a:defRPr lang="en-GB"/>
            </a:defPPr>
            <a:lvl1pPr algn="ctr" rtl="0" fontAlgn="base">
              <a:spcBef>
                <a:spcPct val="0"/>
              </a:spcBef>
              <a:spcAft>
                <a:spcPct val="0"/>
              </a:spcAft>
              <a:defRPr sz="1200" kern="1200">
                <a:solidFill>
                  <a:schemeClr val="tx1">
                    <a:tint val="75000"/>
                  </a:schemeClr>
                </a:solidFill>
                <a:latin typeface="Arial" pitchFamily="34" charset="0"/>
                <a:ea typeface="Geneva"/>
                <a:cs typeface="Geneva"/>
              </a:defRPr>
            </a:lvl1pPr>
            <a:lvl2pPr marL="457200" algn="l" rtl="0" fontAlgn="base">
              <a:spcBef>
                <a:spcPct val="0"/>
              </a:spcBef>
              <a:spcAft>
                <a:spcPct val="0"/>
              </a:spcAft>
              <a:defRPr kern="1200">
                <a:solidFill>
                  <a:schemeClr val="tx1"/>
                </a:solidFill>
                <a:latin typeface="Arial" pitchFamily="34" charset="0"/>
                <a:ea typeface="Geneva"/>
                <a:cs typeface="Geneva"/>
              </a:defRPr>
            </a:lvl2pPr>
            <a:lvl3pPr marL="914400" algn="l" rtl="0" fontAlgn="base">
              <a:spcBef>
                <a:spcPct val="0"/>
              </a:spcBef>
              <a:spcAft>
                <a:spcPct val="0"/>
              </a:spcAft>
              <a:defRPr kern="1200">
                <a:solidFill>
                  <a:schemeClr val="tx1"/>
                </a:solidFill>
                <a:latin typeface="Arial" pitchFamily="34" charset="0"/>
                <a:ea typeface="Geneva"/>
                <a:cs typeface="Geneva"/>
              </a:defRPr>
            </a:lvl3pPr>
            <a:lvl4pPr marL="1371600" algn="l" rtl="0" fontAlgn="base">
              <a:spcBef>
                <a:spcPct val="0"/>
              </a:spcBef>
              <a:spcAft>
                <a:spcPct val="0"/>
              </a:spcAft>
              <a:defRPr kern="1200">
                <a:solidFill>
                  <a:schemeClr val="tx1"/>
                </a:solidFill>
                <a:latin typeface="Arial" pitchFamily="34" charset="0"/>
                <a:ea typeface="Geneva"/>
                <a:cs typeface="Geneva"/>
              </a:defRPr>
            </a:lvl4pPr>
            <a:lvl5pPr marL="1828800" algn="l" rtl="0" fontAlgn="base">
              <a:spcBef>
                <a:spcPct val="0"/>
              </a:spcBef>
              <a:spcAft>
                <a:spcPct val="0"/>
              </a:spcAft>
              <a:defRPr kern="1200">
                <a:solidFill>
                  <a:schemeClr val="tx1"/>
                </a:solidFill>
                <a:latin typeface="Arial" pitchFamily="34" charset="0"/>
                <a:ea typeface="Geneva"/>
                <a:cs typeface="Geneva"/>
              </a:defRPr>
            </a:lvl5pPr>
            <a:lvl6pPr marL="2286000" algn="l" defTabSz="914400" rtl="0" eaLnBrk="1" latinLnBrk="0" hangingPunct="1">
              <a:defRPr kern="1200">
                <a:solidFill>
                  <a:schemeClr val="tx1"/>
                </a:solidFill>
                <a:latin typeface="Arial" pitchFamily="34" charset="0"/>
                <a:ea typeface="Geneva"/>
                <a:cs typeface="Geneva"/>
              </a:defRPr>
            </a:lvl6pPr>
            <a:lvl7pPr marL="2743200" algn="l" defTabSz="914400" rtl="0" eaLnBrk="1" latinLnBrk="0" hangingPunct="1">
              <a:defRPr kern="1200">
                <a:solidFill>
                  <a:schemeClr val="tx1"/>
                </a:solidFill>
                <a:latin typeface="Arial" pitchFamily="34" charset="0"/>
                <a:ea typeface="Geneva"/>
                <a:cs typeface="Geneva"/>
              </a:defRPr>
            </a:lvl7pPr>
            <a:lvl8pPr marL="3200400" algn="l" defTabSz="914400" rtl="0" eaLnBrk="1" latinLnBrk="0" hangingPunct="1">
              <a:defRPr kern="1200">
                <a:solidFill>
                  <a:schemeClr val="tx1"/>
                </a:solidFill>
                <a:latin typeface="Arial" pitchFamily="34" charset="0"/>
                <a:ea typeface="Geneva"/>
                <a:cs typeface="Geneva"/>
              </a:defRPr>
            </a:lvl8pPr>
            <a:lvl9pPr marL="3657600" algn="l" defTabSz="914400" rtl="0" eaLnBrk="1" latinLnBrk="0" hangingPunct="1">
              <a:defRPr kern="1200">
                <a:solidFill>
                  <a:schemeClr val="tx1"/>
                </a:solidFill>
                <a:latin typeface="Arial" pitchFamily="34" charset="0"/>
                <a:ea typeface="Geneva"/>
                <a:cs typeface="Geneva"/>
              </a:defRPr>
            </a:lvl9pPr>
          </a:lstStyle>
          <a:p>
            <a:pPr algn="l">
              <a:defRPr/>
            </a:pPr>
            <a:r>
              <a:rPr lang="da-DK" smtClean="0"/>
              <a:t>Kontrol med kommunikation af hensyn til barnets eller den unges sundhed og udvikling</a:t>
            </a:r>
            <a:endParaRPr lang="en-GB" dirty="0"/>
          </a:p>
        </p:txBody>
      </p:sp>
    </p:spTree>
    <p:extLst>
      <p:ext uri="{BB962C8B-B14F-4D97-AF65-F5344CB8AC3E}">
        <p14:creationId xmlns:p14="http://schemas.microsoft.com/office/powerpoint/2010/main" val="33704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72800"/>
            <a:ext cx="5662613" cy="1162800"/>
          </a:xfrm>
        </p:spPr>
        <p:txBody>
          <a:bodyPr>
            <a:normAutofit/>
          </a:bodyPr>
          <a:lstStyle/>
          <a:p>
            <a:r>
              <a:rPr lang="da-DK" dirty="0" smtClean="0"/>
              <a:t>Mulighed for kontrol med kommunikation</a:t>
            </a:r>
            <a:endParaRPr lang="da-DK" dirty="0"/>
          </a:p>
        </p:txBody>
      </p:sp>
      <p:sp>
        <p:nvSpPr>
          <p:cNvPr id="3" name="Pladsholder til indhold 2"/>
          <p:cNvSpPr>
            <a:spLocks noGrp="1"/>
          </p:cNvSpPr>
          <p:nvPr>
            <p:ph idx="1"/>
          </p:nvPr>
        </p:nvSpPr>
        <p:spPr/>
        <p:txBody>
          <a:bodyPr>
            <a:normAutofit/>
          </a:bodyPr>
          <a:lstStyle/>
          <a:p>
            <a:pPr marL="0" indent="0">
              <a:buNone/>
            </a:pPr>
            <a:endParaRPr lang="da-DK" b="1" dirty="0" smtClean="0"/>
          </a:p>
          <a:p>
            <a:pPr marL="0" indent="0">
              <a:buNone/>
            </a:pPr>
            <a:endParaRPr lang="da-DK" b="1" dirty="0"/>
          </a:p>
          <a:p>
            <a:pPr marL="0" indent="0">
              <a:buNone/>
            </a:pPr>
            <a:r>
              <a:rPr lang="da-DK" dirty="0" smtClean="0"/>
              <a:t>Hvis </a:t>
            </a:r>
            <a:r>
              <a:rPr lang="da-DK" dirty="0" smtClean="0"/>
              <a:t>det er nødvendigt </a:t>
            </a:r>
            <a:r>
              <a:rPr lang="da-DK" dirty="0"/>
              <a:t>af hensyn til </a:t>
            </a:r>
            <a:r>
              <a:rPr lang="da-DK" dirty="0" smtClean="0"/>
              <a:t>et barn </a:t>
            </a:r>
            <a:r>
              <a:rPr lang="da-DK" dirty="0"/>
              <a:t>eller </a:t>
            </a:r>
            <a:r>
              <a:rPr lang="da-DK" dirty="0" smtClean="0"/>
              <a:t>en </a:t>
            </a:r>
            <a:r>
              <a:rPr lang="da-DK" dirty="0" err="1" smtClean="0"/>
              <a:t>ungs</a:t>
            </a:r>
            <a:r>
              <a:rPr lang="da-DK" dirty="0" smtClean="0"/>
              <a:t> </a:t>
            </a:r>
            <a:r>
              <a:rPr lang="da-DK" dirty="0"/>
              <a:t>sundhed eller </a:t>
            </a:r>
            <a:r>
              <a:rPr lang="da-DK" dirty="0" smtClean="0"/>
              <a:t>udvikling kan børn </a:t>
            </a:r>
            <a:r>
              <a:rPr lang="da-DK" dirty="0"/>
              <a:t>og </a:t>
            </a:r>
            <a:r>
              <a:rPr lang="da-DK" dirty="0" smtClean="0"/>
              <a:t>unge-udvalget: </a:t>
            </a:r>
          </a:p>
          <a:p>
            <a:pPr>
              <a:buFont typeface="Arial" charset="0"/>
              <a:buChar char="•"/>
            </a:pPr>
            <a:r>
              <a:rPr lang="da-DK" dirty="0" smtClean="0"/>
              <a:t>Uden </a:t>
            </a:r>
            <a:r>
              <a:rPr lang="da-DK" dirty="0"/>
              <a:t>retskendelse træffe afgørelse om kontrol med barnets eller den unges brevveksling, telefonsamtaler og anden kommunikation </a:t>
            </a:r>
            <a:endParaRPr lang="da-DK" dirty="0" smtClean="0"/>
          </a:p>
          <a:p>
            <a:pPr>
              <a:buFont typeface="Arial" charset="0"/>
              <a:buChar char="•"/>
            </a:pPr>
            <a:r>
              <a:rPr lang="da-DK" dirty="0" smtClean="0"/>
              <a:t>Kontrollen omfatter alene nærmere </a:t>
            </a:r>
            <a:r>
              <a:rPr lang="da-DK" dirty="0"/>
              <a:t>angivne personer uden for </a:t>
            </a:r>
            <a:r>
              <a:rPr lang="da-DK" dirty="0" smtClean="0"/>
              <a:t>institutionen</a:t>
            </a:r>
          </a:p>
          <a:p>
            <a:pPr>
              <a:buFont typeface="Arial" charset="0"/>
              <a:buChar char="•"/>
            </a:pPr>
            <a:r>
              <a:rPr lang="da-DK" dirty="0" smtClean="0"/>
              <a:t>Afgørelsen </a:t>
            </a:r>
            <a:r>
              <a:rPr lang="da-DK" dirty="0"/>
              <a:t>træffes for en bestemt </a:t>
            </a:r>
            <a:r>
              <a:rPr lang="da-DK" dirty="0" smtClean="0"/>
              <a:t>periode</a:t>
            </a:r>
            <a:endParaRPr lang="da-DK" dirty="0"/>
          </a:p>
          <a:p>
            <a:endParaRPr lang="da-DK" dirty="0"/>
          </a:p>
        </p:txBody>
      </p:sp>
      <p:sp>
        <p:nvSpPr>
          <p:cNvPr id="5" name="Pladsholder til diasnummer 4"/>
          <p:cNvSpPr>
            <a:spLocks noGrp="1"/>
          </p:cNvSpPr>
          <p:nvPr>
            <p:ph type="sldNum" sz="quarter" idx="12"/>
          </p:nvPr>
        </p:nvSpPr>
        <p:spPr/>
        <p:txBody>
          <a:bodyPr/>
          <a:lstStyle/>
          <a:p>
            <a:fld id="{EE4DFFBF-05E7-4631-AC05-EBBE36947033}" type="slidenum">
              <a:rPr lang="da-DK" smtClean="0"/>
              <a:t>4</a:t>
            </a:fld>
            <a:endParaRPr lang="da-DK"/>
          </a:p>
        </p:txBody>
      </p:sp>
      <p:sp>
        <p:nvSpPr>
          <p:cNvPr id="6" name="Pladsholder til sidefod 3"/>
          <p:cNvSpPr txBox="1">
            <a:spLocks/>
          </p:cNvSpPr>
          <p:nvPr/>
        </p:nvSpPr>
        <p:spPr>
          <a:xfrm>
            <a:off x="247650" y="6000750"/>
            <a:ext cx="4171950" cy="682625"/>
          </a:xfrm>
          <a:prstGeom prst="rect">
            <a:avLst/>
          </a:prstGeom>
        </p:spPr>
        <p:txBody>
          <a:bodyPr vert="horz" lIns="91440" tIns="45720" rIns="91440" bIns="45720" rtlCol="0" anchor="ctr"/>
          <a:lstStyle>
            <a:defPPr>
              <a:defRPr lang="en-GB"/>
            </a:defPPr>
            <a:lvl1pPr algn="ctr" rtl="0" fontAlgn="base">
              <a:spcBef>
                <a:spcPct val="0"/>
              </a:spcBef>
              <a:spcAft>
                <a:spcPct val="0"/>
              </a:spcAft>
              <a:defRPr sz="1200" kern="1200">
                <a:solidFill>
                  <a:schemeClr val="tx1">
                    <a:tint val="75000"/>
                  </a:schemeClr>
                </a:solidFill>
                <a:latin typeface="Arial" pitchFamily="34" charset="0"/>
                <a:ea typeface="Geneva"/>
                <a:cs typeface="Geneva"/>
              </a:defRPr>
            </a:lvl1pPr>
            <a:lvl2pPr marL="457200" algn="l" rtl="0" fontAlgn="base">
              <a:spcBef>
                <a:spcPct val="0"/>
              </a:spcBef>
              <a:spcAft>
                <a:spcPct val="0"/>
              </a:spcAft>
              <a:defRPr kern="1200">
                <a:solidFill>
                  <a:schemeClr val="tx1"/>
                </a:solidFill>
                <a:latin typeface="Arial" pitchFamily="34" charset="0"/>
                <a:ea typeface="Geneva"/>
                <a:cs typeface="Geneva"/>
              </a:defRPr>
            </a:lvl2pPr>
            <a:lvl3pPr marL="914400" algn="l" rtl="0" fontAlgn="base">
              <a:spcBef>
                <a:spcPct val="0"/>
              </a:spcBef>
              <a:spcAft>
                <a:spcPct val="0"/>
              </a:spcAft>
              <a:defRPr kern="1200">
                <a:solidFill>
                  <a:schemeClr val="tx1"/>
                </a:solidFill>
                <a:latin typeface="Arial" pitchFamily="34" charset="0"/>
                <a:ea typeface="Geneva"/>
                <a:cs typeface="Geneva"/>
              </a:defRPr>
            </a:lvl3pPr>
            <a:lvl4pPr marL="1371600" algn="l" rtl="0" fontAlgn="base">
              <a:spcBef>
                <a:spcPct val="0"/>
              </a:spcBef>
              <a:spcAft>
                <a:spcPct val="0"/>
              </a:spcAft>
              <a:defRPr kern="1200">
                <a:solidFill>
                  <a:schemeClr val="tx1"/>
                </a:solidFill>
                <a:latin typeface="Arial" pitchFamily="34" charset="0"/>
                <a:ea typeface="Geneva"/>
                <a:cs typeface="Geneva"/>
              </a:defRPr>
            </a:lvl4pPr>
            <a:lvl5pPr marL="1828800" algn="l" rtl="0" fontAlgn="base">
              <a:spcBef>
                <a:spcPct val="0"/>
              </a:spcBef>
              <a:spcAft>
                <a:spcPct val="0"/>
              </a:spcAft>
              <a:defRPr kern="1200">
                <a:solidFill>
                  <a:schemeClr val="tx1"/>
                </a:solidFill>
                <a:latin typeface="Arial" pitchFamily="34" charset="0"/>
                <a:ea typeface="Geneva"/>
                <a:cs typeface="Geneva"/>
              </a:defRPr>
            </a:lvl5pPr>
            <a:lvl6pPr marL="2286000" algn="l" defTabSz="914400" rtl="0" eaLnBrk="1" latinLnBrk="0" hangingPunct="1">
              <a:defRPr kern="1200">
                <a:solidFill>
                  <a:schemeClr val="tx1"/>
                </a:solidFill>
                <a:latin typeface="Arial" pitchFamily="34" charset="0"/>
                <a:ea typeface="Geneva"/>
                <a:cs typeface="Geneva"/>
              </a:defRPr>
            </a:lvl6pPr>
            <a:lvl7pPr marL="2743200" algn="l" defTabSz="914400" rtl="0" eaLnBrk="1" latinLnBrk="0" hangingPunct="1">
              <a:defRPr kern="1200">
                <a:solidFill>
                  <a:schemeClr val="tx1"/>
                </a:solidFill>
                <a:latin typeface="Arial" pitchFamily="34" charset="0"/>
                <a:ea typeface="Geneva"/>
                <a:cs typeface="Geneva"/>
              </a:defRPr>
            </a:lvl7pPr>
            <a:lvl8pPr marL="3200400" algn="l" defTabSz="914400" rtl="0" eaLnBrk="1" latinLnBrk="0" hangingPunct="1">
              <a:defRPr kern="1200">
                <a:solidFill>
                  <a:schemeClr val="tx1"/>
                </a:solidFill>
                <a:latin typeface="Arial" pitchFamily="34" charset="0"/>
                <a:ea typeface="Geneva"/>
                <a:cs typeface="Geneva"/>
              </a:defRPr>
            </a:lvl8pPr>
            <a:lvl9pPr marL="3657600" algn="l" defTabSz="914400" rtl="0" eaLnBrk="1" latinLnBrk="0" hangingPunct="1">
              <a:defRPr kern="1200">
                <a:solidFill>
                  <a:schemeClr val="tx1"/>
                </a:solidFill>
                <a:latin typeface="Arial" pitchFamily="34" charset="0"/>
                <a:ea typeface="Geneva"/>
                <a:cs typeface="Geneva"/>
              </a:defRPr>
            </a:lvl9pPr>
          </a:lstStyle>
          <a:p>
            <a:pPr algn="l">
              <a:defRPr/>
            </a:pPr>
            <a:r>
              <a:rPr lang="da-DK" smtClean="0"/>
              <a:t>Kontrol med kommunikation af hensyn til barnets eller den unges sundhed og udvikling</a:t>
            </a:r>
            <a:endParaRPr lang="en-GB" dirty="0"/>
          </a:p>
        </p:txBody>
      </p:sp>
    </p:spTree>
    <p:extLst>
      <p:ext uri="{BB962C8B-B14F-4D97-AF65-F5344CB8AC3E}">
        <p14:creationId xmlns:p14="http://schemas.microsoft.com/office/powerpoint/2010/main" val="11749264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72800"/>
            <a:ext cx="6261234" cy="1162800"/>
          </a:xfrm>
        </p:spPr>
        <p:txBody>
          <a:bodyPr>
            <a:normAutofit/>
          </a:bodyPr>
          <a:lstStyle/>
          <a:p>
            <a:r>
              <a:rPr lang="da-DK" dirty="0" smtClean="0"/>
              <a:t>Lovreglens indhold</a:t>
            </a:r>
            <a:endParaRPr lang="da-DK" dirty="0"/>
          </a:p>
        </p:txBody>
      </p:sp>
      <p:sp>
        <p:nvSpPr>
          <p:cNvPr id="3" name="Pladsholder til indhold 2"/>
          <p:cNvSpPr>
            <a:spLocks noGrp="1"/>
          </p:cNvSpPr>
          <p:nvPr>
            <p:ph idx="1"/>
          </p:nvPr>
        </p:nvSpPr>
        <p:spPr/>
        <p:txBody>
          <a:bodyPr>
            <a:normAutofit/>
          </a:bodyPr>
          <a:lstStyle/>
          <a:p>
            <a:pPr marL="0" indent="0">
              <a:buNone/>
            </a:pPr>
            <a:r>
              <a:rPr lang="da-DK" b="1" dirty="0"/>
              <a:t>Anvendelsesområde:</a:t>
            </a:r>
          </a:p>
          <a:p>
            <a:r>
              <a:rPr lang="da-DK" dirty="0"/>
              <a:t>Private </a:t>
            </a:r>
            <a:r>
              <a:rPr lang="da-DK" dirty="0" smtClean="0"/>
              <a:t>opholdssteder og </a:t>
            </a:r>
            <a:r>
              <a:rPr lang="da-DK" dirty="0"/>
              <a:t>alle typer </a:t>
            </a:r>
            <a:r>
              <a:rPr lang="da-DK" dirty="0" smtClean="0"/>
              <a:t>døgninstitutioner</a:t>
            </a:r>
            <a:endParaRPr lang="da-DK" b="1" dirty="0"/>
          </a:p>
          <a:p>
            <a:pPr marL="0" indent="0">
              <a:buNone/>
            </a:pPr>
            <a:endParaRPr lang="da-DK" b="1" dirty="0" smtClean="0"/>
          </a:p>
          <a:p>
            <a:pPr marL="0" indent="0">
              <a:buNone/>
            </a:pPr>
            <a:r>
              <a:rPr lang="da-DK" b="1" dirty="0"/>
              <a:t>Betingelser for indgreb:</a:t>
            </a:r>
          </a:p>
          <a:p>
            <a:pPr>
              <a:buFont typeface="Arial" charset="0"/>
              <a:buChar char="•"/>
            </a:pPr>
            <a:r>
              <a:rPr lang="da-DK" dirty="0"/>
              <a:t>Børn og unge-udvalget skal have truffet en afgørelse om, at barnets korrespondance og kommunikation med bestemte personer i en bestemt periode skal </a:t>
            </a:r>
            <a:r>
              <a:rPr lang="da-DK" dirty="0" smtClean="0"/>
              <a:t>kontrolleres</a:t>
            </a:r>
            <a:endParaRPr lang="da-DK" dirty="0"/>
          </a:p>
          <a:p>
            <a:pPr marL="0" indent="0">
              <a:buNone/>
            </a:pPr>
            <a:endParaRPr lang="da-DK" b="1" dirty="0"/>
          </a:p>
          <a:p>
            <a:pPr marL="0" indent="0">
              <a:buNone/>
            </a:pPr>
            <a:r>
              <a:rPr lang="da-DK" b="1" dirty="0" smtClean="0"/>
              <a:t>Kompetence i den konkrete situation - Personkreds:</a:t>
            </a:r>
            <a:endParaRPr lang="da-DK" b="1" dirty="0"/>
          </a:p>
          <a:p>
            <a:r>
              <a:rPr lang="da-DK" dirty="0"/>
              <a:t>Personalet på opholdsstedet eller </a:t>
            </a:r>
            <a:r>
              <a:rPr lang="da-DK" dirty="0" smtClean="0"/>
              <a:t>døgninstitutionen</a:t>
            </a:r>
            <a:endParaRPr lang="da-DK" dirty="0"/>
          </a:p>
          <a:p>
            <a:pPr marL="0" indent="0">
              <a:buNone/>
            </a:pPr>
            <a:endParaRPr lang="da-DK" dirty="0"/>
          </a:p>
          <a:p>
            <a:pPr marL="0" indent="0">
              <a:buNone/>
            </a:pPr>
            <a:r>
              <a:rPr lang="da-DK" b="1" dirty="0"/>
              <a:t>Form for indgreb:</a:t>
            </a:r>
          </a:p>
          <a:p>
            <a:r>
              <a:rPr lang="da-DK" dirty="0" smtClean="0"/>
              <a:t>Kontrollere breve, telefonsamtaler og anden kommunikation som barnet har med bestemte personer</a:t>
            </a:r>
            <a:endParaRPr lang="da-DK" dirty="0"/>
          </a:p>
          <a:p>
            <a:pPr marL="0" indent="0">
              <a:buNone/>
            </a:pPr>
            <a:endParaRPr lang="da-DK" dirty="0"/>
          </a:p>
          <a:p>
            <a:endParaRPr lang="da-DK" dirty="0"/>
          </a:p>
        </p:txBody>
      </p:sp>
      <p:sp>
        <p:nvSpPr>
          <p:cNvPr id="5" name="Pladsholder til diasnummer 4"/>
          <p:cNvSpPr>
            <a:spLocks noGrp="1"/>
          </p:cNvSpPr>
          <p:nvPr>
            <p:ph type="sldNum" sz="quarter" idx="12"/>
          </p:nvPr>
        </p:nvSpPr>
        <p:spPr/>
        <p:txBody>
          <a:bodyPr/>
          <a:lstStyle/>
          <a:p>
            <a:fld id="{EE4DFFBF-05E7-4631-AC05-EBBE36947033}" type="slidenum">
              <a:rPr lang="da-DK" smtClean="0"/>
              <a:t>5</a:t>
            </a:fld>
            <a:endParaRPr lang="da-DK"/>
          </a:p>
        </p:txBody>
      </p:sp>
      <p:sp>
        <p:nvSpPr>
          <p:cNvPr id="6" name="Pladsholder til sidefod 3"/>
          <p:cNvSpPr txBox="1">
            <a:spLocks/>
          </p:cNvSpPr>
          <p:nvPr/>
        </p:nvSpPr>
        <p:spPr>
          <a:xfrm>
            <a:off x="247650" y="6000750"/>
            <a:ext cx="4171950" cy="682625"/>
          </a:xfrm>
          <a:prstGeom prst="rect">
            <a:avLst/>
          </a:prstGeom>
        </p:spPr>
        <p:txBody>
          <a:bodyPr vert="horz" lIns="91440" tIns="45720" rIns="91440" bIns="45720" rtlCol="0" anchor="ctr"/>
          <a:lstStyle>
            <a:defPPr>
              <a:defRPr lang="en-GB"/>
            </a:defPPr>
            <a:lvl1pPr algn="ctr" rtl="0" fontAlgn="base">
              <a:spcBef>
                <a:spcPct val="0"/>
              </a:spcBef>
              <a:spcAft>
                <a:spcPct val="0"/>
              </a:spcAft>
              <a:defRPr sz="1200" kern="1200">
                <a:solidFill>
                  <a:schemeClr val="tx1">
                    <a:tint val="75000"/>
                  </a:schemeClr>
                </a:solidFill>
                <a:latin typeface="Arial" pitchFamily="34" charset="0"/>
                <a:ea typeface="Geneva"/>
                <a:cs typeface="Geneva"/>
              </a:defRPr>
            </a:lvl1pPr>
            <a:lvl2pPr marL="457200" algn="l" rtl="0" fontAlgn="base">
              <a:spcBef>
                <a:spcPct val="0"/>
              </a:spcBef>
              <a:spcAft>
                <a:spcPct val="0"/>
              </a:spcAft>
              <a:defRPr kern="1200">
                <a:solidFill>
                  <a:schemeClr val="tx1"/>
                </a:solidFill>
                <a:latin typeface="Arial" pitchFamily="34" charset="0"/>
                <a:ea typeface="Geneva"/>
                <a:cs typeface="Geneva"/>
              </a:defRPr>
            </a:lvl2pPr>
            <a:lvl3pPr marL="914400" algn="l" rtl="0" fontAlgn="base">
              <a:spcBef>
                <a:spcPct val="0"/>
              </a:spcBef>
              <a:spcAft>
                <a:spcPct val="0"/>
              </a:spcAft>
              <a:defRPr kern="1200">
                <a:solidFill>
                  <a:schemeClr val="tx1"/>
                </a:solidFill>
                <a:latin typeface="Arial" pitchFamily="34" charset="0"/>
                <a:ea typeface="Geneva"/>
                <a:cs typeface="Geneva"/>
              </a:defRPr>
            </a:lvl3pPr>
            <a:lvl4pPr marL="1371600" algn="l" rtl="0" fontAlgn="base">
              <a:spcBef>
                <a:spcPct val="0"/>
              </a:spcBef>
              <a:spcAft>
                <a:spcPct val="0"/>
              </a:spcAft>
              <a:defRPr kern="1200">
                <a:solidFill>
                  <a:schemeClr val="tx1"/>
                </a:solidFill>
                <a:latin typeface="Arial" pitchFamily="34" charset="0"/>
                <a:ea typeface="Geneva"/>
                <a:cs typeface="Geneva"/>
              </a:defRPr>
            </a:lvl4pPr>
            <a:lvl5pPr marL="1828800" algn="l" rtl="0" fontAlgn="base">
              <a:spcBef>
                <a:spcPct val="0"/>
              </a:spcBef>
              <a:spcAft>
                <a:spcPct val="0"/>
              </a:spcAft>
              <a:defRPr kern="1200">
                <a:solidFill>
                  <a:schemeClr val="tx1"/>
                </a:solidFill>
                <a:latin typeface="Arial" pitchFamily="34" charset="0"/>
                <a:ea typeface="Geneva"/>
                <a:cs typeface="Geneva"/>
              </a:defRPr>
            </a:lvl5pPr>
            <a:lvl6pPr marL="2286000" algn="l" defTabSz="914400" rtl="0" eaLnBrk="1" latinLnBrk="0" hangingPunct="1">
              <a:defRPr kern="1200">
                <a:solidFill>
                  <a:schemeClr val="tx1"/>
                </a:solidFill>
                <a:latin typeface="Arial" pitchFamily="34" charset="0"/>
                <a:ea typeface="Geneva"/>
                <a:cs typeface="Geneva"/>
              </a:defRPr>
            </a:lvl6pPr>
            <a:lvl7pPr marL="2743200" algn="l" defTabSz="914400" rtl="0" eaLnBrk="1" latinLnBrk="0" hangingPunct="1">
              <a:defRPr kern="1200">
                <a:solidFill>
                  <a:schemeClr val="tx1"/>
                </a:solidFill>
                <a:latin typeface="Arial" pitchFamily="34" charset="0"/>
                <a:ea typeface="Geneva"/>
                <a:cs typeface="Geneva"/>
              </a:defRPr>
            </a:lvl7pPr>
            <a:lvl8pPr marL="3200400" algn="l" defTabSz="914400" rtl="0" eaLnBrk="1" latinLnBrk="0" hangingPunct="1">
              <a:defRPr kern="1200">
                <a:solidFill>
                  <a:schemeClr val="tx1"/>
                </a:solidFill>
                <a:latin typeface="Arial" pitchFamily="34" charset="0"/>
                <a:ea typeface="Geneva"/>
                <a:cs typeface="Geneva"/>
              </a:defRPr>
            </a:lvl8pPr>
            <a:lvl9pPr marL="3657600" algn="l" defTabSz="914400" rtl="0" eaLnBrk="1" latinLnBrk="0" hangingPunct="1">
              <a:defRPr kern="1200">
                <a:solidFill>
                  <a:schemeClr val="tx1"/>
                </a:solidFill>
                <a:latin typeface="Arial" pitchFamily="34" charset="0"/>
                <a:ea typeface="Geneva"/>
                <a:cs typeface="Geneva"/>
              </a:defRPr>
            </a:lvl9pPr>
          </a:lstStyle>
          <a:p>
            <a:pPr algn="l">
              <a:defRPr/>
            </a:pPr>
            <a:r>
              <a:rPr lang="da-DK" smtClean="0"/>
              <a:t>Kontrol med kommunikation af hensyn til barnets eller den unges sundhed og udvikling</a:t>
            </a:r>
            <a:endParaRPr lang="en-GB" dirty="0"/>
          </a:p>
        </p:txBody>
      </p:sp>
    </p:spTree>
    <p:extLst>
      <p:ext uri="{BB962C8B-B14F-4D97-AF65-F5344CB8AC3E}">
        <p14:creationId xmlns:p14="http://schemas.microsoft.com/office/powerpoint/2010/main" val="32493888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0"/>
            <a:ext cx="5662613" cy="1266825"/>
          </a:xfrm>
        </p:spPr>
        <p:txBody>
          <a:bodyPr>
            <a:normAutofit/>
          </a:bodyPr>
          <a:lstStyle/>
          <a:p>
            <a:r>
              <a:rPr lang="da-DK" dirty="0" smtClean="0"/>
              <a:t>Anvendelsesområde</a:t>
            </a:r>
            <a:endParaRPr lang="da-DK" dirty="0"/>
          </a:p>
        </p:txBody>
      </p:sp>
      <p:sp>
        <p:nvSpPr>
          <p:cNvPr id="3" name="Pladsholder til indhold 2"/>
          <p:cNvSpPr>
            <a:spLocks noGrp="1"/>
          </p:cNvSpPr>
          <p:nvPr>
            <p:ph idx="1"/>
          </p:nvPr>
        </p:nvSpPr>
        <p:spPr/>
        <p:txBody>
          <a:bodyPr>
            <a:normAutofit/>
          </a:bodyPr>
          <a:lstStyle/>
          <a:p>
            <a:pPr marL="0" indent="0">
              <a:buNone/>
            </a:pPr>
            <a:r>
              <a:rPr lang="da-DK" dirty="0" smtClean="0"/>
              <a:t>Børn og unge-udvalget kan træffe afgørelse om kommunikationskontrol for børn og unge under 18 år, der er anbragt på følgende anbringelsessteder:</a:t>
            </a:r>
          </a:p>
          <a:p>
            <a:endParaRPr lang="da-DK" dirty="0" smtClean="0"/>
          </a:p>
          <a:p>
            <a:r>
              <a:rPr lang="da-DK" dirty="0" smtClean="0"/>
              <a:t>Private opholdssteder</a:t>
            </a:r>
            <a:endParaRPr lang="da-DK" dirty="0"/>
          </a:p>
          <a:p>
            <a:r>
              <a:rPr lang="da-DK" dirty="0"/>
              <a:t>Åbne </a:t>
            </a:r>
            <a:r>
              <a:rPr lang="da-DK" dirty="0" smtClean="0"/>
              <a:t>døgninstitutioner</a:t>
            </a:r>
            <a:endParaRPr lang="da-DK" dirty="0"/>
          </a:p>
          <a:p>
            <a:r>
              <a:rPr lang="da-DK" dirty="0"/>
              <a:t>Delvis lukkede afdelinger på </a:t>
            </a:r>
            <a:r>
              <a:rPr lang="da-DK" dirty="0" smtClean="0"/>
              <a:t>døgninstitutioner</a:t>
            </a:r>
            <a:endParaRPr lang="da-DK" dirty="0"/>
          </a:p>
          <a:p>
            <a:r>
              <a:rPr lang="da-DK" dirty="0"/>
              <a:t>Delvis lukkede </a:t>
            </a:r>
            <a:r>
              <a:rPr lang="da-DK" dirty="0" smtClean="0"/>
              <a:t>døgninstitutioner</a:t>
            </a:r>
            <a:endParaRPr lang="da-DK" dirty="0"/>
          </a:p>
          <a:p>
            <a:r>
              <a:rPr lang="da-DK" dirty="0"/>
              <a:t>Sikrede </a:t>
            </a:r>
            <a:r>
              <a:rPr lang="da-DK" dirty="0" smtClean="0"/>
              <a:t>døgninstitutioner</a:t>
            </a:r>
            <a:endParaRPr lang="da-DK" dirty="0"/>
          </a:p>
          <a:p>
            <a:r>
              <a:rPr lang="da-DK" dirty="0"/>
              <a:t>Særlig sikrede afdelinger på sikrede </a:t>
            </a:r>
            <a:r>
              <a:rPr lang="da-DK" dirty="0" smtClean="0"/>
              <a:t>døgninstitutioner</a:t>
            </a:r>
            <a:endParaRPr lang="da-DK" dirty="0"/>
          </a:p>
          <a:p>
            <a:pPr marL="0" indent="0">
              <a:buNone/>
            </a:pPr>
            <a:endParaRPr lang="da-DK" dirty="0" smtClean="0"/>
          </a:p>
          <a:p>
            <a:pPr marL="0" indent="0">
              <a:buNone/>
            </a:pPr>
            <a:r>
              <a:rPr lang="da-DK" dirty="0" smtClean="0"/>
              <a:t>Børn og unge-udvalget kan også træffe afgørelse efter lovens § 15 </a:t>
            </a:r>
            <a:r>
              <a:rPr lang="da-DK" b="1" dirty="0" smtClean="0"/>
              <a:t>for unge under 18 år</a:t>
            </a:r>
            <a:r>
              <a:rPr lang="da-DK" dirty="0" smtClean="0"/>
              <a:t>, der er anbragt som led i en strafferetlig dom eller kendelse på de nævnte anbringelsessteder.</a:t>
            </a:r>
            <a:endParaRPr lang="da-DK" dirty="0"/>
          </a:p>
        </p:txBody>
      </p:sp>
      <p:sp>
        <p:nvSpPr>
          <p:cNvPr id="5" name="Pladsholder til diasnummer 4"/>
          <p:cNvSpPr>
            <a:spLocks noGrp="1"/>
          </p:cNvSpPr>
          <p:nvPr>
            <p:ph type="sldNum" sz="quarter" idx="12"/>
          </p:nvPr>
        </p:nvSpPr>
        <p:spPr/>
        <p:txBody>
          <a:bodyPr/>
          <a:lstStyle/>
          <a:p>
            <a:fld id="{EE4DFFBF-05E7-4631-AC05-EBBE36947033}" type="slidenum">
              <a:rPr lang="da-DK" smtClean="0"/>
              <a:t>6</a:t>
            </a:fld>
            <a:endParaRPr lang="da-DK"/>
          </a:p>
        </p:txBody>
      </p:sp>
      <p:sp>
        <p:nvSpPr>
          <p:cNvPr id="6" name="Pladsholder til sidefod 3"/>
          <p:cNvSpPr txBox="1">
            <a:spLocks/>
          </p:cNvSpPr>
          <p:nvPr/>
        </p:nvSpPr>
        <p:spPr>
          <a:xfrm>
            <a:off x="247650" y="6000750"/>
            <a:ext cx="4171950" cy="682625"/>
          </a:xfrm>
          <a:prstGeom prst="rect">
            <a:avLst/>
          </a:prstGeom>
        </p:spPr>
        <p:txBody>
          <a:bodyPr vert="horz" lIns="91440" tIns="45720" rIns="91440" bIns="45720" rtlCol="0" anchor="ctr"/>
          <a:lstStyle>
            <a:defPPr>
              <a:defRPr lang="en-GB"/>
            </a:defPPr>
            <a:lvl1pPr algn="ctr" rtl="0" fontAlgn="base">
              <a:spcBef>
                <a:spcPct val="0"/>
              </a:spcBef>
              <a:spcAft>
                <a:spcPct val="0"/>
              </a:spcAft>
              <a:defRPr sz="1200" kern="1200">
                <a:solidFill>
                  <a:schemeClr val="tx1">
                    <a:tint val="75000"/>
                  </a:schemeClr>
                </a:solidFill>
                <a:latin typeface="Arial" pitchFamily="34" charset="0"/>
                <a:ea typeface="Geneva"/>
                <a:cs typeface="Geneva"/>
              </a:defRPr>
            </a:lvl1pPr>
            <a:lvl2pPr marL="457200" algn="l" rtl="0" fontAlgn="base">
              <a:spcBef>
                <a:spcPct val="0"/>
              </a:spcBef>
              <a:spcAft>
                <a:spcPct val="0"/>
              </a:spcAft>
              <a:defRPr kern="1200">
                <a:solidFill>
                  <a:schemeClr val="tx1"/>
                </a:solidFill>
                <a:latin typeface="Arial" pitchFamily="34" charset="0"/>
                <a:ea typeface="Geneva"/>
                <a:cs typeface="Geneva"/>
              </a:defRPr>
            </a:lvl2pPr>
            <a:lvl3pPr marL="914400" algn="l" rtl="0" fontAlgn="base">
              <a:spcBef>
                <a:spcPct val="0"/>
              </a:spcBef>
              <a:spcAft>
                <a:spcPct val="0"/>
              </a:spcAft>
              <a:defRPr kern="1200">
                <a:solidFill>
                  <a:schemeClr val="tx1"/>
                </a:solidFill>
                <a:latin typeface="Arial" pitchFamily="34" charset="0"/>
                <a:ea typeface="Geneva"/>
                <a:cs typeface="Geneva"/>
              </a:defRPr>
            </a:lvl3pPr>
            <a:lvl4pPr marL="1371600" algn="l" rtl="0" fontAlgn="base">
              <a:spcBef>
                <a:spcPct val="0"/>
              </a:spcBef>
              <a:spcAft>
                <a:spcPct val="0"/>
              </a:spcAft>
              <a:defRPr kern="1200">
                <a:solidFill>
                  <a:schemeClr val="tx1"/>
                </a:solidFill>
                <a:latin typeface="Arial" pitchFamily="34" charset="0"/>
                <a:ea typeface="Geneva"/>
                <a:cs typeface="Geneva"/>
              </a:defRPr>
            </a:lvl4pPr>
            <a:lvl5pPr marL="1828800" algn="l" rtl="0" fontAlgn="base">
              <a:spcBef>
                <a:spcPct val="0"/>
              </a:spcBef>
              <a:spcAft>
                <a:spcPct val="0"/>
              </a:spcAft>
              <a:defRPr kern="1200">
                <a:solidFill>
                  <a:schemeClr val="tx1"/>
                </a:solidFill>
                <a:latin typeface="Arial" pitchFamily="34" charset="0"/>
                <a:ea typeface="Geneva"/>
                <a:cs typeface="Geneva"/>
              </a:defRPr>
            </a:lvl5pPr>
            <a:lvl6pPr marL="2286000" algn="l" defTabSz="914400" rtl="0" eaLnBrk="1" latinLnBrk="0" hangingPunct="1">
              <a:defRPr kern="1200">
                <a:solidFill>
                  <a:schemeClr val="tx1"/>
                </a:solidFill>
                <a:latin typeface="Arial" pitchFamily="34" charset="0"/>
                <a:ea typeface="Geneva"/>
                <a:cs typeface="Geneva"/>
              </a:defRPr>
            </a:lvl6pPr>
            <a:lvl7pPr marL="2743200" algn="l" defTabSz="914400" rtl="0" eaLnBrk="1" latinLnBrk="0" hangingPunct="1">
              <a:defRPr kern="1200">
                <a:solidFill>
                  <a:schemeClr val="tx1"/>
                </a:solidFill>
                <a:latin typeface="Arial" pitchFamily="34" charset="0"/>
                <a:ea typeface="Geneva"/>
                <a:cs typeface="Geneva"/>
              </a:defRPr>
            </a:lvl7pPr>
            <a:lvl8pPr marL="3200400" algn="l" defTabSz="914400" rtl="0" eaLnBrk="1" latinLnBrk="0" hangingPunct="1">
              <a:defRPr kern="1200">
                <a:solidFill>
                  <a:schemeClr val="tx1"/>
                </a:solidFill>
                <a:latin typeface="Arial" pitchFamily="34" charset="0"/>
                <a:ea typeface="Geneva"/>
                <a:cs typeface="Geneva"/>
              </a:defRPr>
            </a:lvl8pPr>
            <a:lvl9pPr marL="3657600" algn="l" defTabSz="914400" rtl="0" eaLnBrk="1" latinLnBrk="0" hangingPunct="1">
              <a:defRPr kern="1200">
                <a:solidFill>
                  <a:schemeClr val="tx1"/>
                </a:solidFill>
                <a:latin typeface="Arial" pitchFamily="34" charset="0"/>
                <a:ea typeface="Geneva"/>
                <a:cs typeface="Geneva"/>
              </a:defRPr>
            </a:lvl9pPr>
          </a:lstStyle>
          <a:p>
            <a:pPr algn="l">
              <a:defRPr/>
            </a:pPr>
            <a:r>
              <a:rPr lang="da-DK" dirty="0" smtClean="0"/>
              <a:t>Kontrol med kommunikation af hensyn til barnets eller den unges sundhed og udvikling</a:t>
            </a:r>
            <a:endParaRPr lang="en-GB" dirty="0"/>
          </a:p>
        </p:txBody>
      </p:sp>
    </p:spTree>
    <p:extLst>
      <p:ext uri="{BB962C8B-B14F-4D97-AF65-F5344CB8AC3E}">
        <p14:creationId xmlns:p14="http://schemas.microsoft.com/office/powerpoint/2010/main" val="2566875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0"/>
            <a:ext cx="6299735" cy="1266825"/>
          </a:xfrm>
        </p:spPr>
        <p:txBody>
          <a:bodyPr>
            <a:normAutofit/>
          </a:bodyPr>
          <a:lstStyle/>
          <a:p>
            <a:r>
              <a:rPr lang="da-DK" dirty="0" smtClean="0"/>
              <a:t>Betingelser </a:t>
            </a:r>
            <a:r>
              <a:rPr lang="da-DK" dirty="0" smtClean="0"/>
              <a:t>for indgreb</a:t>
            </a:r>
            <a:endParaRPr lang="da-DK" dirty="0"/>
          </a:p>
        </p:txBody>
      </p:sp>
      <p:sp>
        <p:nvSpPr>
          <p:cNvPr id="3" name="Pladsholder til indhold 2"/>
          <p:cNvSpPr>
            <a:spLocks noGrp="1"/>
          </p:cNvSpPr>
          <p:nvPr>
            <p:ph idx="1"/>
          </p:nvPr>
        </p:nvSpPr>
        <p:spPr/>
        <p:txBody>
          <a:bodyPr>
            <a:normAutofit/>
          </a:bodyPr>
          <a:lstStyle/>
          <a:p>
            <a:pPr marL="0" indent="0">
              <a:buNone/>
            </a:pPr>
            <a:r>
              <a:rPr lang="da-DK" b="1" dirty="0" smtClean="0"/>
              <a:t>Der skal være truffet en myndighedsafgørelse:</a:t>
            </a:r>
          </a:p>
          <a:p>
            <a:pPr>
              <a:buFont typeface="Arial" charset="0"/>
              <a:buChar char="•"/>
            </a:pPr>
            <a:r>
              <a:rPr lang="da-DK" dirty="0" smtClean="0"/>
              <a:t>Af børn og unge-udvalget i barnets eller den unges opholdskommune</a:t>
            </a:r>
          </a:p>
          <a:p>
            <a:pPr>
              <a:buFont typeface="Arial" charset="0"/>
              <a:buChar char="•"/>
            </a:pPr>
            <a:r>
              <a:rPr lang="da-DK" dirty="0" smtClean="0"/>
              <a:t>Der angiver hvilke nærmere personer uden for anbringelsesstedet, der er omfattet af kontrollen</a:t>
            </a:r>
          </a:p>
          <a:p>
            <a:pPr>
              <a:buFont typeface="Arial" charset="0"/>
              <a:buChar char="•"/>
            </a:pPr>
            <a:r>
              <a:rPr lang="da-DK" dirty="0" smtClean="0"/>
              <a:t>Der angiver i hvilken periode, der skal føres kontrol</a:t>
            </a:r>
          </a:p>
          <a:p>
            <a:pPr>
              <a:buFont typeface="Arial" charset="0"/>
              <a:buChar char="•"/>
            </a:pPr>
            <a:endParaRPr lang="da-DK" dirty="0"/>
          </a:p>
          <a:p>
            <a:pPr marL="0" indent="0">
              <a:buNone/>
            </a:pPr>
            <a:r>
              <a:rPr lang="da-DK" dirty="0" smtClean="0"/>
              <a:t>Betingelse for børn og unge-udvalgets afgørelse:</a:t>
            </a:r>
          </a:p>
          <a:p>
            <a:pPr>
              <a:buFont typeface="Arial" charset="0"/>
              <a:buChar char="•"/>
            </a:pPr>
            <a:r>
              <a:rPr lang="da-DK" dirty="0" smtClean="0"/>
              <a:t>Det skal anses for </a:t>
            </a:r>
            <a:r>
              <a:rPr lang="da-DK" dirty="0"/>
              <a:t>nødvendigt af hensyn til barnet eller den </a:t>
            </a:r>
            <a:r>
              <a:rPr lang="da-DK" dirty="0" smtClean="0"/>
              <a:t>unges sundhed </a:t>
            </a:r>
            <a:r>
              <a:rPr lang="da-DK" dirty="0"/>
              <a:t>og </a:t>
            </a:r>
            <a:r>
              <a:rPr lang="da-DK" dirty="0" smtClean="0"/>
              <a:t>udvikling</a:t>
            </a:r>
          </a:p>
          <a:p>
            <a:pPr marL="0" indent="0">
              <a:buNone/>
            </a:pPr>
            <a:endParaRPr lang="da-DK" dirty="0"/>
          </a:p>
          <a:p>
            <a:pPr marL="0" indent="0">
              <a:buNone/>
            </a:pPr>
            <a:r>
              <a:rPr lang="da-DK" dirty="0" smtClean="0"/>
              <a:t>Afgørelsen kan træffes i forbindelse med anbringelsen eller under anbringelsen.</a:t>
            </a:r>
          </a:p>
          <a:p>
            <a:pPr marL="0" indent="0">
              <a:buNone/>
            </a:pPr>
            <a:endParaRPr lang="da-DK" dirty="0"/>
          </a:p>
        </p:txBody>
      </p:sp>
      <p:sp>
        <p:nvSpPr>
          <p:cNvPr id="5" name="Pladsholder til diasnummer 4"/>
          <p:cNvSpPr>
            <a:spLocks noGrp="1"/>
          </p:cNvSpPr>
          <p:nvPr>
            <p:ph type="sldNum" sz="quarter" idx="12"/>
          </p:nvPr>
        </p:nvSpPr>
        <p:spPr/>
        <p:txBody>
          <a:bodyPr/>
          <a:lstStyle/>
          <a:p>
            <a:fld id="{EE4DFFBF-05E7-4631-AC05-EBBE36947033}" type="slidenum">
              <a:rPr lang="da-DK" smtClean="0"/>
              <a:t>7</a:t>
            </a:fld>
            <a:endParaRPr lang="da-DK"/>
          </a:p>
        </p:txBody>
      </p:sp>
      <p:sp>
        <p:nvSpPr>
          <p:cNvPr id="6" name="Pladsholder til sidefod 3"/>
          <p:cNvSpPr txBox="1">
            <a:spLocks/>
          </p:cNvSpPr>
          <p:nvPr/>
        </p:nvSpPr>
        <p:spPr>
          <a:xfrm>
            <a:off x="247650" y="6000750"/>
            <a:ext cx="4171950" cy="682625"/>
          </a:xfrm>
          <a:prstGeom prst="rect">
            <a:avLst/>
          </a:prstGeom>
        </p:spPr>
        <p:txBody>
          <a:bodyPr vert="horz" lIns="91440" tIns="45720" rIns="91440" bIns="45720" rtlCol="0" anchor="ctr"/>
          <a:lstStyle>
            <a:defPPr>
              <a:defRPr lang="en-GB"/>
            </a:defPPr>
            <a:lvl1pPr algn="ctr" rtl="0" fontAlgn="base">
              <a:spcBef>
                <a:spcPct val="0"/>
              </a:spcBef>
              <a:spcAft>
                <a:spcPct val="0"/>
              </a:spcAft>
              <a:defRPr sz="1200" kern="1200">
                <a:solidFill>
                  <a:schemeClr val="tx1">
                    <a:tint val="75000"/>
                  </a:schemeClr>
                </a:solidFill>
                <a:latin typeface="Arial" pitchFamily="34" charset="0"/>
                <a:ea typeface="Geneva"/>
                <a:cs typeface="Geneva"/>
              </a:defRPr>
            </a:lvl1pPr>
            <a:lvl2pPr marL="457200" algn="l" rtl="0" fontAlgn="base">
              <a:spcBef>
                <a:spcPct val="0"/>
              </a:spcBef>
              <a:spcAft>
                <a:spcPct val="0"/>
              </a:spcAft>
              <a:defRPr kern="1200">
                <a:solidFill>
                  <a:schemeClr val="tx1"/>
                </a:solidFill>
                <a:latin typeface="Arial" pitchFamily="34" charset="0"/>
                <a:ea typeface="Geneva"/>
                <a:cs typeface="Geneva"/>
              </a:defRPr>
            </a:lvl2pPr>
            <a:lvl3pPr marL="914400" algn="l" rtl="0" fontAlgn="base">
              <a:spcBef>
                <a:spcPct val="0"/>
              </a:spcBef>
              <a:spcAft>
                <a:spcPct val="0"/>
              </a:spcAft>
              <a:defRPr kern="1200">
                <a:solidFill>
                  <a:schemeClr val="tx1"/>
                </a:solidFill>
                <a:latin typeface="Arial" pitchFamily="34" charset="0"/>
                <a:ea typeface="Geneva"/>
                <a:cs typeface="Geneva"/>
              </a:defRPr>
            </a:lvl3pPr>
            <a:lvl4pPr marL="1371600" algn="l" rtl="0" fontAlgn="base">
              <a:spcBef>
                <a:spcPct val="0"/>
              </a:spcBef>
              <a:spcAft>
                <a:spcPct val="0"/>
              </a:spcAft>
              <a:defRPr kern="1200">
                <a:solidFill>
                  <a:schemeClr val="tx1"/>
                </a:solidFill>
                <a:latin typeface="Arial" pitchFamily="34" charset="0"/>
                <a:ea typeface="Geneva"/>
                <a:cs typeface="Geneva"/>
              </a:defRPr>
            </a:lvl4pPr>
            <a:lvl5pPr marL="1828800" algn="l" rtl="0" fontAlgn="base">
              <a:spcBef>
                <a:spcPct val="0"/>
              </a:spcBef>
              <a:spcAft>
                <a:spcPct val="0"/>
              </a:spcAft>
              <a:defRPr kern="1200">
                <a:solidFill>
                  <a:schemeClr val="tx1"/>
                </a:solidFill>
                <a:latin typeface="Arial" pitchFamily="34" charset="0"/>
                <a:ea typeface="Geneva"/>
                <a:cs typeface="Geneva"/>
              </a:defRPr>
            </a:lvl5pPr>
            <a:lvl6pPr marL="2286000" algn="l" defTabSz="914400" rtl="0" eaLnBrk="1" latinLnBrk="0" hangingPunct="1">
              <a:defRPr kern="1200">
                <a:solidFill>
                  <a:schemeClr val="tx1"/>
                </a:solidFill>
                <a:latin typeface="Arial" pitchFamily="34" charset="0"/>
                <a:ea typeface="Geneva"/>
                <a:cs typeface="Geneva"/>
              </a:defRPr>
            </a:lvl6pPr>
            <a:lvl7pPr marL="2743200" algn="l" defTabSz="914400" rtl="0" eaLnBrk="1" latinLnBrk="0" hangingPunct="1">
              <a:defRPr kern="1200">
                <a:solidFill>
                  <a:schemeClr val="tx1"/>
                </a:solidFill>
                <a:latin typeface="Arial" pitchFamily="34" charset="0"/>
                <a:ea typeface="Geneva"/>
                <a:cs typeface="Geneva"/>
              </a:defRPr>
            </a:lvl7pPr>
            <a:lvl8pPr marL="3200400" algn="l" defTabSz="914400" rtl="0" eaLnBrk="1" latinLnBrk="0" hangingPunct="1">
              <a:defRPr kern="1200">
                <a:solidFill>
                  <a:schemeClr val="tx1"/>
                </a:solidFill>
                <a:latin typeface="Arial" pitchFamily="34" charset="0"/>
                <a:ea typeface="Geneva"/>
                <a:cs typeface="Geneva"/>
              </a:defRPr>
            </a:lvl8pPr>
            <a:lvl9pPr marL="3657600" algn="l" defTabSz="914400" rtl="0" eaLnBrk="1" latinLnBrk="0" hangingPunct="1">
              <a:defRPr kern="1200">
                <a:solidFill>
                  <a:schemeClr val="tx1"/>
                </a:solidFill>
                <a:latin typeface="Arial" pitchFamily="34" charset="0"/>
                <a:ea typeface="Geneva"/>
                <a:cs typeface="Geneva"/>
              </a:defRPr>
            </a:lvl9pPr>
          </a:lstStyle>
          <a:p>
            <a:pPr algn="l">
              <a:defRPr/>
            </a:pPr>
            <a:r>
              <a:rPr lang="da-DK" smtClean="0"/>
              <a:t>Kontrol med kommunikation af hensyn til barnets eller den unges sundhed og udvikling</a:t>
            </a:r>
            <a:endParaRPr lang="en-GB" dirty="0"/>
          </a:p>
        </p:txBody>
      </p:sp>
    </p:spTree>
    <p:extLst>
      <p:ext uri="{BB962C8B-B14F-4D97-AF65-F5344CB8AC3E}">
        <p14:creationId xmlns:p14="http://schemas.microsoft.com/office/powerpoint/2010/main" val="407285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65600"/>
            <a:ext cx="6299735" cy="1266825"/>
          </a:xfrm>
        </p:spPr>
        <p:txBody>
          <a:bodyPr>
            <a:normAutofit/>
          </a:bodyPr>
          <a:lstStyle/>
          <a:p>
            <a:r>
              <a:rPr lang="da-DK" dirty="0" smtClean="0"/>
              <a:t>Kompetence i den konkrete situation - Personkreds </a:t>
            </a:r>
            <a:endParaRPr lang="da-DK" dirty="0"/>
          </a:p>
        </p:txBody>
      </p:sp>
      <p:sp>
        <p:nvSpPr>
          <p:cNvPr id="3" name="Pladsholder til indhold 2"/>
          <p:cNvSpPr>
            <a:spLocks noGrp="1"/>
          </p:cNvSpPr>
          <p:nvPr>
            <p:ph idx="1"/>
          </p:nvPr>
        </p:nvSpPr>
        <p:spPr>
          <a:xfrm>
            <a:off x="450000" y="1600200"/>
            <a:ext cx="8229600" cy="4525963"/>
          </a:xfrm>
        </p:spPr>
        <p:txBody>
          <a:bodyPr>
            <a:normAutofit/>
          </a:bodyPr>
          <a:lstStyle/>
          <a:p>
            <a:pPr marL="0" indent="0">
              <a:buNone/>
            </a:pPr>
            <a:r>
              <a:rPr lang="da-DK" dirty="0" smtClean="0"/>
              <a:t>Personalet </a:t>
            </a:r>
            <a:r>
              <a:rPr lang="da-DK" dirty="0"/>
              <a:t>(ledelse og medarbejdere) på </a:t>
            </a:r>
            <a:r>
              <a:rPr lang="da-DK" dirty="0" smtClean="0"/>
              <a:t>anbringelsesstedet har </a:t>
            </a:r>
            <a:r>
              <a:rPr lang="da-DK" dirty="0"/>
              <a:t>den formelle kompetence til at </a:t>
            </a:r>
            <a:r>
              <a:rPr lang="da-DK" dirty="0" smtClean="0"/>
              <a:t>kontrollere breve, telefonsamtaler og anden kommunikation.</a:t>
            </a:r>
            <a:endParaRPr lang="da-DK" dirty="0"/>
          </a:p>
          <a:p>
            <a:pPr>
              <a:buFont typeface="Arial" charset="0"/>
              <a:buChar char="•"/>
            </a:pPr>
            <a:endParaRPr lang="da-DK" dirty="0"/>
          </a:p>
          <a:p>
            <a:pPr marL="0" indent="0">
              <a:buNone/>
            </a:pPr>
            <a:r>
              <a:rPr lang="da-DK" dirty="0"/>
              <a:t>Ved personale forstås:</a:t>
            </a:r>
          </a:p>
          <a:p>
            <a:r>
              <a:rPr lang="da-DK" dirty="0"/>
              <a:t>Personale, der udfører pædagogisk arbejde eller pædagogiske </a:t>
            </a:r>
            <a:r>
              <a:rPr lang="da-DK" dirty="0" smtClean="0"/>
              <a:t>opgaver</a:t>
            </a:r>
          </a:p>
          <a:p>
            <a:pPr lvl="1"/>
            <a:endParaRPr lang="da-DK" dirty="0"/>
          </a:p>
          <a:p>
            <a:pPr marL="57150" indent="0">
              <a:buNone/>
            </a:pPr>
            <a:r>
              <a:rPr lang="da-DK" dirty="0" smtClean="0"/>
              <a:t>Bestemmelsen omfatter </a:t>
            </a:r>
            <a:r>
              <a:rPr lang="da-DK" dirty="0"/>
              <a:t>ikke andet personale som køkkenpersonale, pedeler og rengøringspersonale</a:t>
            </a:r>
            <a:r>
              <a:rPr lang="da-DK" dirty="0" smtClean="0"/>
              <a:t>. </a:t>
            </a:r>
            <a:endParaRPr lang="da-DK" dirty="0"/>
          </a:p>
          <a:p>
            <a:endParaRPr lang="da-DK" dirty="0"/>
          </a:p>
          <a:p>
            <a:endParaRPr lang="da-DK" dirty="0"/>
          </a:p>
        </p:txBody>
      </p:sp>
      <p:sp>
        <p:nvSpPr>
          <p:cNvPr id="5" name="Pladsholder til diasnummer 4"/>
          <p:cNvSpPr>
            <a:spLocks noGrp="1"/>
          </p:cNvSpPr>
          <p:nvPr>
            <p:ph type="sldNum" sz="quarter" idx="12"/>
          </p:nvPr>
        </p:nvSpPr>
        <p:spPr/>
        <p:txBody>
          <a:bodyPr/>
          <a:lstStyle/>
          <a:p>
            <a:fld id="{EE4DFFBF-05E7-4631-AC05-EBBE36947033}" type="slidenum">
              <a:rPr lang="da-DK" smtClean="0"/>
              <a:t>8</a:t>
            </a:fld>
            <a:endParaRPr lang="da-DK"/>
          </a:p>
        </p:txBody>
      </p:sp>
      <p:sp>
        <p:nvSpPr>
          <p:cNvPr id="6" name="Pladsholder til sidefod 3"/>
          <p:cNvSpPr txBox="1">
            <a:spLocks/>
          </p:cNvSpPr>
          <p:nvPr/>
        </p:nvSpPr>
        <p:spPr>
          <a:xfrm>
            <a:off x="247650" y="6000750"/>
            <a:ext cx="4171950" cy="682625"/>
          </a:xfrm>
          <a:prstGeom prst="rect">
            <a:avLst/>
          </a:prstGeom>
        </p:spPr>
        <p:txBody>
          <a:bodyPr vert="horz" lIns="91440" tIns="45720" rIns="91440" bIns="45720" rtlCol="0" anchor="ctr"/>
          <a:lstStyle>
            <a:defPPr>
              <a:defRPr lang="en-GB"/>
            </a:defPPr>
            <a:lvl1pPr algn="ctr" rtl="0" fontAlgn="base">
              <a:spcBef>
                <a:spcPct val="0"/>
              </a:spcBef>
              <a:spcAft>
                <a:spcPct val="0"/>
              </a:spcAft>
              <a:defRPr sz="1200" kern="1200">
                <a:solidFill>
                  <a:schemeClr val="tx1">
                    <a:tint val="75000"/>
                  </a:schemeClr>
                </a:solidFill>
                <a:latin typeface="Arial" pitchFamily="34" charset="0"/>
                <a:ea typeface="Geneva"/>
                <a:cs typeface="Geneva"/>
              </a:defRPr>
            </a:lvl1pPr>
            <a:lvl2pPr marL="457200" algn="l" rtl="0" fontAlgn="base">
              <a:spcBef>
                <a:spcPct val="0"/>
              </a:spcBef>
              <a:spcAft>
                <a:spcPct val="0"/>
              </a:spcAft>
              <a:defRPr kern="1200">
                <a:solidFill>
                  <a:schemeClr val="tx1"/>
                </a:solidFill>
                <a:latin typeface="Arial" pitchFamily="34" charset="0"/>
                <a:ea typeface="Geneva"/>
                <a:cs typeface="Geneva"/>
              </a:defRPr>
            </a:lvl2pPr>
            <a:lvl3pPr marL="914400" algn="l" rtl="0" fontAlgn="base">
              <a:spcBef>
                <a:spcPct val="0"/>
              </a:spcBef>
              <a:spcAft>
                <a:spcPct val="0"/>
              </a:spcAft>
              <a:defRPr kern="1200">
                <a:solidFill>
                  <a:schemeClr val="tx1"/>
                </a:solidFill>
                <a:latin typeface="Arial" pitchFamily="34" charset="0"/>
                <a:ea typeface="Geneva"/>
                <a:cs typeface="Geneva"/>
              </a:defRPr>
            </a:lvl3pPr>
            <a:lvl4pPr marL="1371600" algn="l" rtl="0" fontAlgn="base">
              <a:spcBef>
                <a:spcPct val="0"/>
              </a:spcBef>
              <a:spcAft>
                <a:spcPct val="0"/>
              </a:spcAft>
              <a:defRPr kern="1200">
                <a:solidFill>
                  <a:schemeClr val="tx1"/>
                </a:solidFill>
                <a:latin typeface="Arial" pitchFamily="34" charset="0"/>
                <a:ea typeface="Geneva"/>
                <a:cs typeface="Geneva"/>
              </a:defRPr>
            </a:lvl4pPr>
            <a:lvl5pPr marL="1828800" algn="l" rtl="0" fontAlgn="base">
              <a:spcBef>
                <a:spcPct val="0"/>
              </a:spcBef>
              <a:spcAft>
                <a:spcPct val="0"/>
              </a:spcAft>
              <a:defRPr kern="1200">
                <a:solidFill>
                  <a:schemeClr val="tx1"/>
                </a:solidFill>
                <a:latin typeface="Arial" pitchFamily="34" charset="0"/>
                <a:ea typeface="Geneva"/>
                <a:cs typeface="Geneva"/>
              </a:defRPr>
            </a:lvl5pPr>
            <a:lvl6pPr marL="2286000" algn="l" defTabSz="914400" rtl="0" eaLnBrk="1" latinLnBrk="0" hangingPunct="1">
              <a:defRPr kern="1200">
                <a:solidFill>
                  <a:schemeClr val="tx1"/>
                </a:solidFill>
                <a:latin typeface="Arial" pitchFamily="34" charset="0"/>
                <a:ea typeface="Geneva"/>
                <a:cs typeface="Geneva"/>
              </a:defRPr>
            </a:lvl6pPr>
            <a:lvl7pPr marL="2743200" algn="l" defTabSz="914400" rtl="0" eaLnBrk="1" latinLnBrk="0" hangingPunct="1">
              <a:defRPr kern="1200">
                <a:solidFill>
                  <a:schemeClr val="tx1"/>
                </a:solidFill>
                <a:latin typeface="Arial" pitchFamily="34" charset="0"/>
                <a:ea typeface="Geneva"/>
                <a:cs typeface="Geneva"/>
              </a:defRPr>
            </a:lvl7pPr>
            <a:lvl8pPr marL="3200400" algn="l" defTabSz="914400" rtl="0" eaLnBrk="1" latinLnBrk="0" hangingPunct="1">
              <a:defRPr kern="1200">
                <a:solidFill>
                  <a:schemeClr val="tx1"/>
                </a:solidFill>
                <a:latin typeface="Arial" pitchFamily="34" charset="0"/>
                <a:ea typeface="Geneva"/>
                <a:cs typeface="Geneva"/>
              </a:defRPr>
            </a:lvl8pPr>
            <a:lvl9pPr marL="3657600" algn="l" defTabSz="914400" rtl="0" eaLnBrk="1" latinLnBrk="0" hangingPunct="1">
              <a:defRPr kern="1200">
                <a:solidFill>
                  <a:schemeClr val="tx1"/>
                </a:solidFill>
                <a:latin typeface="Arial" pitchFamily="34" charset="0"/>
                <a:ea typeface="Geneva"/>
                <a:cs typeface="Geneva"/>
              </a:defRPr>
            </a:lvl9pPr>
          </a:lstStyle>
          <a:p>
            <a:pPr algn="l">
              <a:defRPr/>
            </a:pPr>
            <a:r>
              <a:rPr lang="da-DK" smtClean="0"/>
              <a:t>Kontrol med kommunikation af hensyn til barnets eller den unges sundhed og udvikling</a:t>
            </a:r>
            <a:endParaRPr lang="en-GB" dirty="0"/>
          </a:p>
        </p:txBody>
      </p:sp>
    </p:spTree>
    <p:extLst>
      <p:ext uri="{BB962C8B-B14F-4D97-AF65-F5344CB8AC3E}">
        <p14:creationId xmlns:p14="http://schemas.microsoft.com/office/powerpoint/2010/main" val="2566875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72800"/>
            <a:ext cx="6299735" cy="1162800"/>
          </a:xfrm>
        </p:spPr>
        <p:txBody>
          <a:bodyPr>
            <a:normAutofit/>
          </a:bodyPr>
          <a:lstStyle/>
          <a:p>
            <a:r>
              <a:rPr lang="da-DK" dirty="0" smtClean="0"/>
              <a:t>Form for indgreb</a:t>
            </a:r>
            <a:endParaRPr lang="da-DK" dirty="0"/>
          </a:p>
        </p:txBody>
      </p:sp>
      <p:sp>
        <p:nvSpPr>
          <p:cNvPr id="3" name="Pladsholder til indhold 2"/>
          <p:cNvSpPr>
            <a:spLocks noGrp="1"/>
          </p:cNvSpPr>
          <p:nvPr>
            <p:ph idx="1"/>
          </p:nvPr>
        </p:nvSpPr>
        <p:spPr>
          <a:xfrm>
            <a:off x="450000" y="1510516"/>
            <a:ext cx="8229600" cy="4692650"/>
          </a:xfrm>
        </p:spPr>
        <p:txBody>
          <a:bodyPr>
            <a:normAutofit/>
          </a:bodyPr>
          <a:lstStyle/>
          <a:p>
            <a:pPr marL="0" indent="0">
              <a:buNone/>
            </a:pPr>
            <a:r>
              <a:rPr lang="da-DK" dirty="0" smtClean="0"/>
              <a:t>Indgreb:</a:t>
            </a:r>
          </a:p>
          <a:p>
            <a:pPr>
              <a:buFont typeface="Arial" charset="0"/>
              <a:buChar char="•"/>
            </a:pPr>
            <a:r>
              <a:rPr lang="da-DK" dirty="0" smtClean="0"/>
              <a:t>Breve, sms’er, mails og lignende til og fra de angivne personer kan åbnes og læses</a:t>
            </a:r>
          </a:p>
          <a:p>
            <a:pPr>
              <a:buFont typeface="Arial" charset="0"/>
              <a:buChar char="•"/>
            </a:pPr>
            <a:r>
              <a:rPr lang="da-DK" dirty="0" smtClean="0"/>
              <a:t>Telefonsamtaler, herunder via mobil, med de angivne personer kan påhøres</a:t>
            </a:r>
          </a:p>
          <a:p>
            <a:pPr>
              <a:buFont typeface="Arial" charset="0"/>
              <a:buChar char="•"/>
            </a:pPr>
            <a:endParaRPr lang="da-DK" dirty="0" smtClean="0"/>
          </a:p>
          <a:p>
            <a:pPr marL="0" indent="0">
              <a:buNone/>
            </a:pPr>
            <a:r>
              <a:rPr lang="da-DK" dirty="0" smtClean="0"/>
              <a:t>Samtykke:</a:t>
            </a:r>
            <a:endParaRPr lang="da-DK" dirty="0"/>
          </a:p>
          <a:p>
            <a:pPr>
              <a:buFont typeface="Arial" charset="0"/>
              <a:buChar char="•"/>
            </a:pPr>
            <a:r>
              <a:rPr lang="da-DK" dirty="0" smtClean="0"/>
              <a:t>Barnet eller den unge skal give samtykke til åbning af breve, sms’er og mails og lignende samt til medhør af samtaler</a:t>
            </a:r>
          </a:p>
          <a:p>
            <a:pPr>
              <a:buFont typeface="Arial" charset="0"/>
              <a:buChar char="•"/>
            </a:pPr>
            <a:r>
              <a:rPr lang="da-DK" dirty="0" smtClean="0"/>
              <a:t>Barnet eller den unge skal overvære åbning af breve og anden kommunikation</a:t>
            </a:r>
          </a:p>
        </p:txBody>
      </p:sp>
      <p:sp>
        <p:nvSpPr>
          <p:cNvPr id="5" name="Pladsholder til diasnummer 4"/>
          <p:cNvSpPr>
            <a:spLocks noGrp="1"/>
          </p:cNvSpPr>
          <p:nvPr>
            <p:ph type="sldNum" sz="quarter" idx="12"/>
          </p:nvPr>
        </p:nvSpPr>
        <p:spPr/>
        <p:txBody>
          <a:bodyPr/>
          <a:lstStyle/>
          <a:p>
            <a:fld id="{EE4DFFBF-05E7-4631-AC05-EBBE36947033}" type="slidenum">
              <a:rPr lang="da-DK" smtClean="0"/>
              <a:t>9</a:t>
            </a:fld>
            <a:endParaRPr lang="da-DK"/>
          </a:p>
        </p:txBody>
      </p:sp>
      <p:sp>
        <p:nvSpPr>
          <p:cNvPr id="6" name="Pladsholder til sidefod 3"/>
          <p:cNvSpPr txBox="1">
            <a:spLocks/>
          </p:cNvSpPr>
          <p:nvPr/>
        </p:nvSpPr>
        <p:spPr>
          <a:xfrm>
            <a:off x="247650" y="6000750"/>
            <a:ext cx="4171950" cy="682625"/>
          </a:xfrm>
          <a:prstGeom prst="rect">
            <a:avLst/>
          </a:prstGeom>
        </p:spPr>
        <p:txBody>
          <a:bodyPr vert="horz" lIns="91440" tIns="45720" rIns="91440" bIns="45720" rtlCol="0" anchor="ctr"/>
          <a:lstStyle>
            <a:defPPr>
              <a:defRPr lang="en-GB"/>
            </a:defPPr>
            <a:lvl1pPr algn="ctr" rtl="0" fontAlgn="base">
              <a:spcBef>
                <a:spcPct val="0"/>
              </a:spcBef>
              <a:spcAft>
                <a:spcPct val="0"/>
              </a:spcAft>
              <a:defRPr sz="1200" kern="1200">
                <a:solidFill>
                  <a:schemeClr val="tx1">
                    <a:tint val="75000"/>
                  </a:schemeClr>
                </a:solidFill>
                <a:latin typeface="Arial" pitchFamily="34" charset="0"/>
                <a:ea typeface="Geneva"/>
                <a:cs typeface="Geneva"/>
              </a:defRPr>
            </a:lvl1pPr>
            <a:lvl2pPr marL="457200" algn="l" rtl="0" fontAlgn="base">
              <a:spcBef>
                <a:spcPct val="0"/>
              </a:spcBef>
              <a:spcAft>
                <a:spcPct val="0"/>
              </a:spcAft>
              <a:defRPr kern="1200">
                <a:solidFill>
                  <a:schemeClr val="tx1"/>
                </a:solidFill>
                <a:latin typeface="Arial" pitchFamily="34" charset="0"/>
                <a:ea typeface="Geneva"/>
                <a:cs typeface="Geneva"/>
              </a:defRPr>
            </a:lvl2pPr>
            <a:lvl3pPr marL="914400" algn="l" rtl="0" fontAlgn="base">
              <a:spcBef>
                <a:spcPct val="0"/>
              </a:spcBef>
              <a:spcAft>
                <a:spcPct val="0"/>
              </a:spcAft>
              <a:defRPr kern="1200">
                <a:solidFill>
                  <a:schemeClr val="tx1"/>
                </a:solidFill>
                <a:latin typeface="Arial" pitchFamily="34" charset="0"/>
                <a:ea typeface="Geneva"/>
                <a:cs typeface="Geneva"/>
              </a:defRPr>
            </a:lvl3pPr>
            <a:lvl4pPr marL="1371600" algn="l" rtl="0" fontAlgn="base">
              <a:spcBef>
                <a:spcPct val="0"/>
              </a:spcBef>
              <a:spcAft>
                <a:spcPct val="0"/>
              </a:spcAft>
              <a:defRPr kern="1200">
                <a:solidFill>
                  <a:schemeClr val="tx1"/>
                </a:solidFill>
                <a:latin typeface="Arial" pitchFamily="34" charset="0"/>
                <a:ea typeface="Geneva"/>
                <a:cs typeface="Geneva"/>
              </a:defRPr>
            </a:lvl4pPr>
            <a:lvl5pPr marL="1828800" algn="l" rtl="0" fontAlgn="base">
              <a:spcBef>
                <a:spcPct val="0"/>
              </a:spcBef>
              <a:spcAft>
                <a:spcPct val="0"/>
              </a:spcAft>
              <a:defRPr kern="1200">
                <a:solidFill>
                  <a:schemeClr val="tx1"/>
                </a:solidFill>
                <a:latin typeface="Arial" pitchFamily="34" charset="0"/>
                <a:ea typeface="Geneva"/>
                <a:cs typeface="Geneva"/>
              </a:defRPr>
            </a:lvl5pPr>
            <a:lvl6pPr marL="2286000" algn="l" defTabSz="914400" rtl="0" eaLnBrk="1" latinLnBrk="0" hangingPunct="1">
              <a:defRPr kern="1200">
                <a:solidFill>
                  <a:schemeClr val="tx1"/>
                </a:solidFill>
                <a:latin typeface="Arial" pitchFamily="34" charset="0"/>
                <a:ea typeface="Geneva"/>
                <a:cs typeface="Geneva"/>
              </a:defRPr>
            </a:lvl6pPr>
            <a:lvl7pPr marL="2743200" algn="l" defTabSz="914400" rtl="0" eaLnBrk="1" latinLnBrk="0" hangingPunct="1">
              <a:defRPr kern="1200">
                <a:solidFill>
                  <a:schemeClr val="tx1"/>
                </a:solidFill>
                <a:latin typeface="Arial" pitchFamily="34" charset="0"/>
                <a:ea typeface="Geneva"/>
                <a:cs typeface="Geneva"/>
              </a:defRPr>
            </a:lvl7pPr>
            <a:lvl8pPr marL="3200400" algn="l" defTabSz="914400" rtl="0" eaLnBrk="1" latinLnBrk="0" hangingPunct="1">
              <a:defRPr kern="1200">
                <a:solidFill>
                  <a:schemeClr val="tx1"/>
                </a:solidFill>
                <a:latin typeface="Arial" pitchFamily="34" charset="0"/>
                <a:ea typeface="Geneva"/>
                <a:cs typeface="Geneva"/>
              </a:defRPr>
            </a:lvl8pPr>
            <a:lvl9pPr marL="3657600" algn="l" defTabSz="914400" rtl="0" eaLnBrk="1" latinLnBrk="0" hangingPunct="1">
              <a:defRPr kern="1200">
                <a:solidFill>
                  <a:schemeClr val="tx1"/>
                </a:solidFill>
                <a:latin typeface="Arial" pitchFamily="34" charset="0"/>
                <a:ea typeface="Geneva"/>
                <a:cs typeface="Geneva"/>
              </a:defRPr>
            </a:lvl9pPr>
          </a:lstStyle>
          <a:p>
            <a:pPr algn="l">
              <a:defRPr/>
            </a:pPr>
            <a:r>
              <a:rPr lang="da-DK" smtClean="0"/>
              <a:t>Kontrol med kommunikation af hensyn til barnets eller den unges sundhed og udvikling</a:t>
            </a:r>
            <a:endParaRPr lang="en-GB" dirty="0"/>
          </a:p>
        </p:txBody>
      </p:sp>
    </p:spTree>
    <p:extLst>
      <p:ext uri="{BB962C8B-B14F-4D97-AF65-F5344CB8AC3E}">
        <p14:creationId xmlns:p14="http://schemas.microsoft.com/office/powerpoint/2010/main" val="1422386046"/>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BF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lassisk kontor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Office">
      <a:dk1>
        <a:sysClr val="windowText" lastClr="000000"/>
      </a:dk1>
      <a:lt1>
        <a:sysClr val="window" lastClr="FFFBF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BF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Centralt Dokumentbibliotek) (PF)" ma:contentTypeID="0x0101002BEBC79C9B124E8BA6C7829CB862537100A08D038AAFF77748BD33E6471D044538" ma:contentTypeVersion="0" ma:contentTypeDescription="" ma:contentTypeScope="" ma:versionID="a91fdacc1764366a24664d50da3c0bc9">
  <xsd:schema xmlns:xsd="http://www.w3.org/2001/XMLSchema" xmlns:xs="http://www.w3.org/2001/XMLSchema" xmlns:p="http://schemas.microsoft.com/office/2006/metadata/properties" xmlns:ns1="http://schemas.microsoft.com/sharepoint/v3" targetNamespace="http://schemas.microsoft.com/office/2006/metadata/properties" ma:root="true" ma:fieldsID="edb1487f6def4a0c60f115f2a5522939" ns1:_="">
    <xsd:import namespace="http://schemas.microsoft.com/sharepoint/v3"/>
    <xsd:element name="properties">
      <xsd:complexType>
        <xsd:sequence>
          <xsd:element name="documentManagement">
            <xsd:complexType>
              <xsd:all>
                <xsd:element ref="ns1:Show_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Show_on" ma:index="8" nillable="true" ma:displayName="Vis på" ma:default="Dokumenter" ma:description="" ma:format="Dropdown" ma:internalName="Show_on">
      <xsd:simpleType>
        <xsd:restriction base="dms:Choice">
          <xsd:enumeration value="Baseline dokumenter"/>
          <xsd:enumeration value="Øvrige dokumenter"/>
          <xsd:enumeration value="Dokumenter"/>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ow_on xmlns="http://schemas.microsoft.com/sharepoint/v3">Dokumenter</Show_on>
  </documentManagement>
</p:properties>
</file>

<file path=customXml/itemProps1.xml><?xml version="1.0" encoding="utf-8"?>
<ds:datastoreItem xmlns:ds="http://schemas.openxmlformats.org/officeDocument/2006/customXml" ds:itemID="{2D098740-FAEE-4026-BD47-14908D952B76}">
  <ds:schemaRefs>
    <ds:schemaRef ds:uri="http://schemas.microsoft.com/sharepoint/v3/contenttype/forms"/>
  </ds:schemaRefs>
</ds:datastoreItem>
</file>

<file path=customXml/itemProps2.xml><?xml version="1.0" encoding="utf-8"?>
<ds:datastoreItem xmlns:ds="http://schemas.openxmlformats.org/officeDocument/2006/customXml" ds:itemID="{11545B62-5C5D-49FC-9E60-26A162C565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7222696-A2CB-4D80-A215-440732A0C748}">
  <ds:schemaRefs>
    <ds:schemaRef ds:uri="http://schemas.microsoft.com/office/2006/documentManagement/types"/>
    <ds:schemaRef ds:uri="http://purl.org/dc/elements/1.1/"/>
    <ds:schemaRef ds:uri="http://purl.org/dc/dcmitype/"/>
    <ds:schemaRef ds:uri="http://purl.org/dc/terms/"/>
    <ds:schemaRef ds:uri="http://www.w3.org/XML/1998/namespace"/>
    <ds:schemaRef ds:uri="http://schemas.openxmlformats.org/package/2006/metadata/core-properties"/>
    <ds:schemaRef ds:uri="http://schemas.microsoft.com/office/infopath/2007/PartnerControls"/>
    <ds:schemaRef ds:uri="http://schemas.microsoft.com/sharepoint/v3"/>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2566</TotalTime>
  <Words>1539</Words>
  <Application>Microsoft Office PowerPoint</Application>
  <PresentationFormat>Skærmshow (4:3)</PresentationFormat>
  <Paragraphs>155</Paragraphs>
  <Slides>15</Slides>
  <Notes>2</Notes>
  <HiddenSlides>0</HiddenSlides>
  <MMClips>0</MMClips>
  <ScaleCrop>false</ScaleCrop>
  <HeadingPairs>
    <vt:vector size="4" baseType="variant">
      <vt:variant>
        <vt:lpstr>Tema</vt:lpstr>
      </vt:variant>
      <vt:variant>
        <vt:i4>1</vt:i4>
      </vt:variant>
      <vt:variant>
        <vt:lpstr>Diastitler</vt:lpstr>
      </vt:variant>
      <vt:variant>
        <vt:i4>15</vt:i4>
      </vt:variant>
    </vt:vector>
  </HeadingPairs>
  <TitlesOfParts>
    <vt:vector size="16" baseType="lpstr">
      <vt:lpstr>Kontortema</vt:lpstr>
      <vt:lpstr>Voksenansvar  for anbragte børn og unge  Kontrol med kommunikation af hensyn til barnets eller den unges sundhed og udvikling </vt:lpstr>
      <vt:lpstr>   Rettighed og indgreb heri </vt:lpstr>
      <vt:lpstr>Rettighed</vt:lpstr>
      <vt:lpstr>Mulighed for kontrol med kommunikation</vt:lpstr>
      <vt:lpstr>Lovreglens indhold</vt:lpstr>
      <vt:lpstr>Anvendelsesområde</vt:lpstr>
      <vt:lpstr>Betingelser for indgreb</vt:lpstr>
      <vt:lpstr>Kompetence i den konkrete situation - Personkreds </vt:lpstr>
      <vt:lpstr>Form for indgreb</vt:lpstr>
      <vt:lpstr>Fremgangsmåde</vt:lpstr>
      <vt:lpstr>Regler om kommunikation i husordenen</vt:lpstr>
      <vt:lpstr>Retskilder</vt:lpstr>
      <vt:lpstr>Lovens ordlyd</vt:lpstr>
      <vt:lpstr>  Bekendtgørelsens ordlyd  </vt:lpstr>
      <vt:lpstr>Bekendtgørelsens ordlyd - fortsat</vt:lpstr>
    </vt:vector>
  </TitlesOfParts>
  <Company>Bysted 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Mette Krøyer Høegh</dc:creator>
  <cp:lastModifiedBy>Annie Gaardsted Frandsen</cp:lastModifiedBy>
  <cp:revision>111</cp:revision>
  <cp:lastPrinted>2012-01-13T09:45:38Z</cp:lastPrinted>
  <dcterms:created xsi:type="dcterms:W3CDTF">2008-07-07T11:45:09Z</dcterms:created>
  <dcterms:modified xsi:type="dcterms:W3CDTF">2017-01-15T11:12:43Z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utosave_register">
    <vt:lpwstr>off</vt:lpwstr>
  </property>
</Properties>
</file>