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4"/>
  </p:sldMasterIdLst>
  <p:notesMasterIdLst>
    <p:notesMasterId r:id="rId23"/>
  </p:notesMasterIdLst>
  <p:handoutMasterIdLst>
    <p:handoutMasterId r:id="rId24"/>
  </p:handoutMasterIdLst>
  <p:sldIdLst>
    <p:sldId id="310" r:id="rId5"/>
    <p:sldId id="260" r:id="rId6"/>
    <p:sldId id="258" r:id="rId7"/>
    <p:sldId id="306" r:id="rId8"/>
    <p:sldId id="307" r:id="rId9"/>
    <p:sldId id="308" r:id="rId10"/>
    <p:sldId id="295" r:id="rId11"/>
    <p:sldId id="297" r:id="rId12"/>
    <p:sldId id="299" r:id="rId13"/>
    <p:sldId id="296" r:id="rId14"/>
    <p:sldId id="300" r:id="rId15"/>
    <p:sldId id="301" r:id="rId16"/>
    <p:sldId id="303" r:id="rId17"/>
    <p:sldId id="302" r:id="rId18"/>
    <p:sldId id="304" r:id="rId19"/>
    <p:sldId id="309" r:id="rId20"/>
    <p:sldId id="294" r:id="rId21"/>
    <p:sldId id="298" r:id="rId22"/>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Gaardsted Frandsen" initials="af" lastIdx="4" clrIdx="0"/>
  <p:cmAuthor id="1" name="Marie Kaas" initials="mkaa" lastIdx="2" clrIdx="1"/>
  <p:cmAuthor id="2" name="Susanne Kortegård" initials="SK"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41F2F"/>
    <a:srgbClr val="AF292E"/>
    <a:srgbClr val="4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4" autoAdjust="0"/>
    <p:restoredTop sz="94660"/>
  </p:normalViewPr>
  <p:slideViewPr>
    <p:cSldViewPr snapToGrid="0">
      <p:cViewPr varScale="1">
        <p:scale>
          <a:sx n="34" d="100"/>
          <a:sy n="34" d="100"/>
        </p:scale>
        <p:origin x="-1519" y="-6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1324"/>
    </p:cViewPr>
  </p:sorter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05-02-2017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05-02-2017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3</a:t>
            </a:fld>
            <a:endParaRPr lang="da-DK" altLang="da-DK"/>
          </a:p>
        </p:txBody>
      </p:sp>
    </p:spTree>
    <p:extLst>
      <p:ext uri="{BB962C8B-B14F-4D97-AF65-F5344CB8AC3E}">
        <p14:creationId xmlns:p14="http://schemas.microsoft.com/office/powerpoint/2010/main" val="3794186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13</a:t>
            </a:fld>
            <a:endParaRPr lang="da-DK" dirty="0"/>
          </a:p>
        </p:txBody>
      </p:sp>
    </p:spTree>
    <p:extLst>
      <p:ext uri="{BB962C8B-B14F-4D97-AF65-F5344CB8AC3E}">
        <p14:creationId xmlns:p14="http://schemas.microsoft.com/office/powerpoint/2010/main" val="4265253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EA0FBD05-6839-4516-B001-11C5AFF5672F}" type="datetime1">
              <a:rPr lang="da-DK" smtClean="0"/>
              <a:t>05-02-2017</a:t>
            </a:fld>
            <a:endParaRPr lang="da-DK"/>
          </a:p>
        </p:txBody>
      </p:sp>
      <p:sp>
        <p:nvSpPr>
          <p:cNvPr id="5" name="Pladsholder til sidefod 4"/>
          <p:cNvSpPr>
            <a:spLocks noGrp="1"/>
          </p:cNvSpPr>
          <p:nvPr>
            <p:ph type="ftr" sz="quarter" idx="11"/>
          </p:nvPr>
        </p:nvSpPr>
        <p:spPr/>
        <p:txBody>
          <a:bodyPr/>
          <a:lstStyle/>
          <a:p>
            <a:r>
              <a:rPr lang="da-DK" smtClean="0"/>
              <a:t>Isolation på sikrede institutioner</a:t>
            </a:r>
            <a:endParaRPr lang="da-DK"/>
          </a:p>
        </p:txBody>
      </p:sp>
      <p:sp>
        <p:nvSpPr>
          <p:cNvPr id="6" name="Pladsholder til diasnummer 5"/>
          <p:cNvSpPr>
            <a:spLocks noGrp="1"/>
          </p:cNvSpPr>
          <p:nvPr>
            <p:ph type="sldNum" sz="quarter" idx="12"/>
          </p:nvPr>
        </p:nvSpPr>
        <p:spPr/>
        <p:txBody>
          <a:bodyPr/>
          <a:lstStyle/>
          <a:p>
            <a:fld id="{0446F053-E6C3-4139-B707-00A30A7564A9}" type="slidenum">
              <a:rPr lang="da-DK" smtClean="0"/>
              <a:t>‹nr.›</a:t>
            </a:fld>
            <a:endParaRPr lang="da-DK"/>
          </a:p>
        </p:txBody>
      </p:sp>
      <p:pic>
        <p:nvPicPr>
          <p:cNvPr id="7" name="Billed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led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037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1722B0C-6DEA-4E18-96BA-C4736236EB2B}"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t>Isolation på sikrede institutioner</a:t>
            </a:r>
            <a:endParaRPr lang="en-GB"/>
          </a:p>
        </p:txBody>
      </p:sp>
      <p:sp>
        <p:nvSpPr>
          <p:cNvPr id="6" name="Pladsholder til diasnummer 5"/>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61832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5A8D839-38FB-4028-9D62-BB6ACCD686F9}"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t>Isolation på sikrede institutioner</a:t>
            </a:r>
            <a:endParaRPr lang="en-GB"/>
          </a:p>
        </p:txBody>
      </p:sp>
      <p:sp>
        <p:nvSpPr>
          <p:cNvPr id="6" name="Pladsholder til diasnummer 5"/>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328902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1BB9EB3-A760-481D-B8A7-6F78072D9AF4}"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t>Isolation på sikrede institutioner</a:t>
            </a:r>
            <a:endParaRPr lang="en-GB"/>
          </a:p>
        </p:txBody>
      </p:sp>
      <p:sp>
        <p:nvSpPr>
          <p:cNvPr id="6" name="Pladsholder til diasnummer 5"/>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21293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ECE8566C-CF31-446D-9CC7-A9E66D7807DC}"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t>Isolation på sikrede institutioner</a:t>
            </a:r>
            <a:endParaRPr lang="en-GB"/>
          </a:p>
        </p:txBody>
      </p:sp>
      <p:sp>
        <p:nvSpPr>
          <p:cNvPr id="6" name="Pladsholder til diasnummer 5"/>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17422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F2146C1-4957-4A37-AE63-896270D2F37F}" type="datetime1">
              <a:rPr lang="da-DK" smtClean="0"/>
              <a:t>05-02-2017</a:t>
            </a:fld>
            <a:endParaRPr lang="da-DK"/>
          </a:p>
        </p:txBody>
      </p:sp>
      <p:sp>
        <p:nvSpPr>
          <p:cNvPr id="6" name="Pladsholder til sidefod 5"/>
          <p:cNvSpPr>
            <a:spLocks noGrp="1"/>
          </p:cNvSpPr>
          <p:nvPr>
            <p:ph type="ftr" sz="quarter" idx="11"/>
          </p:nvPr>
        </p:nvSpPr>
        <p:spPr/>
        <p:txBody>
          <a:bodyPr/>
          <a:lstStyle/>
          <a:p>
            <a:pPr>
              <a:defRPr/>
            </a:pPr>
            <a:r>
              <a:rPr lang="en-GB" smtClean="0"/>
              <a:t>Isolation på sikrede institutioner</a:t>
            </a:r>
            <a:endParaRPr lang="en-GB"/>
          </a:p>
        </p:txBody>
      </p:sp>
      <p:sp>
        <p:nvSpPr>
          <p:cNvPr id="7" name="Pladsholder til diasnummer 6"/>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188998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0D0E67E-1E3C-45A3-940F-ABABEF375A42}" type="datetime1">
              <a:rPr lang="da-DK" smtClean="0"/>
              <a:t>05-02-2017</a:t>
            </a:fld>
            <a:endParaRPr lang="da-DK"/>
          </a:p>
        </p:txBody>
      </p:sp>
      <p:sp>
        <p:nvSpPr>
          <p:cNvPr id="8" name="Pladsholder til sidefod 7"/>
          <p:cNvSpPr>
            <a:spLocks noGrp="1"/>
          </p:cNvSpPr>
          <p:nvPr>
            <p:ph type="ftr" sz="quarter" idx="11"/>
          </p:nvPr>
        </p:nvSpPr>
        <p:spPr/>
        <p:txBody>
          <a:bodyPr/>
          <a:lstStyle/>
          <a:p>
            <a:pPr>
              <a:defRPr/>
            </a:pPr>
            <a:r>
              <a:rPr lang="en-GB" smtClean="0"/>
              <a:t>Isolation på sikrede institutioner</a:t>
            </a:r>
            <a:endParaRPr lang="en-GB"/>
          </a:p>
        </p:txBody>
      </p:sp>
      <p:sp>
        <p:nvSpPr>
          <p:cNvPr id="9" name="Pladsholder til diasnummer 8"/>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39009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AEFE704-AD29-4D84-B097-2287EEB00A81}" type="datetime1">
              <a:rPr lang="da-DK" smtClean="0"/>
              <a:t>05-02-2017</a:t>
            </a:fld>
            <a:endParaRPr lang="da-DK"/>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427613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E24C822-1DDB-434D-BA99-859B278A380F}" type="datetime1">
              <a:rPr lang="da-DK" smtClean="0"/>
              <a:t>05-02-2017</a:t>
            </a:fld>
            <a:endParaRPr lang="da-DK"/>
          </a:p>
        </p:txBody>
      </p:sp>
      <p:sp>
        <p:nvSpPr>
          <p:cNvPr id="3" name="Pladsholder til sidefod 2"/>
          <p:cNvSpPr>
            <a:spLocks noGrp="1"/>
          </p:cNvSpPr>
          <p:nvPr>
            <p:ph type="ftr" sz="quarter" idx="11"/>
          </p:nvPr>
        </p:nvSpPr>
        <p:spPr/>
        <p:txBody>
          <a:bodyPr/>
          <a:lstStyle/>
          <a:p>
            <a:pPr>
              <a:defRPr/>
            </a:pPr>
            <a:r>
              <a:rPr lang="en-GB" smtClean="0"/>
              <a:t>Isolation på sikrede institutioner</a:t>
            </a:r>
            <a:endParaRPr lang="en-GB"/>
          </a:p>
        </p:txBody>
      </p:sp>
      <p:sp>
        <p:nvSpPr>
          <p:cNvPr id="4" name="Pladsholder til diasnummer 3"/>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368302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F5647BA1-CCBF-4592-B092-2D6DD7A7BC39}" type="datetime1">
              <a:rPr lang="da-DK" smtClean="0"/>
              <a:t>05-02-2017</a:t>
            </a:fld>
            <a:endParaRPr lang="da-DK"/>
          </a:p>
        </p:txBody>
      </p:sp>
      <p:sp>
        <p:nvSpPr>
          <p:cNvPr id="6" name="Pladsholder til sidefod 5"/>
          <p:cNvSpPr>
            <a:spLocks noGrp="1"/>
          </p:cNvSpPr>
          <p:nvPr>
            <p:ph type="ftr" sz="quarter" idx="11"/>
          </p:nvPr>
        </p:nvSpPr>
        <p:spPr/>
        <p:txBody>
          <a:bodyPr/>
          <a:lstStyle/>
          <a:p>
            <a:pPr>
              <a:defRPr/>
            </a:pPr>
            <a:r>
              <a:rPr lang="en-GB" smtClean="0"/>
              <a:t>Isolation på sikrede institutioner</a:t>
            </a:r>
            <a:endParaRPr lang="en-GB"/>
          </a:p>
        </p:txBody>
      </p:sp>
      <p:sp>
        <p:nvSpPr>
          <p:cNvPr id="7" name="Pladsholder til diasnummer 6"/>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179244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7CE2A3-FCEE-492B-95BB-B14C74C2CA5D}" type="datetime1">
              <a:rPr lang="da-DK" smtClean="0"/>
              <a:t>05-02-2017</a:t>
            </a:fld>
            <a:endParaRPr lang="da-DK"/>
          </a:p>
        </p:txBody>
      </p:sp>
      <p:sp>
        <p:nvSpPr>
          <p:cNvPr id="6" name="Pladsholder til sidefod 5"/>
          <p:cNvSpPr>
            <a:spLocks noGrp="1"/>
          </p:cNvSpPr>
          <p:nvPr>
            <p:ph type="ftr" sz="quarter" idx="11"/>
          </p:nvPr>
        </p:nvSpPr>
        <p:spPr/>
        <p:txBody>
          <a:bodyPr/>
          <a:lstStyle/>
          <a:p>
            <a:pPr>
              <a:defRPr/>
            </a:pPr>
            <a:r>
              <a:rPr lang="en-GB" smtClean="0"/>
              <a:t>Isolation på sikrede institutioner</a:t>
            </a:r>
            <a:endParaRPr lang="en-GB"/>
          </a:p>
        </p:txBody>
      </p:sp>
      <p:sp>
        <p:nvSpPr>
          <p:cNvPr id="7" name="Pladsholder til diasnummer 6"/>
          <p:cNvSpPr>
            <a:spLocks noGrp="1"/>
          </p:cNvSpPr>
          <p:nvPr>
            <p:ph type="sldNum" sz="quarter" idx="12"/>
          </p:nvPr>
        </p:nvSpPr>
        <p:spPr/>
        <p:txBody>
          <a:bodyPr/>
          <a:lstStyle/>
          <a:p>
            <a:fld id="{0446F053-E6C3-4139-B707-00A30A7564A9}" type="slidenum">
              <a:rPr lang="da-DK" smtClean="0"/>
              <a:t>‹nr.›</a:t>
            </a:fld>
            <a:endParaRPr lang="da-DK"/>
          </a:p>
        </p:txBody>
      </p:sp>
    </p:spTree>
    <p:extLst>
      <p:ext uri="{BB962C8B-B14F-4D97-AF65-F5344CB8AC3E}">
        <p14:creationId xmlns:p14="http://schemas.microsoft.com/office/powerpoint/2010/main" val="77489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CA0AE-6EB8-41F4-946A-8BB848E31FBA}" type="datetime1">
              <a:rPr lang="da-DK" smtClean="0"/>
              <a:t>05-02-2017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smtClean="0"/>
              <a:t>Isolation på sikrede institutioner</a:t>
            </a: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6F053-E6C3-4139-B707-00A30A7564A9}" type="slidenum">
              <a:rPr lang="da-DK" smtClean="0"/>
              <a:t>‹nr.›</a:t>
            </a:fld>
            <a:endParaRPr lang="da-DK"/>
          </a:p>
        </p:txBody>
      </p:sp>
    </p:spTree>
    <p:extLst>
      <p:ext uri="{BB962C8B-B14F-4D97-AF65-F5344CB8AC3E}">
        <p14:creationId xmlns:p14="http://schemas.microsoft.com/office/powerpoint/2010/main" val="140614979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87371"/>
            <a:ext cx="8229600" cy="1932822"/>
          </a:xfrm>
        </p:spPr>
        <p:txBody>
          <a:bodyPr>
            <a:noAutofit/>
          </a:bodyPr>
          <a:lstStyle/>
          <a:p>
            <a:pPr algn="l"/>
            <a:r>
              <a:rPr lang="da-DK" sz="2000" dirty="0" smtClean="0">
                <a:cs typeface="+mj-cs"/>
              </a:rPr>
              <a:t>Voksenansvar for anbragte børn og </a:t>
            </a:r>
            <a:r>
              <a:rPr lang="da-DK" sz="2000" dirty="0" smtClean="0">
                <a:cs typeface="+mj-cs"/>
              </a:rPr>
              <a:t>unge</a:t>
            </a:r>
            <a:br>
              <a:rPr lang="da-DK" sz="2000" dirty="0" smtClean="0">
                <a:cs typeface="+mj-cs"/>
              </a:rPr>
            </a:br>
            <a:r>
              <a:rPr lang="da-DK" sz="2000" dirty="0"/>
              <a:t/>
            </a:r>
            <a:br>
              <a:rPr lang="da-DK" sz="2000" dirty="0"/>
            </a:br>
            <a:r>
              <a:rPr lang="da-DK" sz="2000" dirty="0" smtClean="0"/>
              <a:t/>
            </a:r>
            <a:br>
              <a:rPr lang="da-DK" sz="2000" dirty="0" smtClean="0"/>
            </a:br>
            <a:r>
              <a:rPr lang="da-DK" sz="2800" b="1" dirty="0" smtClean="0"/>
              <a:t>Isolation </a:t>
            </a:r>
            <a:r>
              <a:rPr lang="da-DK" sz="2800" b="1" dirty="0"/>
              <a:t>på sikrede </a:t>
            </a:r>
            <a:r>
              <a:rPr lang="da-DK" sz="2800" b="1" dirty="0" smtClean="0"/>
              <a:t>institutioner</a:t>
            </a:r>
            <a:r>
              <a:rPr lang="da-DK" sz="2800" dirty="0" smtClean="0"/>
              <a:t/>
            </a:r>
            <a:br>
              <a:rPr lang="da-DK" sz="2800" dirty="0" smtClean="0"/>
            </a:br>
            <a:endParaRPr lang="da-DK" sz="2800" dirty="0"/>
          </a:p>
        </p:txBody>
      </p:sp>
      <p:sp>
        <p:nvSpPr>
          <p:cNvPr id="3" name="Pladsholder til indhold 2"/>
          <p:cNvSpPr>
            <a:spLocks noGrp="1"/>
          </p:cNvSpPr>
          <p:nvPr>
            <p:ph idx="1"/>
          </p:nvPr>
        </p:nvSpPr>
        <p:spPr>
          <a:xfrm>
            <a:off x="428229" y="3597729"/>
            <a:ext cx="8229600" cy="1213756"/>
          </a:xfrm>
        </p:spPr>
        <p:txBody>
          <a:bodyPr/>
          <a:lstStyle/>
          <a:p>
            <a:r>
              <a:rPr lang="da-DK" sz="2000" dirty="0" smtClean="0"/>
              <a:t>Sikrede </a:t>
            </a:r>
            <a:r>
              <a:rPr lang="da-DK" sz="2000" dirty="0" smtClean="0"/>
              <a:t>døgninstitutioner</a:t>
            </a:r>
          </a:p>
          <a:p>
            <a:r>
              <a:rPr lang="da-DK" sz="2000" dirty="0" smtClean="0"/>
              <a:t>Særlig sikrede afdelinger på sikrede døgninstitutioner</a:t>
            </a:r>
          </a:p>
          <a:p>
            <a:endParaRPr lang="da-DK" dirty="0"/>
          </a:p>
        </p:txBody>
      </p:sp>
    </p:spTree>
    <p:extLst>
      <p:ext uri="{BB962C8B-B14F-4D97-AF65-F5344CB8AC3E}">
        <p14:creationId xmlns:p14="http://schemas.microsoft.com/office/powerpoint/2010/main" val="1701883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6830"/>
            <a:ext cx="5662613" cy="1059996"/>
          </a:xfrm>
        </p:spPr>
        <p:txBody>
          <a:bodyPr>
            <a:normAutofit fontScale="90000"/>
          </a:bodyPr>
          <a:lstStyle/>
          <a:p>
            <a:pPr algn="l"/>
            <a:r>
              <a:rPr lang="da-DK" dirty="0"/>
              <a:t/>
            </a:r>
            <a:br>
              <a:rPr lang="da-DK" dirty="0"/>
            </a:br>
            <a:r>
              <a:rPr lang="da-DK" sz="2200" b="1" dirty="0" smtClean="0"/>
              <a:t>Betingelser for indgreb</a:t>
            </a:r>
            <a:endParaRPr lang="da-DK" sz="2200" b="1" dirty="0"/>
          </a:p>
        </p:txBody>
      </p:sp>
      <p:sp>
        <p:nvSpPr>
          <p:cNvPr id="3" name="Pladsholder til indhold 2"/>
          <p:cNvSpPr>
            <a:spLocks noGrp="1"/>
          </p:cNvSpPr>
          <p:nvPr>
            <p:ph idx="1"/>
          </p:nvPr>
        </p:nvSpPr>
        <p:spPr>
          <a:ln>
            <a:noFill/>
          </a:ln>
        </p:spPr>
        <p:txBody>
          <a:bodyPr>
            <a:normAutofit/>
          </a:bodyPr>
          <a:lstStyle/>
          <a:p>
            <a:pPr marL="0" indent="0">
              <a:buNone/>
            </a:pPr>
            <a:r>
              <a:rPr lang="da-DK" sz="1800" dirty="0" smtClean="0"/>
              <a:t>Der skal være OVERHÆNGENDE fare </a:t>
            </a:r>
            <a:r>
              <a:rPr lang="da-DK" sz="1800" dirty="0"/>
              <a:t>for, at barnet eller den unge skader sig selv eller andre</a:t>
            </a:r>
            <a:r>
              <a:rPr lang="da-DK" sz="1800" dirty="0" smtClean="0"/>
              <a:t>.</a:t>
            </a:r>
          </a:p>
          <a:p>
            <a:pPr marL="0" indent="0">
              <a:buNone/>
            </a:pPr>
            <a:endParaRPr lang="da-DK" sz="1800" dirty="0"/>
          </a:p>
          <a:p>
            <a:pPr lvl="1"/>
            <a:r>
              <a:rPr lang="da-DK" sz="1800" dirty="0"/>
              <a:t>A</a:t>
            </a:r>
            <a:r>
              <a:rPr lang="da-DK" sz="1800" dirty="0" smtClean="0"/>
              <a:t>bsolut nødvendigt</a:t>
            </a:r>
          </a:p>
          <a:p>
            <a:pPr lvl="1"/>
            <a:r>
              <a:rPr lang="da-DK" sz="1800" dirty="0"/>
              <a:t>F</a:t>
            </a:r>
            <a:r>
              <a:rPr lang="da-DK" sz="1800" dirty="0" smtClean="0"/>
              <a:t>aren umiddelbart </a:t>
            </a:r>
            <a:r>
              <a:rPr lang="da-DK" sz="1800" dirty="0"/>
              <a:t>forestående</a:t>
            </a:r>
          </a:p>
          <a:p>
            <a:pPr lvl="1"/>
            <a:r>
              <a:rPr lang="da-DK" sz="1800" dirty="0"/>
              <a:t>E</a:t>
            </a:r>
            <a:r>
              <a:rPr lang="da-DK" sz="1800" dirty="0" smtClean="0"/>
              <a:t>n </a:t>
            </a:r>
            <a:r>
              <a:rPr lang="da-DK" sz="1800" dirty="0"/>
              <a:t>vis sandsynlighed for, at en person vil lide </a:t>
            </a:r>
            <a:r>
              <a:rPr lang="da-DK" sz="1800" dirty="0" smtClean="0"/>
              <a:t>skade</a:t>
            </a:r>
            <a:endParaRPr lang="da-DK" sz="1800" dirty="0"/>
          </a:p>
          <a:p>
            <a:pPr lvl="1"/>
            <a:r>
              <a:rPr lang="da-DK" sz="1800" dirty="0"/>
              <a:t>I</a:t>
            </a:r>
            <a:r>
              <a:rPr lang="da-DK" sz="1800" dirty="0" smtClean="0"/>
              <a:t>kke tilstrækkeligt </a:t>
            </a:r>
            <a:r>
              <a:rPr lang="da-DK" sz="1800" dirty="0"/>
              <a:t>at det </a:t>
            </a:r>
            <a:r>
              <a:rPr lang="da-DK" sz="1800" dirty="0" smtClean="0"/>
              <a:t>er en </a:t>
            </a:r>
            <a:r>
              <a:rPr lang="da-DK" sz="1800" dirty="0"/>
              <a:t>ting, </a:t>
            </a:r>
            <a:r>
              <a:rPr lang="da-DK" sz="1800" dirty="0" smtClean="0"/>
              <a:t>som det </a:t>
            </a:r>
            <a:r>
              <a:rPr lang="da-DK" sz="1800" dirty="0"/>
              <a:t>vil gå ud </a:t>
            </a:r>
            <a:r>
              <a:rPr lang="da-DK" sz="1800" dirty="0" smtClean="0"/>
              <a:t>over</a:t>
            </a:r>
            <a:endParaRPr lang="da-DK" sz="1800" dirty="0"/>
          </a:p>
          <a:p>
            <a:pPr marL="0" indent="0">
              <a:buNone/>
            </a:pP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10</a:t>
            </a:fld>
            <a:endParaRPr lang="da-DK"/>
          </a:p>
        </p:txBody>
      </p:sp>
    </p:spTree>
    <p:extLst>
      <p:ext uri="{BB962C8B-B14F-4D97-AF65-F5344CB8AC3E}">
        <p14:creationId xmlns:p14="http://schemas.microsoft.com/office/powerpoint/2010/main" val="173905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63286"/>
            <a:ext cx="5662613" cy="1103539"/>
          </a:xfrm>
        </p:spPr>
        <p:txBody>
          <a:bodyPr>
            <a:normAutofit/>
          </a:bodyPr>
          <a:lstStyle/>
          <a:p>
            <a:pPr algn="l"/>
            <a:r>
              <a:rPr lang="da-DK" sz="2000" b="1" dirty="0" smtClean="0"/>
              <a:t>Form for indgreb</a:t>
            </a:r>
            <a:endParaRPr lang="da-DK" sz="2000" b="1" dirty="0"/>
          </a:p>
        </p:txBody>
      </p:sp>
      <p:sp>
        <p:nvSpPr>
          <p:cNvPr id="3" name="Pladsholder til indhold 2"/>
          <p:cNvSpPr>
            <a:spLocks noGrp="1"/>
          </p:cNvSpPr>
          <p:nvPr>
            <p:ph idx="1"/>
          </p:nvPr>
        </p:nvSpPr>
        <p:spPr>
          <a:xfrm>
            <a:off x="450000" y="1422628"/>
            <a:ext cx="8229600" cy="4692650"/>
          </a:xfrm>
        </p:spPr>
        <p:txBody>
          <a:bodyPr>
            <a:normAutofit/>
          </a:bodyPr>
          <a:lstStyle/>
          <a:p>
            <a:pPr marL="0" indent="0">
              <a:buNone/>
            </a:pPr>
            <a:r>
              <a:rPr lang="da-DK" sz="1800" dirty="0" smtClean="0"/>
              <a:t>Isolation på sikrede døgninstitutioner:</a:t>
            </a:r>
          </a:p>
          <a:p>
            <a:pPr marL="0" indent="0">
              <a:buNone/>
            </a:pPr>
            <a:r>
              <a:rPr lang="da-DK" sz="1800" dirty="0" smtClean="0"/>
              <a:t>Anbringelse af et barn eller en ung </a:t>
            </a:r>
            <a:r>
              <a:rPr lang="da-DK" sz="1800" dirty="0"/>
              <a:t>i </a:t>
            </a:r>
            <a:r>
              <a:rPr lang="da-DK" sz="1800" dirty="0" smtClean="0"/>
              <a:t>et </a:t>
            </a:r>
            <a:r>
              <a:rPr lang="da-DK" sz="1800" dirty="0"/>
              <a:t>begrænset </a:t>
            </a:r>
            <a:r>
              <a:rPr lang="da-DK" sz="1800" dirty="0" smtClean="0"/>
              <a:t>tidsrum </a:t>
            </a:r>
            <a:r>
              <a:rPr lang="da-DK" sz="1800" dirty="0"/>
              <a:t>i </a:t>
            </a:r>
            <a:r>
              <a:rPr lang="da-DK" sz="1800" dirty="0" smtClean="0"/>
              <a:t>et dertil </a:t>
            </a:r>
            <a:r>
              <a:rPr lang="da-DK" sz="1800" dirty="0"/>
              <a:t>særligt </a:t>
            </a:r>
            <a:r>
              <a:rPr lang="da-DK" sz="1800" dirty="0" smtClean="0"/>
              <a:t>indrettet isolationsrum.</a:t>
            </a:r>
          </a:p>
          <a:p>
            <a:pPr marL="0" indent="0">
              <a:buNone/>
            </a:pPr>
            <a:endParaRPr lang="da-DK" sz="1800" dirty="0"/>
          </a:p>
          <a:p>
            <a:pPr marL="0" indent="0">
              <a:buNone/>
            </a:pPr>
            <a:r>
              <a:rPr lang="da-DK" sz="1800" dirty="0" smtClean="0"/>
              <a:t>Isolation skal være så kortvarig som mulig og må ikke vare længere end:</a:t>
            </a:r>
          </a:p>
          <a:p>
            <a:pPr>
              <a:buFont typeface="Arial" charset="0"/>
              <a:buChar char="•"/>
            </a:pPr>
            <a:r>
              <a:rPr lang="da-DK" sz="1800" dirty="0" smtClean="0"/>
              <a:t>2 timer for børn og unge anbragt på sikrede døgninstitutioner</a:t>
            </a:r>
          </a:p>
          <a:p>
            <a:pPr>
              <a:buFont typeface="Arial" charset="0"/>
              <a:buChar char="•"/>
            </a:pPr>
            <a:r>
              <a:rPr lang="da-DK" sz="1800" dirty="0" smtClean="0"/>
              <a:t>4 timer for børn og unge anbragt på særlig sikrede afdelinger</a:t>
            </a:r>
            <a:endParaRPr lang="da-DK" sz="1800" dirty="0"/>
          </a:p>
          <a:p>
            <a:pPr marL="0" indent="0">
              <a:buNone/>
            </a:pPr>
            <a:endParaRPr lang="da-DK" sz="1800" dirty="0" smtClean="0"/>
          </a:p>
          <a:p>
            <a:pPr marL="0" indent="0">
              <a:buNone/>
            </a:pPr>
            <a:r>
              <a:rPr lang="da-DK" sz="1800" dirty="0" smtClean="0"/>
              <a:t>Aflåsning af værelser om natten betragtes ikke som isolation.</a:t>
            </a:r>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11</a:t>
            </a:fld>
            <a:endParaRPr lang="da-DK"/>
          </a:p>
        </p:txBody>
      </p:sp>
    </p:spTree>
    <p:extLst>
      <p:ext uri="{BB962C8B-B14F-4D97-AF65-F5344CB8AC3E}">
        <p14:creationId xmlns:p14="http://schemas.microsoft.com/office/powerpoint/2010/main" val="738222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63286"/>
            <a:ext cx="5662613" cy="1103539"/>
          </a:xfrm>
        </p:spPr>
        <p:txBody>
          <a:bodyPr>
            <a:normAutofit/>
          </a:bodyPr>
          <a:lstStyle/>
          <a:p>
            <a:pPr algn="l"/>
            <a:r>
              <a:rPr lang="da-DK" sz="2000" b="1" dirty="0"/>
              <a:t/>
            </a:r>
            <a:br>
              <a:rPr lang="da-DK" sz="2000" b="1" dirty="0"/>
            </a:br>
            <a:r>
              <a:rPr lang="da-DK" sz="2000" b="1" dirty="0" smtClean="0"/>
              <a:t>Generelle principper for magtanvendelse</a:t>
            </a:r>
            <a:endParaRPr lang="da-DK" sz="2000" b="1" dirty="0"/>
          </a:p>
        </p:txBody>
      </p:sp>
      <p:sp>
        <p:nvSpPr>
          <p:cNvPr id="3" name="Pladsholder til indhold 2"/>
          <p:cNvSpPr>
            <a:spLocks noGrp="1"/>
          </p:cNvSpPr>
          <p:nvPr>
            <p:ph idx="1"/>
          </p:nvPr>
        </p:nvSpPr>
        <p:spPr>
          <a:xfrm>
            <a:off x="450000" y="1422628"/>
            <a:ext cx="8229600" cy="4692650"/>
          </a:xfrm>
        </p:spPr>
        <p:txBody>
          <a:bodyPr>
            <a:normAutofit/>
          </a:bodyPr>
          <a:lstStyle/>
          <a:p>
            <a:pPr marL="0" indent="0">
              <a:buNone/>
            </a:pPr>
            <a:endParaRPr lang="da-DK" sz="1800" dirty="0" smtClean="0"/>
          </a:p>
          <a:p>
            <a:pPr>
              <a:buFont typeface="Arial" charset="0"/>
              <a:buChar char="•"/>
            </a:pPr>
            <a:r>
              <a:rPr lang="da-DK" sz="1800" dirty="0" smtClean="0"/>
              <a:t>Isolation skal ske under iagttagelse af de generelle principper for anvendelse af magt over for anbragte børn og unge</a:t>
            </a:r>
          </a:p>
          <a:p>
            <a:pPr lvl="1">
              <a:buFont typeface="Arial" charset="0"/>
              <a:buChar char="•"/>
            </a:pPr>
            <a:r>
              <a:rPr lang="da-DK" sz="1800" dirty="0" smtClean="0"/>
              <a:t>Isolation må kun ske undtagelsesvist og må ikke erstatte omsorg og socialpædagogisk indsats</a:t>
            </a:r>
          </a:p>
          <a:p>
            <a:pPr lvl="1">
              <a:buFont typeface="Arial" charset="0"/>
              <a:buChar char="•"/>
            </a:pPr>
            <a:r>
              <a:rPr lang="da-DK" sz="1800" dirty="0" smtClean="0"/>
              <a:t>Der skal forinden være forsøgt at få barnet eller den unges frivillige medvirken til en nødvendig foranstaltning</a:t>
            </a:r>
          </a:p>
          <a:p>
            <a:pPr lvl="1">
              <a:buFont typeface="Arial" charset="0"/>
              <a:buChar char="•"/>
            </a:pPr>
            <a:r>
              <a:rPr lang="da-DK" sz="1800" dirty="0" smtClean="0"/>
              <a:t>Isolation må kun anvendes hvis mindre indgribende foranstaltninger ikke er tilstrækkelige</a:t>
            </a:r>
          </a:p>
          <a:p>
            <a:pPr lvl="1">
              <a:buFont typeface="Arial" charset="0"/>
              <a:buChar char="•"/>
            </a:pPr>
            <a:r>
              <a:rPr lang="da-DK" sz="1800" dirty="0" smtClean="0"/>
              <a:t>Isolation skal ske så kortvarig og skånsomt som muligt</a:t>
            </a:r>
          </a:p>
          <a:p>
            <a:pPr lvl="1">
              <a:buFont typeface="Arial" charset="0"/>
              <a:buChar char="•"/>
            </a:pPr>
            <a:r>
              <a:rPr lang="da-DK" sz="1800" dirty="0" smtClean="0"/>
              <a:t>Der må ikke i forbindelse med isolation ske ydmygende, nedværdigende eller hånende behandling af den unge</a:t>
            </a:r>
            <a:endParaRPr lang="da-DK" sz="1800"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12</a:t>
            </a:fld>
            <a:endParaRPr lang="da-DK"/>
          </a:p>
        </p:txBody>
      </p:sp>
    </p:spTree>
    <p:extLst>
      <p:ext uri="{BB962C8B-B14F-4D97-AF65-F5344CB8AC3E}">
        <p14:creationId xmlns:p14="http://schemas.microsoft.com/office/powerpoint/2010/main" val="2985062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8423" y="2414570"/>
            <a:ext cx="4720637" cy="3600000"/>
          </a:xfrm>
          <a:prstGeom prst="rect">
            <a:avLst/>
          </a:prstGeom>
        </p:spPr>
      </p:pic>
      <p:sp>
        <p:nvSpPr>
          <p:cNvPr id="2" name="Titel 1"/>
          <p:cNvSpPr>
            <a:spLocks noGrp="1"/>
          </p:cNvSpPr>
          <p:nvPr>
            <p:ph type="title"/>
          </p:nvPr>
        </p:nvSpPr>
        <p:spPr>
          <a:xfrm>
            <a:off x="450000" y="154004"/>
            <a:ext cx="5868670" cy="1126156"/>
          </a:xfrm>
        </p:spPr>
        <p:txBody>
          <a:bodyPr>
            <a:normAutofit/>
          </a:bodyPr>
          <a:lstStyle/>
          <a:p>
            <a:pPr algn="l"/>
            <a:r>
              <a:rPr lang="da-DK" sz="2000" b="1" dirty="0"/>
              <a:t/>
            </a:r>
            <a:br>
              <a:rPr lang="da-DK" sz="2000" b="1" dirty="0"/>
            </a:br>
            <a:r>
              <a:rPr lang="da-DK" sz="2000" b="1" dirty="0"/>
              <a:t/>
            </a:r>
            <a:br>
              <a:rPr lang="da-DK" sz="2000" b="1" dirty="0"/>
            </a:br>
            <a:r>
              <a:rPr lang="da-DK" sz="2000" b="1" dirty="0" smtClean="0"/>
              <a:t>Afvejning af hensyn</a:t>
            </a:r>
            <a:endParaRPr lang="da-DK" sz="2000" b="1" dirty="0"/>
          </a:p>
        </p:txBody>
      </p:sp>
      <p:sp>
        <p:nvSpPr>
          <p:cNvPr id="3" name="Pladsholder til indhold 2"/>
          <p:cNvSpPr>
            <a:spLocks noGrp="1"/>
          </p:cNvSpPr>
          <p:nvPr>
            <p:ph idx="1"/>
          </p:nvPr>
        </p:nvSpPr>
        <p:spPr>
          <a:xfrm>
            <a:off x="250257" y="4990467"/>
            <a:ext cx="3272589" cy="1049154"/>
          </a:xfrm>
          <a:noFill/>
          <a:ln>
            <a:noFill/>
          </a:ln>
        </p:spPr>
        <p:txBody>
          <a:bodyPr>
            <a:normAutofit/>
          </a:bodyPr>
          <a:lstStyle/>
          <a:p>
            <a:pPr>
              <a:buFont typeface="Wingdings" panose="05000000000000000000" pitchFamily="2" charset="2"/>
              <a:buChar char="Ø"/>
            </a:pPr>
            <a:r>
              <a:rPr lang="da-DK" sz="1800" dirty="0" smtClean="0"/>
              <a:t>Barnet eller den unges ret til personlig frihed og bevægelsesfrihed.</a:t>
            </a:r>
          </a:p>
        </p:txBody>
      </p:sp>
      <p:sp>
        <p:nvSpPr>
          <p:cNvPr id="5" name="Tekstboks 4"/>
          <p:cNvSpPr txBox="1"/>
          <p:nvPr/>
        </p:nvSpPr>
        <p:spPr>
          <a:xfrm>
            <a:off x="5101388" y="4998908"/>
            <a:ext cx="3859731" cy="2031325"/>
          </a:xfrm>
          <a:prstGeom prst="rect">
            <a:avLst/>
          </a:prstGeom>
          <a:noFill/>
        </p:spPr>
        <p:txBody>
          <a:bodyPr wrap="square" rtlCol="0">
            <a:spAutoFit/>
          </a:bodyPr>
          <a:lstStyle/>
          <a:p>
            <a:pPr marL="285750" indent="-285750">
              <a:buFont typeface="Wingdings" panose="05000000000000000000" pitchFamily="2" charset="2"/>
              <a:buChar char="Ø"/>
            </a:pPr>
            <a:r>
              <a:rPr lang="da-DK" dirty="0"/>
              <a:t>Omsorgen </a:t>
            </a:r>
            <a:r>
              <a:rPr lang="da-DK" dirty="0" smtClean="0"/>
              <a:t>for barnet eller den unge.</a:t>
            </a:r>
          </a:p>
          <a:p>
            <a:pPr marL="285750" indent="-285750">
              <a:buFont typeface="Wingdings" panose="05000000000000000000" pitchFamily="2" charset="2"/>
              <a:buChar char="Ø"/>
            </a:pPr>
            <a:r>
              <a:rPr lang="da-DK" dirty="0"/>
              <a:t>B</a:t>
            </a:r>
            <a:r>
              <a:rPr lang="da-DK" dirty="0" smtClean="0"/>
              <a:t>eskyttelse mod overhængende fare for personskade</a:t>
            </a:r>
          </a:p>
          <a:p>
            <a:pPr marL="285750" indent="-285750">
              <a:buFont typeface="Wingdings" panose="05000000000000000000" pitchFamily="2" charset="2"/>
              <a:buChar char="Ø"/>
            </a:pPr>
            <a:endParaRPr lang="da-DK" dirty="0" smtClean="0"/>
          </a:p>
          <a:p>
            <a:pPr marL="285750" indent="-285750">
              <a:buFont typeface="Wingdings" panose="05000000000000000000" pitchFamily="2" charset="2"/>
              <a:buChar char="Ø"/>
            </a:pPr>
            <a:endParaRPr lang="da-DK" dirty="0" smtClean="0"/>
          </a:p>
          <a:p>
            <a:pPr lvl="1"/>
            <a:endParaRPr lang="da-DK" dirty="0" smtClean="0"/>
          </a:p>
        </p:txBody>
      </p:sp>
      <p:sp>
        <p:nvSpPr>
          <p:cNvPr id="6" name="Tekstboks 5"/>
          <p:cNvSpPr txBox="1"/>
          <p:nvPr/>
        </p:nvSpPr>
        <p:spPr>
          <a:xfrm>
            <a:off x="2074244" y="1961768"/>
            <a:ext cx="5053263" cy="369332"/>
          </a:xfrm>
          <a:prstGeom prst="rect">
            <a:avLst/>
          </a:prstGeom>
          <a:noFill/>
        </p:spPr>
        <p:txBody>
          <a:bodyPr wrap="square" rtlCol="0">
            <a:spAutoFit/>
          </a:bodyPr>
          <a:lstStyle/>
          <a:p>
            <a:r>
              <a:rPr lang="da-DK" dirty="0" smtClean="0"/>
              <a:t>Barnets modenhed, funktionsniveau og alder</a:t>
            </a:r>
            <a:endParaRPr lang="da-DK" dirty="0"/>
          </a:p>
        </p:txBody>
      </p:sp>
      <p:sp>
        <p:nvSpPr>
          <p:cNvPr id="7" name="Tekstboks 6"/>
          <p:cNvSpPr txBox="1"/>
          <p:nvPr/>
        </p:nvSpPr>
        <p:spPr>
          <a:xfrm>
            <a:off x="1838423" y="2331100"/>
            <a:ext cx="5881036" cy="369332"/>
          </a:xfrm>
          <a:prstGeom prst="rect">
            <a:avLst/>
          </a:prstGeom>
          <a:noFill/>
        </p:spPr>
        <p:txBody>
          <a:bodyPr wrap="square" rtlCol="0">
            <a:spAutoFit/>
          </a:bodyPr>
          <a:lstStyle/>
          <a:p>
            <a:r>
              <a:rPr lang="da-DK" dirty="0" smtClean="0"/>
              <a:t>Indgrebet omfang og intensivitet i forhold til formålet </a:t>
            </a:r>
            <a:endParaRPr lang="da-DK" dirty="0"/>
          </a:p>
        </p:txBody>
      </p:sp>
      <p:sp>
        <p:nvSpPr>
          <p:cNvPr id="8" name="Tekstboks 7"/>
          <p:cNvSpPr txBox="1"/>
          <p:nvPr/>
        </p:nvSpPr>
        <p:spPr>
          <a:xfrm>
            <a:off x="450000" y="1475147"/>
            <a:ext cx="5053263" cy="369332"/>
          </a:xfrm>
          <a:prstGeom prst="rect">
            <a:avLst/>
          </a:prstGeom>
          <a:noFill/>
        </p:spPr>
        <p:txBody>
          <a:bodyPr wrap="square" rtlCol="0">
            <a:spAutoFit/>
          </a:bodyPr>
          <a:lstStyle/>
          <a:p>
            <a:r>
              <a:rPr lang="da-DK" dirty="0"/>
              <a:t>K</a:t>
            </a:r>
            <a:r>
              <a:rPr lang="da-DK" dirty="0" smtClean="0"/>
              <a:t>onkret afvejning ved varetagelse af hensyn</a:t>
            </a: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10" name="Pladsholder til diasnummer 9"/>
          <p:cNvSpPr>
            <a:spLocks noGrp="1"/>
          </p:cNvSpPr>
          <p:nvPr>
            <p:ph type="sldNum" sz="quarter" idx="12"/>
          </p:nvPr>
        </p:nvSpPr>
        <p:spPr/>
        <p:txBody>
          <a:bodyPr/>
          <a:lstStyle/>
          <a:p>
            <a:fld id="{0446F053-E6C3-4139-B707-00A30A7564A9}" type="slidenum">
              <a:rPr lang="da-DK" smtClean="0"/>
              <a:t>13</a:t>
            </a:fld>
            <a:endParaRPr lang="da-DK"/>
          </a:p>
        </p:txBody>
      </p:sp>
    </p:spTree>
    <p:extLst>
      <p:ext uri="{BB962C8B-B14F-4D97-AF65-F5344CB8AC3E}">
        <p14:creationId xmlns:p14="http://schemas.microsoft.com/office/powerpoint/2010/main" val="3868918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63286"/>
            <a:ext cx="5662613" cy="1103539"/>
          </a:xfrm>
        </p:spPr>
        <p:txBody>
          <a:bodyPr>
            <a:normAutofit/>
          </a:bodyPr>
          <a:lstStyle/>
          <a:p>
            <a:pPr algn="l"/>
            <a:r>
              <a:rPr lang="da-DK" sz="2000" b="1" dirty="0" smtClean="0"/>
              <a:t>Processuelle regler, der skal iagttages</a:t>
            </a:r>
            <a:endParaRPr lang="da-DK" sz="2000" b="1" dirty="0"/>
          </a:p>
        </p:txBody>
      </p:sp>
      <p:sp>
        <p:nvSpPr>
          <p:cNvPr id="3" name="Pladsholder til indhold 2"/>
          <p:cNvSpPr>
            <a:spLocks noGrp="1"/>
          </p:cNvSpPr>
          <p:nvPr>
            <p:ph idx="1"/>
          </p:nvPr>
        </p:nvSpPr>
        <p:spPr>
          <a:xfrm>
            <a:off x="450000" y="1422628"/>
            <a:ext cx="8229600" cy="4692650"/>
          </a:xfrm>
        </p:spPr>
        <p:txBody>
          <a:bodyPr>
            <a:normAutofit/>
          </a:bodyPr>
          <a:lstStyle/>
          <a:p>
            <a:pPr marL="0" indent="0">
              <a:buNone/>
            </a:pPr>
            <a:r>
              <a:rPr lang="da-DK" sz="1800" dirty="0" smtClean="0"/>
              <a:t>Barnet eller den unge bør høres forud for isolationen, ligesom barnet eller den unge løbende bør høres om længden af isolationen.</a:t>
            </a:r>
          </a:p>
          <a:p>
            <a:pPr marL="0" indent="0">
              <a:buNone/>
            </a:pPr>
            <a:endParaRPr lang="da-DK" sz="1800" dirty="0" smtClean="0"/>
          </a:p>
          <a:p>
            <a:pPr marL="0" indent="0">
              <a:buNone/>
            </a:pPr>
            <a:r>
              <a:rPr lang="da-DK" sz="1800" dirty="0"/>
              <a:t>Barnet eller den unge skal under isolationen kunne tilkalde en </a:t>
            </a:r>
            <a:r>
              <a:rPr lang="da-DK" sz="1800" dirty="0" smtClean="0"/>
              <a:t>medarbejder.</a:t>
            </a:r>
            <a:endParaRPr lang="da-DK" sz="1800" dirty="0"/>
          </a:p>
          <a:p>
            <a:endParaRPr lang="da-DK" sz="1800" dirty="0"/>
          </a:p>
          <a:p>
            <a:r>
              <a:rPr lang="da-DK" sz="1800" dirty="0" smtClean="0"/>
              <a:t>Der skal løbende føres tilsyn med et barn eller en ung, der sidder i isolation</a:t>
            </a:r>
          </a:p>
          <a:p>
            <a:endParaRPr lang="da-DK" sz="1800" dirty="0"/>
          </a:p>
          <a:p>
            <a:r>
              <a:rPr lang="da-DK" sz="1800" dirty="0" smtClean="0"/>
              <a:t>Særligt vedrørende isolation af et barn eller en ung med en psykisk lidelse:</a:t>
            </a:r>
          </a:p>
          <a:p>
            <a:pPr lvl="1">
              <a:buFont typeface="Arial" charset="0"/>
              <a:buChar char="•"/>
            </a:pPr>
            <a:r>
              <a:rPr lang="da-DK" sz="1800" dirty="0" smtClean="0"/>
              <a:t>tilkaldelse af praktiserende læge i forbindelse med beslutningen</a:t>
            </a:r>
          </a:p>
          <a:p>
            <a:pPr lvl="1">
              <a:buFont typeface="Arial" charset="0"/>
              <a:buChar char="•"/>
            </a:pPr>
            <a:r>
              <a:rPr lang="da-DK" sz="1800" dirty="0" smtClean="0"/>
              <a:t>lægen vurderer behov for indlæggelse</a:t>
            </a:r>
          </a:p>
          <a:p>
            <a:pPr lvl="1">
              <a:buFont typeface="Arial" charset="0"/>
              <a:buChar char="•"/>
            </a:pPr>
            <a:r>
              <a:rPr lang="da-DK" sz="1800" dirty="0"/>
              <a:t>l</a:t>
            </a:r>
            <a:r>
              <a:rPr lang="da-DK" sz="1800" dirty="0" smtClean="0"/>
              <a:t>ægen fører løbende tilsyn for at kunne vurdere behovet for indlæggelse under isolationsforløbet</a:t>
            </a:r>
          </a:p>
          <a:p>
            <a:pPr>
              <a:buFont typeface="Arial" charset="0"/>
              <a:buChar char="•"/>
            </a:pP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14</a:t>
            </a:fld>
            <a:endParaRPr lang="da-DK"/>
          </a:p>
        </p:txBody>
      </p:sp>
    </p:spTree>
    <p:extLst>
      <p:ext uri="{BB962C8B-B14F-4D97-AF65-F5344CB8AC3E}">
        <p14:creationId xmlns:p14="http://schemas.microsoft.com/office/powerpoint/2010/main" val="2985062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85738"/>
            <a:ext cx="5662613" cy="1081087"/>
          </a:xfrm>
        </p:spPr>
        <p:txBody>
          <a:bodyPr>
            <a:normAutofit/>
          </a:bodyPr>
          <a:lstStyle/>
          <a:p>
            <a:pPr algn="l"/>
            <a:r>
              <a:rPr lang="da-DK" sz="2000" b="1" dirty="0" smtClean="0"/>
              <a:t>Registrering og indberetning</a:t>
            </a:r>
            <a:endParaRPr lang="da-DK" sz="2000" b="1"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sz="1800" b="1" dirty="0" smtClean="0"/>
              <a:t>Isolation på sikrede døgninstitutioner og særlig sikrede afdelinger </a:t>
            </a:r>
            <a:r>
              <a:rPr lang="da-DK" sz="1800" b="1" dirty="0"/>
              <a:t>skal registreres og indberettes.</a:t>
            </a:r>
          </a:p>
          <a:p>
            <a:pPr marL="0" indent="0">
              <a:buNone/>
            </a:pPr>
            <a:endParaRPr lang="da-DK" sz="1800" b="1" dirty="0"/>
          </a:p>
          <a:p>
            <a:r>
              <a:rPr lang="da-DK" sz="1800" dirty="0"/>
              <a:t>Lederen eller dennes stedfortræder skal straks inden for 24 timer registrere </a:t>
            </a:r>
            <a:r>
              <a:rPr lang="da-DK" sz="1800" dirty="0" smtClean="0"/>
              <a:t>hændelsen</a:t>
            </a:r>
            <a:endParaRPr lang="da-DK" sz="1800" dirty="0"/>
          </a:p>
          <a:p>
            <a:pPr lvl="1">
              <a:buFont typeface="Arial" panose="020B0604020202020204" pitchFamily="34" charset="0"/>
              <a:buChar char="•"/>
            </a:pPr>
            <a:r>
              <a:rPr lang="da-DK" sz="1800" dirty="0" smtClean="0"/>
              <a:t>Bilag </a:t>
            </a:r>
            <a:r>
              <a:rPr lang="da-DK" sz="1800" dirty="0"/>
              <a:t>1a: Indberetningsskema til </a:t>
            </a:r>
            <a:r>
              <a:rPr lang="da-DK" sz="1800" dirty="0" smtClean="0"/>
              <a:t>døgninstitutioner </a:t>
            </a:r>
            <a:r>
              <a:rPr lang="da-DK" sz="1800" dirty="0"/>
              <a:t>og opholdssteder</a:t>
            </a:r>
          </a:p>
          <a:p>
            <a:endParaRPr lang="da-DK" sz="1800" b="1" dirty="0"/>
          </a:p>
          <a:p>
            <a:r>
              <a:rPr lang="da-DK" sz="1800" dirty="0" smtClean="0"/>
              <a:t>Barnet </a:t>
            </a:r>
            <a:r>
              <a:rPr lang="da-DK" sz="1800" dirty="0"/>
              <a:t>skal gøres bekendt med registreringen, og skal have tilbud om, at lave sin egen redegørelse, der kan følge </a:t>
            </a:r>
            <a:r>
              <a:rPr lang="da-DK" sz="1800" dirty="0" smtClean="0"/>
              <a:t>indberetningen</a:t>
            </a:r>
            <a:endParaRPr lang="da-DK" sz="1800" dirty="0"/>
          </a:p>
          <a:p>
            <a:endParaRPr lang="da-DK" sz="1800" b="1" dirty="0"/>
          </a:p>
          <a:p>
            <a:r>
              <a:rPr lang="da-DK" sz="1800" dirty="0"/>
              <a:t>Episoden skal indberettes til den anbringende kommune og </a:t>
            </a:r>
            <a:r>
              <a:rPr lang="da-DK" sz="1800" dirty="0" smtClean="0"/>
              <a:t>socialtilsynet</a:t>
            </a:r>
            <a:endParaRPr lang="da-DK" sz="1800" dirty="0"/>
          </a:p>
          <a:p>
            <a:endParaRPr lang="da-DK" sz="1800" dirty="0" smtClean="0"/>
          </a:p>
          <a:p>
            <a:r>
              <a:rPr lang="da-DK" sz="1800" dirty="0" smtClean="0"/>
              <a:t>Forældremyndigheden og driftsherre skal orienteres om hændelsen</a:t>
            </a:r>
            <a:endParaRPr lang="da-DK" sz="1800"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15</a:t>
            </a:fld>
            <a:endParaRPr lang="da-DK"/>
          </a:p>
        </p:txBody>
      </p:sp>
    </p:spTree>
    <p:extLst>
      <p:ext uri="{BB962C8B-B14F-4D97-AF65-F5344CB8AC3E}">
        <p14:creationId xmlns:p14="http://schemas.microsoft.com/office/powerpoint/2010/main" val="339109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850" y="141514"/>
            <a:ext cx="5868670" cy="1253901"/>
          </a:xfrm>
        </p:spPr>
        <p:txBody>
          <a:bodyPr>
            <a:noAutofit/>
          </a:bodyPr>
          <a:lstStyle/>
          <a:p>
            <a:pPr algn="l"/>
            <a:r>
              <a:rPr lang="da-DK" sz="2000" b="1" dirty="0"/>
              <a:t/>
            </a:r>
            <a:br>
              <a:rPr lang="da-DK" sz="2000" b="1" dirty="0"/>
            </a:br>
            <a:r>
              <a:rPr lang="da-DK" sz="2000" b="1" dirty="0" smtClean="0"/>
              <a:t>Retskilder</a:t>
            </a:r>
            <a:endParaRPr lang="da-DK" sz="2000" b="1" dirty="0"/>
          </a:p>
        </p:txBody>
      </p:sp>
      <p:sp>
        <p:nvSpPr>
          <p:cNvPr id="3" name="Pladsholder til indhold 2"/>
          <p:cNvSpPr>
            <a:spLocks noGrp="1"/>
          </p:cNvSpPr>
          <p:nvPr>
            <p:ph idx="1"/>
          </p:nvPr>
        </p:nvSpPr>
        <p:spPr>
          <a:xfrm>
            <a:off x="450850" y="1404257"/>
            <a:ext cx="8243888" cy="4760006"/>
          </a:xfrm>
        </p:spPr>
        <p:txBody>
          <a:bodyPr>
            <a:normAutofit/>
          </a:bodyPr>
          <a:lstStyle/>
          <a:p>
            <a:pPr lvl="0"/>
            <a:r>
              <a:rPr lang="da-DK" sz="1800" dirty="0"/>
              <a:t>Lov om voksenansvar </a:t>
            </a:r>
            <a:r>
              <a:rPr lang="da-DK" sz="1800" dirty="0" smtClean="0"/>
              <a:t>for </a:t>
            </a:r>
            <a:r>
              <a:rPr lang="da-DK" sz="1800" dirty="0"/>
              <a:t>anbragte børn og unge (Lov nr. 619 af 8. juni 2016</a:t>
            </a:r>
            <a:r>
              <a:rPr lang="da-DK" sz="1800" dirty="0" smtClean="0"/>
              <a:t>), § 14</a:t>
            </a:r>
            <a:endParaRPr lang="da-DK" sz="1800" dirty="0"/>
          </a:p>
          <a:p>
            <a:pPr lvl="0"/>
            <a:r>
              <a:rPr lang="da-DK" sz="1800" dirty="0"/>
              <a:t>Lov om ændring af lov om social service, lov om socialtilsyn og lov om folkeskolen (Lov nr. 647 af 8. juni 2016</a:t>
            </a:r>
            <a:r>
              <a:rPr lang="da-DK" sz="1800" dirty="0" smtClean="0"/>
              <a:t>)</a:t>
            </a:r>
            <a:endParaRPr lang="da-DK" sz="1800" dirty="0"/>
          </a:p>
          <a:p>
            <a:pPr lvl="0"/>
            <a:r>
              <a:rPr lang="da-DK" sz="1800" dirty="0" smtClean="0"/>
              <a:t>Lov </a:t>
            </a:r>
            <a:r>
              <a:rPr lang="da-DK" sz="1800" dirty="0"/>
              <a:t>om ændring af lov om social service, lov om retssikkerhed og administration på det sociale område og lov om voksenansvar for anbragte børn og </a:t>
            </a:r>
            <a:r>
              <a:rPr lang="da-DK" sz="1800" dirty="0" smtClean="0"/>
              <a:t>unge (Lov </a:t>
            </a:r>
            <a:r>
              <a:rPr lang="da-DK" sz="1800" dirty="0"/>
              <a:t>nr. 1543 af 13. december </a:t>
            </a:r>
            <a:r>
              <a:rPr lang="da-DK" sz="1800" dirty="0" smtClean="0"/>
              <a:t>2016), § 3</a:t>
            </a:r>
            <a:endParaRPr lang="da-DK" sz="1800" dirty="0"/>
          </a:p>
          <a:p>
            <a:pPr lvl="0"/>
            <a:r>
              <a:rPr lang="da-DK" sz="1800" dirty="0"/>
              <a:t>Lov om ændring af lov om socialtilsyn, lov om social service og lov om voksenansvar for anbragte børn og unge </a:t>
            </a:r>
            <a:r>
              <a:rPr lang="da-DK" sz="1800" dirty="0" smtClean="0"/>
              <a:t>(Lov </a:t>
            </a:r>
            <a:r>
              <a:rPr lang="da-DK" sz="1800" dirty="0"/>
              <a:t>nr. 1544 af 13. december </a:t>
            </a:r>
            <a:r>
              <a:rPr lang="da-DK" sz="1800" dirty="0" smtClean="0"/>
              <a:t>2016), § 3</a:t>
            </a:r>
            <a:endParaRPr lang="da-DK" sz="1800" dirty="0"/>
          </a:p>
          <a:p>
            <a:pPr lvl="0"/>
            <a:r>
              <a:rPr lang="da-DK" sz="1800" dirty="0"/>
              <a:t>Bekendtgørelse om voksenansvar </a:t>
            </a:r>
            <a:r>
              <a:rPr lang="da-DK" sz="1800" dirty="0" smtClean="0"/>
              <a:t>for </a:t>
            </a:r>
            <a:r>
              <a:rPr lang="da-DK" sz="1800" dirty="0"/>
              <a:t>anbragte børn og </a:t>
            </a:r>
            <a:r>
              <a:rPr lang="da-DK" sz="1800" dirty="0" smtClean="0"/>
              <a:t>unge (Bek</a:t>
            </a:r>
            <a:r>
              <a:rPr lang="da-DK" sz="1800" dirty="0"/>
              <a:t>. nr. 1707 af 20. december </a:t>
            </a:r>
            <a:r>
              <a:rPr lang="da-DK" sz="1800" dirty="0" smtClean="0"/>
              <a:t>2016), § 11</a:t>
            </a:r>
            <a:endParaRPr lang="da-DK" sz="1800" dirty="0"/>
          </a:p>
          <a:p>
            <a:pPr lvl="0"/>
            <a:r>
              <a:rPr lang="da-DK" sz="1800" dirty="0"/>
              <a:t>Vejledning til lov om voksenansvar </a:t>
            </a:r>
            <a:r>
              <a:rPr lang="da-DK" sz="1800" dirty="0" smtClean="0"/>
              <a:t>for </a:t>
            </a:r>
            <a:r>
              <a:rPr lang="da-DK" sz="1800" dirty="0"/>
              <a:t>anbragte børn og </a:t>
            </a:r>
            <a:r>
              <a:rPr lang="da-DK" sz="1800" dirty="0" smtClean="0"/>
              <a:t>unge (Vej</a:t>
            </a:r>
            <a:r>
              <a:rPr lang="da-DK" sz="1800" dirty="0"/>
              <a:t>. nr. 10370 af 21. december </a:t>
            </a:r>
            <a:r>
              <a:rPr lang="da-DK" sz="1800" dirty="0" smtClean="0"/>
              <a:t>2016), pkt. </a:t>
            </a:r>
            <a:r>
              <a:rPr lang="da-DK" sz="1800" dirty="0"/>
              <a:t> </a:t>
            </a:r>
            <a:r>
              <a:rPr lang="da-DK" sz="1800" dirty="0" smtClean="0"/>
              <a:t>80-107</a:t>
            </a:r>
            <a:endParaRPr lang="da-DK" sz="1800" dirty="0"/>
          </a:p>
          <a:p>
            <a:pPr marL="0" indent="0">
              <a:buNone/>
            </a:pP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16</a:t>
            </a:fld>
            <a:endParaRPr lang="da-DK"/>
          </a:p>
        </p:txBody>
      </p:sp>
    </p:spTree>
    <p:extLst>
      <p:ext uri="{BB962C8B-B14F-4D97-AF65-F5344CB8AC3E}">
        <p14:creationId xmlns:p14="http://schemas.microsoft.com/office/powerpoint/2010/main" val="941815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6254"/>
            <a:ext cx="5662613" cy="1170572"/>
          </a:xfrm>
        </p:spPr>
        <p:txBody>
          <a:bodyPr>
            <a:normAutofit/>
          </a:bodyPr>
          <a:lstStyle/>
          <a:p>
            <a:pPr algn="l"/>
            <a:r>
              <a:rPr lang="da-DK" sz="2000" b="1" dirty="0" smtClean="0"/>
              <a:t/>
            </a:r>
            <a:br>
              <a:rPr lang="da-DK" sz="2000" b="1" dirty="0" smtClean="0"/>
            </a:br>
            <a:r>
              <a:rPr lang="da-DK" sz="2000" b="1" dirty="0"/>
              <a:t/>
            </a:r>
            <a:br>
              <a:rPr lang="da-DK" sz="2000" b="1" dirty="0"/>
            </a:br>
            <a:r>
              <a:rPr lang="da-DK" sz="2000" b="1" dirty="0" smtClean="0"/>
              <a:t>Lovens ordlyd </a:t>
            </a:r>
            <a:endParaRPr lang="da-DK" sz="2000" b="1" dirty="0"/>
          </a:p>
        </p:txBody>
      </p:sp>
      <p:sp>
        <p:nvSpPr>
          <p:cNvPr id="3" name="Pladsholder til indhold 2"/>
          <p:cNvSpPr>
            <a:spLocks noGrp="1"/>
          </p:cNvSpPr>
          <p:nvPr>
            <p:ph idx="1"/>
          </p:nvPr>
        </p:nvSpPr>
        <p:spPr>
          <a:xfrm>
            <a:off x="481264" y="1655545"/>
            <a:ext cx="7988968" cy="3907857"/>
          </a:xfrm>
          <a:ln w="25400">
            <a:solidFill>
              <a:schemeClr val="tx1"/>
            </a:solidFill>
          </a:ln>
        </p:spPr>
        <p:txBody>
          <a:bodyPr>
            <a:normAutofit fontScale="62500" lnSpcReduction="20000"/>
          </a:bodyPr>
          <a:lstStyle/>
          <a:p>
            <a:pPr marL="0" indent="0">
              <a:buNone/>
            </a:pPr>
            <a:r>
              <a:rPr lang="da-DK" b="1" dirty="0" smtClean="0"/>
              <a:t>§ </a:t>
            </a:r>
            <a:r>
              <a:rPr lang="da-DK" b="1" dirty="0"/>
              <a:t>14. </a:t>
            </a:r>
            <a:r>
              <a:rPr lang="da-DK" dirty="0"/>
              <a:t>Lederen af en sikret døgninstitution eller særligt sikret afdeling efter § 66, stk. 1, nr. 6, i lov </a:t>
            </a:r>
            <a:r>
              <a:rPr lang="da-DK" dirty="0" smtClean="0"/>
              <a:t>om social </a:t>
            </a:r>
            <a:r>
              <a:rPr lang="da-DK" dirty="0"/>
              <a:t>service eller dennes stedfortræder kan beslutte at anbringe et barn eller en ung i et særligt </a:t>
            </a:r>
            <a:r>
              <a:rPr lang="da-DK" dirty="0" smtClean="0"/>
              <a:t>afsondret isolationsrum</a:t>
            </a:r>
            <a:r>
              <a:rPr lang="da-DK" dirty="0"/>
              <a:t>, når der er overhængende fare for, at barnet eller den unge skader sig selv eller </a:t>
            </a:r>
            <a:r>
              <a:rPr lang="da-DK" dirty="0" smtClean="0"/>
              <a:t>andre</a:t>
            </a:r>
          </a:p>
          <a:p>
            <a:pPr marL="0" indent="0">
              <a:buNone/>
            </a:pPr>
            <a:r>
              <a:rPr lang="da-DK" b="1" dirty="0"/>
              <a:t>Stk. 2. </a:t>
            </a:r>
            <a:r>
              <a:rPr lang="da-DK" dirty="0"/>
              <a:t>Isolation efter stk. 1 skal være så kortvarig og skånsom som muligt og må ikke vare længere </a:t>
            </a:r>
            <a:r>
              <a:rPr lang="da-DK" dirty="0" smtClean="0"/>
              <a:t>end 2 </a:t>
            </a:r>
            <a:r>
              <a:rPr lang="da-DK" dirty="0"/>
              <a:t>timer på en sikret døgninstitution og 4 timer på en særligt sikret afdeling. Aflåsning af værelser om </a:t>
            </a:r>
            <a:r>
              <a:rPr lang="da-DK" dirty="0" smtClean="0"/>
              <a:t>natten er </a:t>
            </a:r>
            <a:r>
              <a:rPr lang="da-DK" dirty="0"/>
              <a:t>ikke </a:t>
            </a:r>
            <a:r>
              <a:rPr lang="da-DK" dirty="0" smtClean="0"/>
              <a:t>isolation</a:t>
            </a:r>
            <a:endParaRPr lang="da-DK" dirty="0"/>
          </a:p>
          <a:p>
            <a:pPr marL="0" indent="0">
              <a:buNone/>
            </a:pPr>
            <a:r>
              <a:rPr lang="da-DK" b="1" dirty="0"/>
              <a:t>Stk. 3. </a:t>
            </a:r>
            <a:r>
              <a:rPr lang="da-DK" dirty="0"/>
              <a:t>Der skal løbende føres tilsyn med et barn eller en ung, der er anbragt i isolation</a:t>
            </a:r>
            <a:r>
              <a:rPr lang="da-DK" dirty="0" smtClean="0"/>
              <a:t>.</a:t>
            </a:r>
            <a:endParaRPr lang="da-DK" dirty="0"/>
          </a:p>
          <a:p>
            <a:pPr marL="0" indent="0">
              <a:buNone/>
            </a:pPr>
            <a:r>
              <a:rPr lang="da-DK" b="1" dirty="0"/>
              <a:t>Stk. 4</a:t>
            </a:r>
            <a:r>
              <a:rPr lang="da-DK" dirty="0"/>
              <a:t>. Social- og indenrigsministeren kan fastsætte nærmere regler om anvendelse af isolation, </a:t>
            </a:r>
            <a:r>
              <a:rPr lang="da-DK" dirty="0" smtClean="0"/>
              <a:t>herunder rammerne </a:t>
            </a:r>
            <a:r>
              <a:rPr lang="da-DK" dirty="0"/>
              <a:t>for isolation og tilsyn med barnet eller den unge samt aflåsning af værelser om </a:t>
            </a:r>
            <a:r>
              <a:rPr lang="da-DK" dirty="0" smtClean="0"/>
              <a:t>natten</a:t>
            </a: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17</a:t>
            </a:fld>
            <a:endParaRPr lang="da-DK"/>
          </a:p>
        </p:txBody>
      </p:sp>
    </p:spTree>
    <p:extLst>
      <p:ext uri="{BB962C8B-B14F-4D97-AF65-F5344CB8AC3E}">
        <p14:creationId xmlns:p14="http://schemas.microsoft.com/office/powerpoint/2010/main" val="1224009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6254"/>
            <a:ext cx="5662613" cy="1170572"/>
          </a:xfrm>
        </p:spPr>
        <p:txBody>
          <a:bodyPr>
            <a:normAutofit/>
          </a:bodyPr>
          <a:lstStyle/>
          <a:p>
            <a:pPr algn="l"/>
            <a:r>
              <a:rPr lang="da-DK" sz="2000" b="1" dirty="0" smtClean="0"/>
              <a:t>Bekendtgørelsens ordlyd </a:t>
            </a:r>
            <a:endParaRPr lang="da-DK" sz="2000" b="1" dirty="0"/>
          </a:p>
        </p:txBody>
      </p:sp>
      <p:sp>
        <p:nvSpPr>
          <p:cNvPr id="3" name="Pladsholder til indhold 2"/>
          <p:cNvSpPr>
            <a:spLocks noGrp="1"/>
          </p:cNvSpPr>
          <p:nvPr>
            <p:ph idx="1"/>
          </p:nvPr>
        </p:nvSpPr>
        <p:spPr>
          <a:xfrm>
            <a:off x="548640" y="1609825"/>
            <a:ext cx="8046719" cy="4649002"/>
          </a:xfrm>
          <a:ln w="25400">
            <a:solidFill>
              <a:schemeClr val="tx1"/>
            </a:solidFill>
          </a:ln>
        </p:spPr>
        <p:txBody>
          <a:bodyPr>
            <a:normAutofit/>
          </a:bodyPr>
          <a:lstStyle/>
          <a:p>
            <a:pPr marL="0" indent="0">
              <a:buNone/>
            </a:pPr>
            <a:r>
              <a:rPr lang="da-DK" sz="1800" b="1" dirty="0"/>
              <a:t>§ 11.</a:t>
            </a:r>
            <a:r>
              <a:rPr lang="da-DK" sz="1800" dirty="0"/>
              <a:t> Ved isolation på en sikret døgninstitution eller særlig sikret afdeling forstås afsondring i et aflåst rum i kortere eller længere </a:t>
            </a:r>
            <a:r>
              <a:rPr lang="da-DK" sz="1800" dirty="0" smtClean="0"/>
              <a:t>perioder </a:t>
            </a:r>
            <a:endParaRPr lang="da-DK" sz="1800" dirty="0"/>
          </a:p>
          <a:p>
            <a:pPr marL="0" indent="0">
              <a:buNone/>
            </a:pPr>
            <a:r>
              <a:rPr lang="da-DK" sz="1800" b="1" dirty="0"/>
              <a:t>Stk. 2</a:t>
            </a:r>
            <a:r>
              <a:rPr lang="da-DK" sz="1800" dirty="0"/>
              <a:t>. Ved isolation på en sikret døgninstitution eller en særligt sikret afdeling efter § 14, stk. 1, i lov om voksenansvar for anbragte børn og unge, skal der løbende føres tilsyn med barnet eller den unge, for at sikre at barnet eller den unge ikke gør skade på sig selv. Der skal være mulighed for, at barnet eller den unge kan tilkalde personalet på institutionen eller afdelingen under hele </a:t>
            </a:r>
            <a:r>
              <a:rPr lang="da-DK" sz="1800" dirty="0" smtClean="0"/>
              <a:t>isolationen</a:t>
            </a:r>
            <a:endParaRPr lang="da-DK" sz="1800" dirty="0"/>
          </a:p>
          <a:p>
            <a:pPr marL="0" indent="0">
              <a:buNone/>
            </a:pPr>
            <a:r>
              <a:rPr lang="da-DK" sz="1800" b="1" dirty="0"/>
              <a:t>Stk. 3</a:t>
            </a:r>
            <a:r>
              <a:rPr lang="da-DK" sz="1800" b="1" i="1" dirty="0"/>
              <a:t>.</a:t>
            </a:r>
            <a:r>
              <a:rPr lang="da-DK" sz="1800" b="1" dirty="0"/>
              <a:t> </a:t>
            </a:r>
            <a:r>
              <a:rPr lang="da-DK" sz="1800" dirty="0"/>
              <a:t>Ved isolation af børn og unge med psykiske lidelser, skal der i umiddelbar forbindelse med beslutningen herom tilkaldes en almen praktiserende læge. Lægen skal tage stilling til, hvorvidt en indlæggelse af den pågældende på en børne- og ungdomspsykiatrisk afdeling er nødvendig. Hvis dette ikke er tilfældet, skal lægen føre løbende tilsyn med den pågældende under isolationen for at kunne tage stilling til, om der i løbet af isolationen sker en udvikling med den pågældendes tilstand, som gør en indlæggelse </a:t>
            </a:r>
            <a:r>
              <a:rPr lang="da-DK" sz="1800" dirty="0" smtClean="0"/>
              <a:t>på en </a:t>
            </a:r>
            <a:r>
              <a:rPr lang="da-DK" sz="1800" dirty="0"/>
              <a:t>børne- og ungdomspsykiatrisk afdeling </a:t>
            </a:r>
            <a:r>
              <a:rPr lang="da-DK" sz="1800" dirty="0" smtClean="0"/>
              <a:t>nødvendig</a:t>
            </a:r>
            <a:endParaRPr lang="da-DK" sz="1800"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18</a:t>
            </a:fld>
            <a:endParaRPr lang="da-DK"/>
          </a:p>
        </p:txBody>
      </p:sp>
    </p:spTree>
    <p:extLst>
      <p:ext uri="{BB962C8B-B14F-4D97-AF65-F5344CB8AC3E}">
        <p14:creationId xmlns:p14="http://schemas.microsoft.com/office/powerpoint/2010/main" val="890408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2000" b="1" dirty="0">
                <a:latin typeface="+mn-lt"/>
              </a:rPr>
              <a:t>Rettigheder og indgreb heri </a:t>
            </a:r>
            <a:br>
              <a:rPr lang="da-DK" sz="2000" b="1" dirty="0">
                <a:latin typeface="+mn-lt"/>
              </a:rPr>
            </a:br>
            <a:endParaRPr lang="da-DK" sz="2000" b="1" dirty="0">
              <a:latin typeface="+mn-lt"/>
            </a:endParaRPr>
          </a:p>
        </p:txBody>
      </p:sp>
      <p:sp>
        <p:nvSpPr>
          <p:cNvPr id="3" name="Pladsholder til indhold 2"/>
          <p:cNvSpPr>
            <a:spLocks noGrp="1"/>
          </p:cNvSpPr>
          <p:nvPr>
            <p:ph idx="1"/>
          </p:nvPr>
        </p:nvSpPr>
        <p:spPr/>
        <p:txBody>
          <a:bodyPr/>
          <a:lstStyle/>
          <a:p>
            <a:pPr marL="0" indent="0" algn="ctr">
              <a:buNone/>
            </a:pPr>
            <a:endParaRPr lang="da-DK" sz="2800" dirty="0" smtClean="0"/>
          </a:p>
          <a:p>
            <a:pPr marL="0" indent="0" algn="ctr">
              <a:buNone/>
            </a:pPr>
            <a:r>
              <a:rPr lang="da-DK" sz="1800" dirty="0" smtClean="0"/>
              <a:t>VÆR </a:t>
            </a:r>
            <a:r>
              <a:rPr lang="da-DK" sz="1800" dirty="0"/>
              <a:t>ALTID OPMÆRKSOM PÅ:</a:t>
            </a:r>
          </a:p>
          <a:p>
            <a:pPr marL="0" indent="0" algn="ctr">
              <a:buNone/>
            </a:pPr>
            <a:endParaRPr lang="da-DK" sz="1800" dirty="0"/>
          </a:p>
          <a:p>
            <a:pPr marL="0" indent="0" algn="ctr">
              <a:buNone/>
            </a:pPr>
            <a:r>
              <a:rPr lang="da-DK" sz="1800" dirty="0" smtClean="0"/>
              <a:t>§ 14 i voksenansvarsloven om isolation på sikrede døgninstitutioner er undtagelsesbestemmelser </a:t>
            </a:r>
            <a:r>
              <a:rPr lang="da-DK" sz="1800" dirty="0"/>
              <a:t>fra hovedreglen – retten til </a:t>
            </a:r>
            <a:r>
              <a:rPr lang="da-DK" sz="1800" dirty="0" smtClean="0"/>
              <a:t>at kunne bevæge sig frit, </a:t>
            </a:r>
            <a:r>
              <a:rPr lang="da-DK" sz="1800" dirty="0"/>
              <a:t>som den er formuleret i grundlov og internationale </a:t>
            </a:r>
            <a:r>
              <a:rPr lang="da-DK" sz="1800" dirty="0" smtClean="0"/>
              <a:t>konventioner.</a:t>
            </a:r>
            <a:endParaRPr lang="da-DK" sz="1800"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2</a:t>
            </a:fld>
            <a:endParaRPr lang="da-DK"/>
          </a:p>
        </p:txBody>
      </p:sp>
    </p:spTree>
    <p:extLst>
      <p:ext uri="{BB962C8B-B14F-4D97-AF65-F5344CB8AC3E}">
        <p14:creationId xmlns:p14="http://schemas.microsoft.com/office/powerpoint/2010/main" val="284478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63629"/>
            <a:ext cx="6039852" cy="1305327"/>
          </a:xfrm>
        </p:spPr>
        <p:txBody>
          <a:bodyPr>
            <a:normAutofit/>
          </a:bodyPr>
          <a:lstStyle/>
          <a:p>
            <a:pPr algn="l"/>
            <a:r>
              <a:rPr lang="da-DK" sz="2000" b="1" dirty="0" smtClean="0"/>
              <a:t>Retten til personlig frihed og bevægelsesfrihed</a:t>
            </a:r>
            <a:endParaRPr lang="da-DK" sz="2000" b="1" dirty="0"/>
          </a:p>
        </p:txBody>
      </p:sp>
      <p:sp>
        <p:nvSpPr>
          <p:cNvPr id="3" name="Pladsholder til indhold 2"/>
          <p:cNvSpPr>
            <a:spLocks noGrp="1"/>
          </p:cNvSpPr>
          <p:nvPr>
            <p:ph idx="1"/>
          </p:nvPr>
        </p:nvSpPr>
        <p:spPr>
          <a:xfrm>
            <a:off x="450000" y="1429387"/>
            <a:ext cx="8229600" cy="4692650"/>
          </a:xfrm>
        </p:spPr>
        <p:txBody>
          <a:bodyPr>
            <a:normAutofit fontScale="70000" lnSpcReduction="20000"/>
          </a:bodyPr>
          <a:lstStyle/>
          <a:p>
            <a:pPr marL="0" lvl="0" indent="0">
              <a:buNone/>
            </a:pPr>
            <a:r>
              <a:rPr lang="da-DK" sz="2900" dirty="0"/>
              <a:t>Ret til personlig frihed og bevægelsesfrihed:</a:t>
            </a:r>
          </a:p>
          <a:p>
            <a:pPr>
              <a:buFont typeface="Arial" panose="020B0604020202020204" pitchFamily="34" charset="0"/>
              <a:buChar char="•"/>
            </a:pPr>
            <a:r>
              <a:rPr lang="da-DK" sz="2900" dirty="0"/>
              <a:t>Anbragte børn og unge har ret til frit at bevæge sig indenfor og udenfor anbringelsesstedet</a:t>
            </a:r>
          </a:p>
          <a:p>
            <a:pPr>
              <a:buFont typeface="Arial" panose="020B0604020202020204" pitchFamily="34" charset="0"/>
              <a:buChar char="•"/>
            </a:pPr>
            <a:r>
              <a:rPr lang="da-DK" sz="2900" dirty="0"/>
              <a:t>Begrebet ”personlig frihed” henviser til beskyttelsens mod vilkårlig frihedsberøvelse</a:t>
            </a:r>
          </a:p>
          <a:p>
            <a:pPr>
              <a:buFont typeface="Arial" panose="020B0604020202020204" pitchFamily="34" charset="0"/>
              <a:buChar char="•"/>
            </a:pPr>
            <a:r>
              <a:rPr lang="da-DK" sz="2900" dirty="0"/>
              <a:t>Bevægelsesfriheden er bredere – omfatter retten til at kunne vælge sit opholdssted, herunder retten til at forlade landet</a:t>
            </a:r>
          </a:p>
          <a:p>
            <a:pPr lvl="0"/>
            <a:endParaRPr lang="da-DK" sz="2900" dirty="0"/>
          </a:p>
          <a:p>
            <a:pPr marL="0" lvl="0" indent="0">
              <a:buNone/>
            </a:pPr>
            <a:r>
              <a:rPr lang="da-DK" sz="2900" dirty="0"/>
              <a:t>Væsentlige bestemmelser:</a:t>
            </a:r>
          </a:p>
          <a:p>
            <a:pPr lvl="0"/>
            <a:r>
              <a:rPr lang="da-DK" sz="2900" dirty="0"/>
              <a:t>Grundlovens § 71 beskytter mod vilkårlig frihedsberøvelse</a:t>
            </a:r>
          </a:p>
          <a:p>
            <a:pPr lvl="0"/>
            <a:r>
              <a:rPr lang="da-DK" sz="2900" dirty="0"/>
              <a:t>Den Europæiske menneskerettighedskonvention artikel 5, vedrører den fysiske frihed og indgreb heri</a:t>
            </a:r>
          </a:p>
          <a:p>
            <a:r>
              <a:rPr lang="da-DK" sz="2900" dirty="0"/>
              <a:t>Den Europæiske menneskerettighedskonvention, 4.tillægsprotokol Artikel 2 vedrører bevægelsesfriheden og indgreb heri</a:t>
            </a:r>
          </a:p>
          <a:p>
            <a:pPr lvl="0"/>
            <a:r>
              <a:rPr lang="da-DK" sz="2900" dirty="0"/>
              <a:t>FN’s Børnekonvention, Artikel 37 vedrører frihedsberøvelse af børn</a:t>
            </a:r>
          </a:p>
          <a:p>
            <a:pPr marL="0" lvl="0" indent="0">
              <a:buNone/>
            </a:pP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3</a:t>
            </a:fld>
            <a:endParaRPr lang="da-DK"/>
          </a:p>
        </p:txBody>
      </p:sp>
    </p:spTree>
    <p:extLst>
      <p:ext uri="{BB962C8B-B14F-4D97-AF65-F5344CB8AC3E}">
        <p14:creationId xmlns:p14="http://schemas.microsoft.com/office/powerpoint/2010/main" val="2598962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30630"/>
            <a:ext cx="5662613" cy="1136196"/>
          </a:xfrm>
        </p:spPr>
        <p:txBody>
          <a:bodyPr>
            <a:normAutofit/>
          </a:bodyPr>
          <a:lstStyle/>
          <a:p>
            <a:pPr algn="l"/>
            <a:r>
              <a:rPr lang="da-DK" sz="2000" b="1" dirty="0" smtClean="0">
                <a:latin typeface="+mn-lt"/>
              </a:rPr>
              <a:t>Begreber</a:t>
            </a:r>
            <a:endParaRPr lang="da-DK" sz="2000" b="1" dirty="0">
              <a:latin typeface="+mn-lt"/>
            </a:endParaRPr>
          </a:p>
        </p:txBody>
      </p:sp>
      <p:sp>
        <p:nvSpPr>
          <p:cNvPr id="3" name="Pladsholder til indhold 2"/>
          <p:cNvSpPr>
            <a:spLocks noGrp="1"/>
          </p:cNvSpPr>
          <p:nvPr>
            <p:ph idx="1"/>
          </p:nvPr>
        </p:nvSpPr>
        <p:spPr>
          <a:xfrm>
            <a:off x="450000" y="1520599"/>
            <a:ext cx="8229600" cy="4692650"/>
          </a:xfrm>
        </p:spPr>
        <p:txBody>
          <a:bodyPr>
            <a:normAutofit fontScale="70000" lnSpcReduction="20000"/>
          </a:bodyPr>
          <a:lstStyle/>
          <a:p>
            <a:pPr marL="0" indent="0">
              <a:buNone/>
            </a:pPr>
            <a:r>
              <a:rPr lang="da-DK" sz="2900" b="1" dirty="0" smtClean="0"/>
              <a:t>Sikret </a:t>
            </a:r>
            <a:r>
              <a:rPr lang="da-DK" sz="2900" b="1" dirty="0"/>
              <a:t>døgninstitution for børn og </a:t>
            </a:r>
            <a:r>
              <a:rPr lang="da-DK" sz="2900" b="1" dirty="0" smtClean="0"/>
              <a:t>unge</a:t>
            </a:r>
            <a:r>
              <a:rPr lang="da-DK" sz="2900" dirty="0" smtClean="0"/>
              <a:t>:</a:t>
            </a:r>
          </a:p>
          <a:p>
            <a:pPr>
              <a:buFont typeface="Arial" charset="0"/>
              <a:buChar char="•"/>
            </a:pPr>
            <a:r>
              <a:rPr lang="da-DK" sz="2900" dirty="0" smtClean="0"/>
              <a:t>En </a:t>
            </a:r>
            <a:r>
              <a:rPr lang="da-DK" sz="2900" dirty="0"/>
              <a:t>døgninstitution, der omfatter mindst én sikret afdeling og eventuelt én eller flere ikke sikrede </a:t>
            </a:r>
            <a:r>
              <a:rPr lang="da-DK" sz="2900" dirty="0" smtClean="0"/>
              <a:t>afdelinger. På </a:t>
            </a:r>
            <a:r>
              <a:rPr lang="da-DK" sz="2900" dirty="0"/>
              <a:t>en sikret døgninstitution er det tilladt at have yderdøre og vinduer konstant </a:t>
            </a:r>
            <a:r>
              <a:rPr lang="da-DK" sz="2900" dirty="0" smtClean="0"/>
              <a:t>aflåst </a:t>
            </a:r>
          </a:p>
          <a:p>
            <a:pPr marL="0" indent="0">
              <a:buNone/>
            </a:pPr>
            <a:endParaRPr lang="da-DK" sz="2900" b="1" dirty="0" smtClean="0"/>
          </a:p>
          <a:p>
            <a:pPr marL="0" indent="0">
              <a:buNone/>
            </a:pPr>
            <a:r>
              <a:rPr lang="da-DK" sz="2900" b="1" dirty="0" smtClean="0"/>
              <a:t>Særlig sikret afdeling:</a:t>
            </a:r>
            <a:endParaRPr lang="da-DK" sz="2900" b="1" dirty="0"/>
          </a:p>
          <a:p>
            <a:pPr>
              <a:buFont typeface="Arial" charset="0"/>
              <a:buChar char="•"/>
            </a:pPr>
            <a:r>
              <a:rPr lang="da-DK" sz="2900" dirty="0" smtClean="0"/>
              <a:t>En </a:t>
            </a:r>
            <a:r>
              <a:rPr lang="da-DK" sz="2900" dirty="0"/>
              <a:t>afdeling på en sikret døgninstitution, der fysisk er adskilt fra de øvrige sikrede afdelinger på </a:t>
            </a:r>
            <a:r>
              <a:rPr lang="da-DK" sz="2900" dirty="0" smtClean="0"/>
              <a:t>døgninstitutionen. Rammerne på afdelingen gør</a:t>
            </a:r>
            <a:r>
              <a:rPr lang="da-DK" sz="2900" dirty="0"/>
              <a:t>, at afdelingen kan modtage børn eller unge, der har et mere vidtgående behov for hjælp og støtte grundet mere omfattende problemer end de børn og unge, der placeres på de almindelige afdelinger i den sikrede </a:t>
            </a:r>
            <a:r>
              <a:rPr lang="da-DK" sz="2900" dirty="0" smtClean="0"/>
              <a:t>døgninstitution. De mere omfattende problemer kan være fx. </a:t>
            </a:r>
            <a:r>
              <a:rPr lang="da-DK" sz="2900" dirty="0"/>
              <a:t>psykisk afvigende eller særlig voldelig </a:t>
            </a:r>
            <a:r>
              <a:rPr lang="da-DK" sz="2900" dirty="0" smtClean="0"/>
              <a:t>adfærd</a:t>
            </a:r>
          </a:p>
          <a:p>
            <a:pPr>
              <a:buFont typeface="Arial" charset="0"/>
              <a:buChar char="•"/>
            </a:pPr>
            <a:endParaRPr lang="da-DK" dirty="0"/>
          </a:p>
          <a:p>
            <a:pPr marL="0" indent="0">
              <a:buNone/>
            </a:pPr>
            <a:r>
              <a:rPr lang="da-DK" sz="1400" dirty="0"/>
              <a:t>Bekendtgørelse om voksenansvar §§ </a:t>
            </a:r>
            <a:r>
              <a:rPr lang="da-DK" sz="1400" dirty="0" smtClean="0"/>
              <a:t>5-5</a:t>
            </a:r>
            <a:r>
              <a:rPr lang="da-DK" sz="1400" dirty="0"/>
              <a:t>.</a:t>
            </a:r>
          </a:p>
          <a:p>
            <a:pPr>
              <a:buFont typeface="Arial" charset="0"/>
              <a:buChar char="•"/>
            </a:pPr>
            <a:endParaRPr lang="da-DK" dirty="0"/>
          </a:p>
          <a:p>
            <a:pPr lvl="1">
              <a:buFont typeface="Arial" charset="0"/>
              <a:buChar char="•"/>
            </a:pP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4</a:t>
            </a:fld>
            <a:endParaRPr lang="da-DK"/>
          </a:p>
        </p:txBody>
      </p:sp>
    </p:spTree>
    <p:extLst>
      <p:ext uri="{BB962C8B-B14F-4D97-AF65-F5344CB8AC3E}">
        <p14:creationId xmlns:p14="http://schemas.microsoft.com/office/powerpoint/2010/main" val="1555247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0"/>
            <a:ext cx="5662613" cy="1266825"/>
          </a:xfrm>
        </p:spPr>
        <p:txBody>
          <a:bodyPr>
            <a:normAutofit/>
          </a:bodyPr>
          <a:lstStyle/>
          <a:p>
            <a:pPr algn="l"/>
            <a:r>
              <a:rPr lang="da-DK" sz="2000" b="1" dirty="0" smtClean="0"/>
              <a:t>Målgruppe</a:t>
            </a:r>
            <a:endParaRPr lang="da-DK" sz="2000" b="1" dirty="0"/>
          </a:p>
        </p:txBody>
      </p:sp>
      <p:sp>
        <p:nvSpPr>
          <p:cNvPr id="3" name="Pladsholder til indhold 2"/>
          <p:cNvSpPr>
            <a:spLocks noGrp="1"/>
          </p:cNvSpPr>
          <p:nvPr>
            <p:ph idx="1"/>
          </p:nvPr>
        </p:nvSpPr>
        <p:spPr>
          <a:xfrm>
            <a:off x="450000" y="1436914"/>
            <a:ext cx="8558213" cy="5148943"/>
          </a:xfrm>
          <a:ln w="19050">
            <a:noFill/>
          </a:ln>
        </p:spPr>
        <p:txBody>
          <a:bodyPr>
            <a:normAutofit/>
          </a:bodyPr>
          <a:lstStyle/>
          <a:p>
            <a:pPr marL="0" indent="0">
              <a:buNone/>
            </a:pPr>
            <a:r>
              <a:rPr lang="da-DK" sz="1800" dirty="0" smtClean="0"/>
              <a:t>Børn og unge 12-17 år. Dog kan unge i ungdomssanktionen være fyldt 18 år ved anbringelsen.</a:t>
            </a:r>
          </a:p>
          <a:p>
            <a:pPr marL="0" indent="0">
              <a:buNone/>
            </a:pPr>
            <a:endParaRPr lang="da-DK" sz="1800" dirty="0" smtClean="0"/>
          </a:p>
          <a:p>
            <a:pPr marL="0" indent="0">
              <a:buNone/>
            </a:pPr>
            <a:r>
              <a:rPr lang="da-DK" sz="1800" b="1" dirty="0" smtClean="0"/>
              <a:t>Sociale årsager (Sociale årsager)</a:t>
            </a:r>
          </a:p>
          <a:p>
            <a:pPr>
              <a:buFont typeface="+mj-lt"/>
              <a:buAutoNum type="arabicPeriod"/>
            </a:pPr>
            <a:r>
              <a:rPr lang="da-DK" sz="1800" dirty="0" smtClean="0"/>
              <a:t>Farlighedskriteriet</a:t>
            </a:r>
            <a:endParaRPr lang="da-DK" sz="1800" dirty="0"/>
          </a:p>
          <a:p>
            <a:pPr>
              <a:buFont typeface="+mj-lt"/>
              <a:buAutoNum type="arabicPeriod"/>
            </a:pPr>
            <a:r>
              <a:rPr lang="da-DK" sz="1800" dirty="0" smtClean="0"/>
              <a:t>Pædagogisk observation</a:t>
            </a:r>
            <a:endParaRPr lang="da-DK" sz="1800" dirty="0"/>
          </a:p>
          <a:p>
            <a:pPr>
              <a:buFont typeface="+mj-lt"/>
              <a:buAutoNum type="arabicPeriod"/>
            </a:pPr>
            <a:r>
              <a:rPr lang="da-DK" sz="1800" dirty="0" smtClean="0"/>
              <a:t>Længerevarende behandling</a:t>
            </a:r>
          </a:p>
          <a:p>
            <a:pPr marL="0" indent="0">
              <a:buNone/>
            </a:pPr>
            <a:endParaRPr lang="da-DK" sz="1800" dirty="0" smtClean="0"/>
          </a:p>
          <a:p>
            <a:pPr marL="0" indent="0">
              <a:buNone/>
            </a:pPr>
            <a:r>
              <a:rPr lang="da-DK" sz="1800" b="1" dirty="0" smtClean="0"/>
              <a:t>Strafferetlig dom eller kendelse</a:t>
            </a:r>
            <a:endParaRPr lang="da-DK" sz="1800" b="1" dirty="0"/>
          </a:p>
          <a:p>
            <a:pPr>
              <a:buFont typeface="+mj-lt"/>
              <a:buAutoNum type="arabicPeriod"/>
            </a:pPr>
            <a:r>
              <a:rPr lang="da-DK" sz="1800" dirty="0" smtClean="0"/>
              <a:t>Varetægtssurrogat</a:t>
            </a:r>
          </a:p>
          <a:p>
            <a:pPr>
              <a:buFont typeface="+mj-lt"/>
              <a:buAutoNum type="arabicPeriod"/>
            </a:pPr>
            <a:r>
              <a:rPr lang="da-DK" sz="1800" dirty="0" smtClean="0"/>
              <a:t>Alternativ afsoning</a:t>
            </a:r>
            <a:endParaRPr lang="da-DK" sz="1800" dirty="0"/>
          </a:p>
          <a:p>
            <a:pPr>
              <a:buFont typeface="+mj-lt"/>
              <a:buAutoNum type="arabicPeriod"/>
            </a:pPr>
            <a:r>
              <a:rPr lang="da-DK" sz="1800" dirty="0" smtClean="0"/>
              <a:t>Ungdomssanktionen, herunder tilbageførsel til 1. fase </a:t>
            </a:r>
            <a:endParaRPr lang="da-DK" sz="1800" dirty="0"/>
          </a:p>
          <a:p>
            <a:pPr marL="0" indent="0">
              <a:buNone/>
            </a:pPr>
            <a:endParaRPr lang="da-DK" sz="1800" dirty="0"/>
          </a:p>
          <a:p>
            <a:pPr marL="0" indent="0">
              <a:buNone/>
            </a:pPr>
            <a:r>
              <a:rPr lang="da-DK" sz="1800" b="1" dirty="0" smtClean="0"/>
              <a:t>Udlændingeloven</a:t>
            </a:r>
          </a:p>
          <a:p>
            <a:pPr>
              <a:buFont typeface="+mj-lt"/>
              <a:buAutoNum type="arabicPeriod"/>
            </a:pPr>
            <a:r>
              <a:rPr lang="da-DK" sz="1800" dirty="0"/>
              <a:t>U</a:t>
            </a:r>
            <a:r>
              <a:rPr lang="da-DK" sz="1800" dirty="0" smtClean="0"/>
              <a:t>dlændinge </a:t>
            </a:r>
            <a:r>
              <a:rPr lang="da-DK" sz="1800" dirty="0"/>
              <a:t>under 15 år uden lovligt ophold i </a:t>
            </a:r>
            <a:r>
              <a:rPr lang="da-DK" sz="1800" dirty="0" smtClean="0"/>
              <a:t>Danmark </a:t>
            </a:r>
            <a:endParaRPr lang="da-DK" sz="1800" dirty="0"/>
          </a:p>
          <a:p>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5</a:t>
            </a:fld>
            <a:endParaRPr lang="da-DK"/>
          </a:p>
        </p:txBody>
      </p:sp>
    </p:spTree>
    <p:extLst>
      <p:ext uri="{BB962C8B-B14F-4D97-AF65-F5344CB8AC3E}">
        <p14:creationId xmlns:p14="http://schemas.microsoft.com/office/powerpoint/2010/main" val="3455280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5504"/>
            <a:ext cx="5662613" cy="1151322"/>
          </a:xfrm>
        </p:spPr>
        <p:txBody>
          <a:bodyPr>
            <a:normAutofit/>
          </a:bodyPr>
          <a:lstStyle/>
          <a:p>
            <a:pPr algn="l"/>
            <a:r>
              <a:rPr lang="da-DK" sz="2000" b="1" dirty="0" smtClean="0"/>
              <a:t>Målgruppe for særlig sikret afdeling</a:t>
            </a:r>
            <a:r>
              <a:rPr lang="da-DK" dirty="0" smtClean="0"/>
              <a:t>	</a:t>
            </a:r>
            <a:endParaRPr lang="da-DK" dirty="0"/>
          </a:p>
        </p:txBody>
      </p:sp>
      <p:sp>
        <p:nvSpPr>
          <p:cNvPr id="3" name="Pladsholder til indhold 2"/>
          <p:cNvSpPr>
            <a:spLocks noGrp="1"/>
          </p:cNvSpPr>
          <p:nvPr>
            <p:ph idx="1"/>
          </p:nvPr>
        </p:nvSpPr>
        <p:spPr/>
        <p:txBody>
          <a:bodyPr>
            <a:normAutofit/>
          </a:bodyPr>
          <a:lstStyle/>
          <a:p>
            <a:pPr marL="0" indent="0">
              <a:buNone/>
            </a:pPr>
            <a:r>
              <a:rPr lang="da-DK" sz="1800" dirty="0" smtClean="0"/>
              <a:t>En </a:t>
            </a:r>
            <a:r>
              <a:rPr lang="da-DK" sz="1800" dirty="0"/>
              <a:t>særligt sikret afdeling </a:t>
            </a:r>
            <a:r>
              <a:rPr lang="da-DK" sz="1800" dirty="0" smtClean="0"/>
              <a:t>må </a:t>
            </a:r>
            <a:r>
              <a:rPr lang="da-DK" sz="1800" dirty="0"/>
              <a:t>alene anvendes til børn og </a:t>
            </a:r>
            <a:r>
              <a:rPr lang="da-DK" sz="1800" dirty="0" smtClean="0"/>
              <a:t>unge, der er fyldt 15 år, når følgende kriterier er opfyldt:</a:t>
            </a:r>
            <a:endParaRPr lang="da-DK" sz="1800" dirty="0"/>
          </a:p>
          <a:p>
            <a:pPr>
              <a:buFont typeface="+mj-lt"/>
              <a:buAutoNum type="arabicPeriod"/>
            </a:pPr>
            <a:r>
              <a:rPr lang="da-DK" sz="1800" dirty="0" smtClean="0"/>
              <a:t>der </a:t>
            </a:r>
            <a:r>
              <a:rPr lang="da-DK" sz="1800" dirty="0"/>
              <a:t>foreligger et grundlag for anbringelse i en sikret </a:t>
            </a:r>
            <a:r>
              <a:rPr lang="da-DK" sz="1800" dirty="0" smtClean="0"/>
              <a:t>døgninstitution, dvs. opfylder et af de syv kriterier</a:t>
            </a:r>
            <a:endParaRPr lang="da-DK" sz="1800" dirty="0"/>
          </a:p>
          <a:p>
            <a:pPr>
              <a:buFont typeface="+mj-lt"/>
              <a:buAutoNum type="arabicPeriod"/>
            </a:pPr>
            <a:r>
              <a:rPr lang="da-DK" sz="1800" dirty="0" smtClean="0"/>
              <a:t>anbringelse </a:t>
            </a:r>
            <a:r>
              <a:rPr lang="da-DK" sz="1800" dirty="0"/>
              <a:t>i en sikret </a:t>
            </a:r>
            <a:r>
              <a:rPr lang="da-DK" sz="1800" dirty="0" smtClean="0"/>
              <a:t>døgninstitution (almindelig sikret afdeling)  </a:t>
            </a:r>
            <a:r>
              <a:rPr lang="da-DK" sz="1800" dirty="0"/>
              <a:t>ikke er eller vil være tilstrækkelig, idet barnet eller </a:t>
            </a:r>
            <a:r>
              <a:rPr lang="da-DK" sz="1800" dirty="0" smtClean="0"/>
              <a:t>den unge </a:t>
            </a:r>
            <a:r>
              <a:rPr lang="da-DK" sz="1800" dirty="0"/>
              <a:t>ved en forudgående særlig voldelig eller psykisk afvigende adfærd har gjort ophold </a:t>
            </a:r>
            <a:r>
              <a:rPr lang="da-DK" sz="1800" dirty="0" smtClean="0"/>
              <a:t>eller fortsat </a:t>
            </a:r>
            <a:r>
              <a:rPr lang="da-DK" sz="1800" dirty="0"/>
              <a:t>ophold i en sikret afdeling eller døgninstitution uforsvarligt, </a:t>
            </a:r>
            <a:r>
              <a:rPr lang="da-DK" sz="1800" b="1" dirty="0" smtClean="0"/>
              <a:t>og</a:t>
            </a:r>
          </a:p>
          <a:p>
            <a:pPr>
              <a:buFont typeface="+mj-lt"/>
              <a:buAutoNum type="arabicPeriod"/>
            </a:pPr>
            <a:r>
              <a:rPr lang="da-DK" sz="1800" dirty="0" smtClean="0"/>
              <a:t>der </a:t>
            </a:r>
            <a:r>
              <a:rPr lang="da-DK" sz="1800" dirty="0"/>
              <a:t>i forhold til barnet eller den unge med psykisk afvigende adfærd foreligger en </a:t>
            </a:r>
            <a:r>
              <a:rPr lang="da-DK" sz="1800" dirty="0" smtClean="0"/>
              <a:t>skriftlig lægefaglig </a:t>
            </a:r>
            <a:r>
              <a:rPr lang="da-DK" sz="1800" dirty="0"/>
              <a:t>vurdering af, at barnet eller den unge udviser aktuelle symptomer på en </a:t>
            </a:r>
            <a:r>
              <a:rPr lang="da-DK" sz="1800" dirty="0" smtClean="0"/>
              <a:t>diagnose</a:t>
            </a:r>
          </a:p>
          <a:p>
            <a:pPr>
              <a:buFont typeface="+mj-lt"/>
              <a:buAutoNum type="arabicPeriod"/>
            </a:pPr>
            <a:endParaRPr lang="da-DK" dirty="0"/>
          </a:p>
          <a:p>
            <a:pPr>
              <a:buFont typeface="+mj-lt"/>
              <a:buAutoNum type="arabicPeriod"/>
            </a:pPr>
            <a:endParaRPr lang="da-DK" dirty="0"/>
          </a:p>
          <a:p>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6</a:t>
            </a:fld>
            <a:endParaRPr lang="da-DK"/>
          </a:p>
        </p:txBody>
      </p:sp>
    </p:spTree>
    <p:extLst>
      <p:ext uri="{BB962C8B-B14F-4D97-AF65-F5344CB8AC3E}">
        <p14:creationId xmlns:p14="http://schemas.microsoft.com/office/powerpoint/2010/main" val="3584494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05878"/>
            <a:ext cx="5662613" cy="1160947"/>
          </a:xfrm>
        </p:spPr>
        <p:txBody>
          <a:bodyPr>
            <a:normAutofit/>
          </a:bodyPr>
          <a:lstStyle/>
          <a:p>
            <a:pPr algn="l"/>
            <a:r>
              <a:rPr lang="da-DK" sz="2000" b="1" dirty="0" smtClean="0"/>
              <a:t>Lovens indhold</a:t>
            </a:r>
            <a:endParaRPr lang="da-DK" sz="2000" b="1" dirty="0"/>
          </a:p>
        </p:txBody>
      </p:sp>
      <p:sp>
        <p:nvSpPr>
          <p:cNvPr id="3" name="Pladsholder til indhold 2"/>
          <p:cNvSpPr>
            <a:spLocks noGrp="1"/>
          </p:cNvSpPr>
          <p:nvPr>
            <p:ph idx="1"/>
          </p:nvPr>
        </p:nvSpPr>
        <p:spPr>
          <a:xfrm>
            <a:off x="450000" y="1395012"/>
            <a:ext cx="8229600" cy="4692650"/>
          </a:xfrm>
        </p:spPr>
        <p:txBody>
          <a:bodyPr>
            <a:normAutofit/>
          </a:bodyPr>
          <a:lstStyle/>
          <a:p>
            <a:pPr marL="0" indent="0">
              <a:buNone/>
            </a:pPr>
            <a:r>
              <a:rPr lang="da-DK" sz="1800" b="1" dirty="0" smtClean="0"/>
              <a:t>Anvendelsesområde</a:t>
            </a:r>
          </a:p>
          <a:p>
            <a:pPr marL="0" indent="0">
              <a:buNone/>
            </a:pPr>
            <a:r>
              <a:rPr lang="da-DK" sz="1800" dirty="0" smtClean="0"/>
              <a:t>Sikret døgninstitution og særlig sikrede afdelinger.</a:t>
            </a:r>
          </a:p>
          <a:p>
            <a:pPr marL="0" indent="0">
              <a:buNone/>
            </a:pPr>
            <a:endParaRPr lang="da-DK" sz="1800" dirty="0" smtClean="0"/>
          </a:p>
          <a:p>
            <a:pPr marL="0" indent="0">
              <a:buNone/>
            </a:pPr>
            <a:r>
              <a:rPr lang="da-DK" sz="1800" b="1" dirty="0" smtClean="0"/>
              <a:t>Kompetence - personkreds</a:t>
            </a:r>
            <a:endParaRPr lang="da-DK" sz="1800" b="1" dirty="0"/>
          </a:p>
          <a:p>
            <a:pPr marL="0" indent="0">
              <a:buNone/>
            </a:pPr>
            <a:r>
              <a:rPr lang="da-DK" sz="1800" dirty="0"/>
              <a:t>Lederen af en sikret døgninstitution eller dennes </a:t>
            </a:r>
            <a:r>
              <a:rPr lang="da-DK" sz="1800" dirty="0" smtClean="0"/>
              <a:t>stedfortræder.</a:t>
            </a:r>
            <a:endParaRPr lang="da-DK" sz="1800" dirty="0"/>
          </a:p>
          <a:p>
            <a:pPr marL="0" indent="0">
              <a:buNone/>
            </a:pPr>
            <a:endParaRPr lang="da-DK" sz="1800" dirty="0"/>
          </a:p>
          <a:p>
            <a:pPr marL="0" indent="0">
              <a:buNone/>
            </a:pPr>
            <a:r>
              <a:rPr lang="da-DK" sz="1800" b="1" dirty="0" smtClean="0"/>
              <a:t>Betingelser for indgreb</a:t>
            </a:r>
          </a:p>
          <a:p>
            <a:pPr marL="0" indent="0">
              <a:buNone/>
            </a:pPr>
            <a:r>
              <a:rPr lang="da-DK" sz="1800" dirty="0" smtClean="0"/>
              <a:t>Der skal være </a:t>
            </a:r>
            <a:r>
              <a:rPr lang="da-DK" sz="1800" dirty="0"/>
              <a:t>overhængende fare for, at barnet eller den unge skader sig selv eller andre.</a:t>
            </a:r>
          </a:p>
          <a:p>
            <a:pPr marL="0" indent="0">
              <a:buNone/>
            </a:pPr>
            <a:endParaRPr lang="da-DK" sz="1800" dirty="0"/>
          </a:p>
          <a:p>
            <a:pPr marL="0" indent="0">
              <a:buNone/>
            </a:pPr>
            <a:r>
              <a:rPr lang="da-DK" sz="1800" b="1" dirty="0" smtClean="0"/>
              <a:t>Form for indgreb</a:t>
            </a:r>
          </a:p>
          <a:p>
            <a:pPr marL="0" indent="0">
              <a:buNone/>
            </a:pPr>
            <a:r>
              <a:rPr lang="da-DK" sz="1800" dirty="0"/>
              <a:t>A</a:t>
            </a:r>
            <a:r>
              <a:rPr lang="da-DK" sz="1800" dirty="0" smtClean="0"/>
              <a:t>nbringe </a:t>
            </a:r>
            <a:r>
              <a:rPr lang="da-DK" sz="1800" dirty="0"/>
              <a:t>et barn eller en ung i et særligt afsondret </a:t>
            </a:r>
            <a:r>
              <a:rPr lang="da-DK" sz="1800" dirty="0" smtClean="0"/>
              <a:t>isolationsrum.</a:t>
            </a:r>
          </a:p>
          <a:p>
            <a:pPr marL="0" indent="0">
              <a:buNone/>
            </a:pP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7</a:t>
            </a:fld>
            <a:endParaRPr lang="da-DK"/>
          </a:p>
        </p:txBody>
      </p:sp>
    </p:spTree>
    <p:extLst>
      <p:ext uri="{BB962C8B-B14F-4D97-AF65-F5344CB8AC3E}">
        <p14:creationId xmlns:p14="http://schemas.microsoft.com/office/powerpoint/2010/main" val="3804744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8857"/>
            <a:ext cx="5662613" cy="1157968"/>
          </a:xfrm>
        </p:spPr>
        <p:txBody>
          <a:bodyPr>
            <a:normAutofit/>
          </a:bodyPr>
          <a:lstStyle/>
          <a:p>
            <a:pPr algn="l"/>
            <a:r>
              <a:rPr lang="da-DK" sz="2000" b="1" dirty="0"/>
              <a:t/>
            </a:r>
            <a:br>
              <a:rPr lang="da-DK" sz="2000" b="1" dirty="0"/>
            </a:br>
            <a:r>
              <a:rPr lang="da-DK" sz="2000" b="1" dirty="0"/>
              <a:t/>
            </a:r>
            <a:br>
              <a:rPr lang="da-DK" sz="2000" b="1" dirty="0"/>
            </a:br>
            <a:r>
              <a:rPr lang="da-DK" sz="2000" b="1" dirty="0" smtClean="0"/>
              <a:t>Anvendelsesområde</a:t>
            </a:r>
            <a:endParaRPr lang="da-DK" sz="2000" b="1" dirty="0"/>
          </a:p>
        </p:txBody>
      </p:sp>
      <p:sp>
        <p:nvSpPr>
          <p:cNvPr id="3" name="Pladsholder til indhold 2"/>
          <p:cNvSpPr>
            <a:spLocks noGrp="1"/>
          </p:cNvSpPr>
          <p:nvPr>
            <p:ph idx="1"/>
          </p:nvPr>
        </p:nvSpPr>
        <p:spPr/>
        <p:txBody>
          <a:bodyPr>
            <a:normAutofit/>
          </a:bodyPr>
          <a:lstStyle/>
          <a:p>
            <a:endParaRPr lang="da-DK" sz="1800" dirty="0" smtClean="0"/>
          </a:p>
          <a:p>
            <a:r>
              <a:rPr lang="da-DK" sz="1800" dirty="0" smtClean="0"/>
              <a:t>Sikrede døgninstitutioner</a:t>
            </a:r>
          </a:p>
          <a:p>
            <a:r>
              <a:rPr lang="da-DK" sz="1800" dirty="0" smtClean="0"/>
              <a:t>Særlig sikrede afdelinger på sikrede døgninstitutioner</a:t>
            </a:r>
          </a:p>
          <a:p>
            <a:endParaRPr lang="da-DK" sz="1800" dirty="0"/>
          </a:p>
          <a:p>
            <a:pPr marL="0" indent="0">
              <a:buNone/>
            </a:pPr>
            <a:r>
              <a:rPr lang="da-DK" sz="1800" dirty="0" smtClean="0"/>
              <a:t>Isolation kan alene anvendes på afdelinger, der er godkendt som sikrede døgninstitution.</a:t>
            </a:r>
          </a:p>
          <a:p>
            <a:pPr marL="0" indent="0">
              <a:buNone/>
            </a:pPr>
            <a:endParaRPr lang="da-DK" sz="1800" dirty="0"/>
          </a:p>
          <a:p>
            <a:pPr marL="0" indent="0">
              <a:buNone/>
            </a:pPr>
            <a:r>
              <a:rPr lang="da-DK" sz="1800" dirty="0" smtClean="0"/>
              <a:t>Bestemmelsen om isolation kan anvendes overfor </a:t>
            </a:r>
            <a:r>
              <a:rPr lang="da-DK" sz="1800" b="1" dirty="0" smtClean="0"/>
              <a:t>børn og unge under 18 år, </a:t>
            </a:r>
            <a:r>
              <a:rPr lang="da-DK" sz="1800" dirty="0" smtClean="0"/>
              <a:t>der er anbragt på en sikret døgninstitution eller særlig sikret afdeling samt </a:t>
            </a:r>
            <a:r>
              <a:rPr lang="da-DK" sz="1800" b="1" dirty="0" smtClean="0"/>
              <a:t>unge over 18 år,</a:t>
            </a:r>
            <a:r>
              <a:rPr lang="da-DK" sz="1800" dirty="0" smtClean="0"/>
              <a:t> der er anbragt på institutionen </a:t>
            </a:r>
            <a:r>
              <a:rPr lang="da-DK" sz="1800" b="1" dirty="0" smtClean="0"/>
              <a:t>som led i en strafferetlig dom eller kendelse.</a:t>
            </a:r>
          </a:p>
          <a:p>
            <a:pPr marL="0" indent="0">
              <a:buNone/>
            </a:pPr>
            <a:endParaRPr lang="da-DK" b="1" dirty="0"/>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8</a:t>
            </a:fld>
            <a:endParaRPr lang="da-DK"/>
          </a:p>
        </p:txBody>
      </p:sp>
    </p:spTree>
    <p:extLst>
      <p:ext uri="{BB962C8B-B14F-4D97-AF65-F5344CB8AC3E}">
        <p14:creationId xmlns:p14="http://schemas.microsoft.com/office/powerpoint/2010/main" val="277498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08857"/>
            <a:ext cx="5662613" cy="1157968"/>
          </a:xfrm>
        </p:spPr>
        <p:txBody>
          <a:bodyPr>
            <a:normAutofit/>
          </a:bodyPr>
          <a:lstStyle/>
          <a:p>
            <a:pPr algn="l"/>
            <a:r>
              <a:rPr lang="da-DK" sz="2000" b="1" dirty="0" smtClean="0"/>
              <a:t>Kompetence - personkreds</a:t>
            </a:r>
            <a:endParaRPr lang="da-DK" sz="2000" b="1" dirty="0"/>
          </a:p>
        </p:txBody>
      </p:sp>
      <p:sp>
        <p:nvSpPr>
          <p:cNvPr id="3" name="Pladsholder til indhold 2"/>
          <p:cNvSpPr>
            <a:spLocks noGrp="1"/>
          </p:cNvSpPr>
          <p:nvPr>
            <p:ph idx="1"/>
          </p:nvPr>
        </p:nvSpPr>
        <p:spPr>
          <a:xfrm>
            <a:off x="450000" y="1600200"/>
            <a:ext cx="8229600" cy="4525963"/>
          </a:xfrm>
        </p:spPr>
        <p:txBody>
          <a:bodyPr>
            <a:normAutofit/>
          </a:bodyPr>
          <a:lstStyle/>
          <a:p>
            <a:endParaRPr lang="da-DK" dirty="0" smtClean="0"/>
          </a:p>
          <a:p>
            <a:r>
              <a:rPr lang="da-DK" sz="1800" dirty="0"/>
              <a:t>Lederen af en sikret døgninstitution eller særligt sikret afdeling </a:t>
            </a:r>
            <a:r>
              <a:rPr lang="da-DK" sz="1800" dirty="0" smtClean="0"/>
              <a:t>eller </a:t>
            </a:r>
            <a:r>
              <a:rPr lang="da-DK" sz="1800" dirty="0"/>
              <a:t>dennes stedfortræder kan beslutte at anbringe et barn eller en </a:t>
            </a:r>
            <a:r>
              <a:rPr lang="da-DK" sz="1800" dirty="0" smtClean="0"/>
              <a:t>ung i isolation.</a:t>
            </a:r>
          </a:p>
          <a:p>
            <a:endParaRPr lang="da-DK" sz="1800" dirty="0"/>
          </a:p>
          <a:p>
            <a:endParaRPr lang="da-DK" sz="1800" dirty="0" smtClean="0"/>
          </a:p>
          <a:p>
            <a:r>
              <a:rPr lang="da-DK" sz="1800" dirty="0" smtClean="0"/>
              <a:t>Det SKAL på et HVERT TIDSPUNKT være tydeligt, HVEM der er stedfortræder for lederen.</a:t>
            </a:r>
          </a:p>
        </p:txBody>
      </p:sp>
      <p:sp>
        <p:nvSpPr>
          <p:cNvPr id="4" name="Pladsholder til sidefod 3"/>
          <p:cNvSpPr>
            <a:spLocks noGrp="1"/>
          </p:cNvSpPr>
          <p:nvPr>
            <p:ph type="ftr" sz="quarter" idx="11"/>
          </p:nvPr>
        </p:nvSpPr>
        <p:spPr/>
        <p:txBody>
          <a:bodyPr/>
          <a:lstStyle/>
          <a:p>
            <a:pPr>
              <a:defRPr/>
            </a:pPr>
            <a:r>
              <a:rPr lang="en-GB" smtClean="0"/>
              <a:t>Isolation på sikrede institutioner</a:t>
            </a:r>
            <a:endParaRPr lang="en-GB"/>
          </a:p>
        </p:txBody>
      </p:sp>
      <p:sp>
        <p:nvSpPr>
          <p:cNvPr id="5" name="Pladsholder til diasnummer 4"/>
          <p:cNvSpPr>
            <a:spLocks noGrp="1"/>
          </p:cNvSpPr>
          <p:nvPr>
            <p:ph type="sldNum" sz="quarter" idx="12"/>
          </p:nvPr>
        </p:nvSpPr>
        <p:spPr/>
        <p:txBody>
          <a:bodyPr/>
          <a:lstStyle/>
          <a:p>
            <a:fld id="{0446F053-E6C3-4139-B707-00A30A7564A9}" type="slidenum">
              <a:rPr lang="da-DK" smtClean="0"/>
              <a:t>9</a:t>
            </a:fld>
            <a:endParaRPr lang="da-DK"/>
          </a:p>
        </p:txBody>
      </p:sp>
    </p:spTree>
    <p:extLst>
      <p:ext uri="{BB962C8B-B14F-4D97-AF65-F5344CB8AC3E}">
        <p14:creationId xmlns:p14="http://schemas.microsoft.com/office/powerpoint/2010/main" val="2444572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schemas.microsoft.com/office/infopath/2007/PartnerControls"/>
    <ds:schemaRef ds:uri="http://purl.org/dc/terms/"/>
    <ds:schemaRef ds:uri="http://schemas.microsoft.com/office/2006/documentManagement/types"/>
    <ds:schemaRef ds:uri="http://schemas.microsoft.com/sharepoint/v3"/>
    <ds:schemaRef ds:uri="http://www.w3.org/XML/1998/namespace"/>
    <ds:schemaRef ds:uri="http://purl.org/dc/dcmitype/"/>
    <ds:schemaRef ds:uri="http://purl.org/dc/elements/1.1/"/>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3702</TotalTime>
  <Words>1675</Words>
  <Application>Microsoft Office PowerPoint</Application>
  <PresentationFormat>Skærmshow (4:3)</PresentationFormat>
  <Paragraphs>180</Paragraphs>
  <Slides>18</Slides>
  <Notes>2</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Kontortema</vt:lpstr>
      <vt:lpstr>Voksenansvar for anbragte børn og unge   Isolation på sikrede institutioner </vt:lpstr>
      <vt:lpstr>Rettigheder og indgreb heri  </vt:lpstr>
      <vt:lpstr>Retten til personlig frihed og bevægelsesfrihed</vt:lpstr>
      <vt:lpstr>Begreber</vt:lpstr>
      <vt:lpstr>Målgruppe</vt:lpstr>
      <vt:lpstr>Målgruppe for særlig sikret afdeling </vt:lpstr>
      <vt:lpstr>Lovens indhold</vt:lpstr>
      <vt:lpstr>  Anvendelsesområde</vt:lpstr>
      <vt:lpstr>Kompetence - personkreds</vt:lpstr>
      <vt:lpstr> Betingelser for indgreb</vt:lpstr>
      <vt:lpstr>Form for indgreb</vt:lpstr>
      <vt:lpstr> Generelle principper for magtanvendelse</vt:lpstr>
      <vt:lpstr>  Afvejning af hensyn</vt:lpstr>
      <vt:lpstr>Processuelle regler, der skal iagttages</vt:lpstr>
      <vt:lpstr>Registrering og indberetning</vt:lpstr>
      <vt:lpstr> Retskilder</vt:lpstr>
      <vt:lpstr>  Lovens ordlyd </vt:lpstr>
      <vt:lpstr>Bekendtgørelsens ordlyd </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Annie Gaardsted Frandsen</cp:lastModifiedBy>
  <cp:revision>170</cp:revision>
  <cp:lastPrinted>2012-01-13T09:45:38Z</cp:lastPrinted>
  <dcterms:created xsi:type="dcterms:W3CDTF">2008-07-07T11:45:09Z</dcterms:created>
  <dcterms:modified xsi:type="dcterms:W3CDTF">2017-02-05T02:23:00Z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