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73" r:id="rId4"/>
  </p:sldMasterIdLst>
  <p:notesMasterIdLst>
    <p:notesMasterId r:id="rId23"/>
  </p:notesMasterIdLst>
  <p:handoutMasterIdLst>
    <p:handoutMasterId r:id="rId24"/>
  </p:handoutMasterIdLst>
  <p:sldIdLst>
    <p:sldId id="282" r:id="rId5"/>
    <p:sldId id="260" r:id="rId6"/>
    <p:sldId id="258" r:id="rId7"/>
    <p:sldId id="269" r:id="rId8"/>
    <p:sldId id="265" r:id="rId9"/>
    <p:sldId id="271" r:id="rId10"/>
    <p:sldId id="266" r:id="rId11"/>
    <p:sldId id="272" r:id="rId12"/>
    <p:sldId id="270" r:id="rId13"/>
    <p:sldId id="274" r:id="rId14"/>
    <p:sldId id="275" r:id="rId15"/>
    <p:sldId id="276" r:id="rId16"/>
    <p:sldId id="277" r:id="rId17"/>
    <p:sldId id="263" r:id="rId18"/>
    <p:sldId id="279" r:id="rId19"/>
    <p:sldId id="264" r:id="rId20"/>
    <p:sldId id="280" r:id="rId21"/>
    <p:sldId id="281" r:id="rId22"/>
  </p:sldIdLst>
  <p:sldSz cx="9144000" cy="6858000" type="screen4x3"/>
  <p:notesSz cx="6669088" cy="9926638"/>
  <p:defaultTextStyle>
    <a:defPPr>
      <a:defRPr lang="en-GB"/>
    </a:defPPr>
    <a:lvl1pPr algn="l" rtl="0" fontAlgn="base">
      <a:spcBef>
        <a:spcPct val="0"/>
      </a:spcBef>
      <a:spcAft>
        <a:spcPct val="0"/>
      </a:spcAft>
      <a:defRPr kern="1200">
        <a:solidFill>
          <a:schemeClr val="tx1"/>
        </a:solidFill>
        <a:latin typeface="Arial" pitchFamily="34" charset="0"/>
        <a:ea typeface="Geneva"/>
        <a:cs typeface="Geneva"/>
      </a:defRPr>
    </a:lvl1pPr>
    <a:lvl2pPr marL="457200" algn="l" rtl="0" fontAlgn="base">
      <a:spcBef>
        <a:spcPct val="0"/>
      </a:spcBef>
      <a:spcAft>
        <a:spcPct val="0"/>
      </a:spcAft>
      <a:defRPr kern="1200">
        <a:solidFill>
          <a:schemeClr val="tx1"/>
        </a:solidFill>
        <a:latin typeface="Arial" pitchFamily="34" charset="0"/>
        <a:ea typeface="Geneva"/>
        <a:cs typeface="Geneva"/>
      </a:defRPr>
    </a:lvl2pPr>
    <a:lvl3pPr marL="914400" algn="l" rtl="0" fontAlgn="base">
      <a:spcBef>
        <a:spcPct val="0"/>
      </a:spcBef>
      <a:spcAft>
        <a:spcPct val="0"/>
      </a:spcAft>
      <a:defRPr kern="1200">
        <a:solidFill>
          <a:schemeClr val="tx1"/>
        </a:solidFill>
        <a:latin typeface="Arial" pitchFamily="34" charset="0"/>
        <a:ea typeface="Geneva"/>
        <a:cs typeface="Geneva"/>
      </a:defRPr>
    </a:lvl3pPr>
    <a:lvl4pPr marL="1371600" algn="l" rtl="0" fontAlgn="base">
      <a:spcBef>
        <a:spcPct val="0"/>
      </a:spcBef>
      <a:spcAft>
        <a:spcPct val="0"/>
      </a:spcAft>
      <a:defRPr kern="1200">
        <a:solidFill>
          <a:schemeClr val="tx1"/>
        </a:solidFill>
        <a:latin typeface="Arial" pitchFamily="34" charset="0"/>
        <a:ea typeface="Geneva"/>
        <a:cs typeface="Geneva"/>
      </a:defRPr>
    </a:lvl4pPr>
    <a:lvl5pPr marL="1828800" algn="l" rtl="0" fontAlgn="base">
      <a:spcBef>
        <a:spcPct val="0"/>
      </a:spcBef>
      <a:spcAft>
        <a:spcPct val="0"/>
      </a:spcAft>
      <a:defRPr kern="1200">
        <a:solidFill>
          <a:schemeClr val="tx1"/>
        </a:solidFill>
        <a:latin typeface="Arial" pitchFamily="34" charset="0"/>
        <a:ea typeface="Geneva"/>
        <a:cs typeface="Geneva"/>
      </a:defRPr>
    </a:lvl5pPr>
    <a:lvl6pPr marL="2286000" algn="l" defTabSz="914400" rtl="0" eaLnBrk="1" latinLnBrk="0" hangingPunct="1">
      <a:defRPr kern="1200">
        <a:solidFill>
          <a:schemeClr val="tx1"/>
        </a:solidFill>
        <a:latin typeface="Arial" pitchFamily="34" charset="0"/>
        <a:ea typeface="Geneva"/>
        <a:cs typeface="Geneva"/>
      </a:defRPr>
    </a:lvl6pPr>
    <a:lvl7pPr marL="2743200" algn="l" defTabSz="914400" rtl="0" eaLnBrk="1" latinLnBrk="0" hangingPunct="1">
      <a:defRPr kern="1200">
        <a:solidFill>
          <a:schemeClr val="tx1"/>
        </a:solidFill>
        <a:latin typeface="Arial" pitchFamily="34" charset="0"/>
        <a:ea typeface="Geneva"/>
        <a:cs typeface="Geneva"/>
      </a:defRPr>
    </a:lvl7pPr>
    <a:lvl8pPr marL="3200400" algn="l" defTabSz="914400" rtl="0" eaLnBrk="1" latinLnBrk="0" hangingPunct="1">
      <a:defRPr kern="1200">
        <a:solidFill>
          <a:schemeClr val="tx1"/>
        </a:solidFill>
        <a:latin typeface="Arial" pitchFamily="34" charset="0"/>
        <a:ea typeface="Geneva"/>
        <a:cs typeface="Geneva"/>
      </a:defRPr>
    </a:lvl8pPr>
    <a:lvl9pPr marL="3657600" algn="l" defTabSz="914400" rtl="0" eaLnBrk="1" latinLnBrk="0" hangingPunct="1">
      <a:defRPr kern="1200">
        <a:solidFill>
          <a:schemeClr val="tx1"/>
        </a:solidFill>
        <a:latin typeface="Arial" pitchFamily="34" charset="0"/>
        <a:ea typeface="Geneva"/>
        <a:cs typeface="Geneva"/>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nnie Gaardsted Frandsen" initials="af" lastIdx="3" clrIdx="0"/>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CDDEF3"/>
    <a:srgbClr val="70520B"/>
    <a:srgbClr val="7090AD"/>
    <a:srgbClr val="546A4B"/>
    <a:srgbClr val="2F520B"/>
    <a:srgbClr val="C41F2F"/>
    <a:srgbClr val="AF292E"/>
    <a:srgbClr val="49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504" autoAdjust="0"/>
    <p:restoredTop sz="94660"/>
  </p:normalViewPr>
  <p:slideViewPr>
    <p:cSldViewPr snapToGrid="0">
      <p:cViewPr varScale="1">
        <p:scale>
          <a:sx n="34" d="100"/>
          <a:sy n="34" d="100"/>
        </p:scale>
        <p:origin x="-1284" y="-73"/>
      </p:cViewPr>
      <p:guideLst>
        <p:guide orient="horz" pos="2160"/>
        <p:guide pos="2880"/>
      </p:guideLst>
    </p:cSldViewPr>
  </p:slideViewPr>
  <p:notesTextViewPr>
    <p:cViewPr>
      <p:scale>
        <a:sx n="125" d="100"/>
        <a:sy n="125" d="100"/>
      </p:scale>
      <p:origin x="0" y="0"/>
    </p:cViewPr>
  </p:notesTextViewPr>
  <p:sorterViewPr>
    <p:cViewPr>
      <p:scale>
        <a:sx n="100" d="100"/>
        <a:sy n="100" d="100"/>
      </p:scale>
      <p:origin x="0" y="1324"/>
    </p:cViewPr>
  </p:sorterViewPr>
  <p:notesViewPr>
    <p:cSldViewPr snapToGrid="0">
      <p:cViewPr varScale="1">
        <p:scale>
          <a:sx n="82" d="100"/>
          <a:sy n="82" d="100"/>
        </p:scale>
        <p:origin x="-4032" y="-96"/>
      </p:cViewPr>
      <p:guideLst>
        <p:guide orient="horz" pos="3126"/>
        <p:guide pos="2100"/>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889250" cy="496888"/>
          </a:xfrm>
          <a:prstGeom prst="rect">
            <a:avLst/>
          </a:prstGeom>
        </p:spPr>
        <p:txBody>
          <a:bodyPr vert="horz" lIns="91440" tIns="45720" rIns="91440" bIns="45720" rtlCol="0"/>
          <a:lstStyle>
            <a:lvl1pPr algn="l">
              <a:defRPr sz="1200">
                <a:ea typeface="Geneva" charset="-128"/>
                <a:cs typeface="+mn-cs"/>
              </a:defRPr>
            </a:lvl1pPr>
          </a:lstStyle>
          <a:p>
            <a:pPr>
              <a:defRPr/>
            </a:pPr>
            <a:endParaRPr lang="da-DK"/>
          </a:p>
        </p:txBody>
      </p:sp>
      <p:sp>
        <p:nvSpPr>
          <p:cNvPr id="3" name="Pladsholder til dato 2"/>
          <p:cNvSpPr>
            <a:spLocks noGrp="1"/>
          </p:cNvSpPr>
          <p:nvPr>
            <p:ph type="dt" sz="quarter" idx="1"/>
          </p:nvPr>
        </p:nvSpPr>
        <p:spPr>
          <a:xfrm>
            <a:off x="3778250" y="0"/>
            <a:ext cx="2889250" cy="496888"/>
          </a:xfrm>
          <a:prstGeom prst="rect">
            <a:avLst/>
          </a:prstGeom>
        </p:spPr>
        <p:txBody>
          <a:bodyPr vert="horz" lIns="91440" tIns="45720" rIns="91440" bIns="45720" rtlCol="0"/>
          <a:lstStyle>
            <a:lvl1pPr algn="r">
              <a:defRPr sz="1200">
                <a:ea typeface="Geneva" charset="-128"/>
                <a:cs typeface="+mn-cs"/>
              </a:defRPr>
            </a:lvl1pPr>
          </a:lstStyle>
          <a:p>
            <a:pPr>
              <a:defRPr/>
            </a:pPr>
            <a:fld id="{1DADFD05-9A7F-40FF-A4AA-FBDB4266D415}" type="datetimeFigureOut">
              <a:rPr lang="da-DK"/>
              <a:pPr>
                <a:defRPr/>
              </a:pPr>
              <a:t>15-01-2017</a:t>
            </a:fld>
            <a:endParaRPr lang="da-DK"/>
          </a:p>
        </p:txBody>
      </p:sp>
      <p:sp>
        <p:nvSpPr>
          <p:cNvPr id="4" name="Pladsholder til sidefod 3"/>
          <p:cNvSpPr>
            <a:spLocks noGrp="1"/>
          </p:cNvSpPr>
          <p:nvPr>
            <p:ph type="ftr" sz="quarter" idx="2"/>
          </p:nvPr>
        </p:nvSpPr>
        <p:spPr>
          <a:xfrm>
            <a:off x="0" y="9428163"/>
            <a:ext cx="2889250" cy="496887"/>
          </a:xfrm>
          <a:prstGeom prst="rect">
            <a:avLst/>
          </a:prstGeom>
        </p:spPr>
        <p:txBody>
          <a:bodyPr vert="horz" lIns="91440" tIns="45720" rIns="91440" bIns="45720" rtlCol="0" anchor="b"/>
          <a:lstStyle>
            <a:lvl1pPr algn="l">
              <a:defRPr sz="1200">
                <a:ea typeface="Geneva" charset="-128"/>
                <a:cs typeface="+mn-cs"/>
              </a:defRPr>
            </a:lvl1pPr>
          </a:lstStyle>
          <a:p>
            <a:pPr>
              <a:defRPr/>
            </a:pPr>
            <a:endParaRPr lang="da-DK"/>
          </a:p>
        </p:txBody>
      </p:sp>
      <p:sp>
        <p:nvSpPr>
          <p:cNvPr id="5" name="Pladsholder til diasnummer 4"/>
          <p:cNvSpPr>
            <a:spLocks noGrp="1"/>
          </p:cNvSpPr>
          <p:nvPr>
            <p:ph type="sldNum" sz="quarter" idx="3"/>
          </p:nvPr>
        </p:nvSpPr>
        <p:spPr>
          <a:xfrm>
            <a:off x="3778250" y="9428163"/>
            <a:ext cx="2889250" cy="496887"/>
          </a:xfrm>
          <a:prstGeom prst="rect">
            <a:avLst/>
          </a:prstGeom>
        </p:spPr>
        <p:txBody>
          <a:bodyPr vert="horz" lIns="91440" tIns="45720" rIns="91440" bIns="45720" rtlCol="0" anchor="b"/>
          <a:lstStyle>
            <a:lvl1pPr algn="r">
              <a:defRPr sz="1200">
                <a:ea typeface="Geneva" charset="-128"/>
                <a:cs typeface="+mn-cs"/>
              </a:defRPr>
            </a:lvl1pPr>
          </a:lstStyle>
          <a:p>
            <a:pPr>
              <a:defRPr/>
            </a:pPr>
            <a:fld id="{18181576-4278-41ED-A4CA-63DD77ED752E}" type="slidenum">
              <a:rPr lang="da-DK"/>
              <a:pPr>
                <a:defRPr/>
              </a:pPr>
              <a:t>‹nr.›</a:t>
            </a:fld>
            <a:endParaRPr lang="da-DK"/>
          </a:p>
        </p:txBody>
      </p:sp>
    </p:spTree>
    <p:extLst>
      <p:ext uri="{BB962C8B-B14F-4D97-AF65-F5344CB8AC3E}">
        <p14:creationId xmlns:p14="http://schemas.microsoft.com/office/powerpoint/2010/main" val="19651673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889250" cy="496888"/>
          </a:xfrm>
          <a:prstGeom prst="rect">
            <a:avLst/>
          </a:prstGeom>
        </p:spPr>
        <p:txBody>
          <a:bodyPr vert="horz" lIns="91440" tIns="45720" rIns="91440" bIns="45720" rtlCol="0"/>
          <a:lstStyle>
            <a:lvl1pPr algn="l">
              <a:defRPr sz="1200">
                <a:latin typeface="Arial" charset="0"/>
                <a:ea typeface="Geneva" charset="0"/>
                <a:cs typeface="+mn-cs"/>
              </a:defRPr>
            </a:lvl1pPr>
          </a:lstStyle>
          <a:p>
            <a:pPr>
              <a:defRPr/>
            </a:pPr>
            <a:endParaRPr lang="da-DK"/>
          </a:p>
        </p:txBody>
      </p:sp>
      <p:sp>
        <p:nvSpPr>
          <p:cNvPr id="3" name="Pladsholder til dato 2"/>
          <p:cNvSpPr>
            <a:spLocks noGrp="1"/>
          </p:cNvSpPr>
          <p:nvPr>
            <p:ph type="dt" idx="1"/>
          </p:nvPr>
        </p:nvSpPr>
        <p:spPr>
          <a:xfrm>
            <a:off x="3778250" y="0"/>
            <a:ext cx="2889250" cy="496888"/>
          </a:xfrm>
          <a:prstGeom prst="rect">
            <a:avLst/>
          </a:prstGeom>
        </p:spPr>
        <p:txBody>
          <a:bodyPr vert="horz" wrap="square" lIns="91440" tIns="45720" rIns="91440" bIns="45720" numCol="1" anchor="t" anchorCtr="0" compatLnSpc="1">
            <a:prstTxWarp prst="textNoShape">
              <a:avLst/>
            </a:prstTxWarp>
          </a:bodyPr>
          <a:lstStyle>
            <a:lvl1pPr algn="r">
              <a:defRPr sz="1200">
                <a:ea typeface="Geneva" charset="-128"/>
                <a:cs typeface="+mn-cs"/>
              </a:defRPr>
            </a:lvl1pPr>
          </a:lstStyle>
          <a:p>
            <a:pPr>
              <a:defRPr/>
            </a:pPr>
            <a:fld id="{8FED36BD-5A90-4C64-A321-0BBE4D26F349}" type="datetimeFigureOut">
              <a:rPr lang="da-DK" altLang="da-DK"/>
              <a:pPr>
                <a:defRPr/>
              </a:pPr>
              <a:t>15-01-2017</a:t>
            </a:fld>
            <a:endParaRPr lang="da-DK" altLang="da-DK"/>
          </a:p>
        </p:txBody>
      </p:sp>
      <p:sp>
        <p:nvSpPr>
          <p:cNvPr id="4" name="Pladsholder til diasbillede 3"/>
          <p:cNvSpPr>
            <a:spLocks noGrp="1" noRot="1" noChangeAspect="1"/>
          </p:cNvSpPr>
          <p:nvPr>
            <p:ph type="sldImg" idx="2"/>
          </p:nvPr>
        </p:nvSpPr>
        <p:spPr>
          <a:xfrm>
            <a:off x="854075" y="744538"/>
            <a:ext cx="4960938" cy="3722687"/>
          </a:xfrm>
          <a:prstGeom prst="rect">
            <a:avLst/>
          </a:prstGeom>
          <a:noFill/>
          <a:ln w="12700">
            <a:solidFill>
              <a:prstClr val="black"/>
            </a:solidFill>
          </a:ln>
        </p:spPr>
        <p:txBody>
          <a:bodyPr vert="horz" lIns="91440" tIns="45720" rIns="91440" bIns="45720" rtlCol="0" anchor="ctr"/>
          <a:lstStyle/>
          <a:p>
            <a:pPr lvl="0"/>
            <a:endParaRPr lang="da-DK" noProof="0" smtClean="0"/>
          </a:p>
        </p:txBody>
      </p:sp>
      <p:sp>
        <p:nvSpPr>
          <p:cNvPr id="5" name="Pladsholder til noter 4"/>
          <p:cNvSpPr>
            <a:spLocks noGrp="1"/>
          </p:cNvSpPr>
          <p:nvPr>
            <p:ph type="body" sz="quarter" idx="3"/>
          </p:nvPr>
        </p:nvSpPr>
        <p:spPr>
          <a:xfrm>
            <a:off x="666750" y="4714875"/>
            <a:ext cx="5335588" cy="4467225"/>
          </a:xfrm>
          <a:prstGeom prst="rect">
            <a:avLst/>
          </a:prstGeom>
        </p:spPr>
        <p:txBody>
          <a:bodyPr vert="horz" lIns="91440" tIns="45720" rIns="91440" bIns="45720" rtlCol="0"/>
          <a:lstStyle/>
          <a:p>
            <a:pPr lvl="0"/>
            <a:r>
              <a:rPr lang="da-DK" noProof="0" smtClean="0"/>
              <a:t>Klik for at redigere teksttypografierne i masteren</a:t>
            </a:r>
          </a:p>
          <a:p>
            <a:pPr lvl="1"/>
            <a:r>
              <a:rPr lang="da-DK" noProof="0" smtClean="0"/>
              <a:t>Andet niveau</a:t>
            </a:r>
          </a:p>
          <a:p>
            <a:pPr lvl="2"/>
            <a:r>
              <a:rPr lang="da-DK" noProof="0" smtClean="0"/>
              <a:t>Tredje niveau</a:t>
            </a:r>
          </a:p>
          <a:p>
            <a:pPr lvl="3"/>
            <a:r>
              <a:rPr lang="da-DK" noProof="0" smtClean="0"/>
              <a:t>Fjerde niveau</a:t>
            </a:r>
          </a:p>
          <a:p>
            <a:pPr lvl="4"/>
            <a:r>
              <a:rPr lang="da-DK" noProof="0" smtClean="0"/>
              <a:t>Femte niveau</a:t>
            </a:r>
          </a:p>
        </p:txBody>
      </p:sp>
      <p:sp>
        <p:nvSpPr>
          <p:cNvPr id="6" name="Pladsholder til sidefod 5"/>
          <p:cNvSpPr>
            <a:spLocks noGrp="1"/>
          </p:cNvSpPr>
          <p:nvPr>
            <p:ph type="ftr" sz="quarter" idx="4"/>
          </p:nvPr>
        </p:nvSpPr>
        <p:spPr>
          <a:xfrm>
            <a:off x="0" y="9428163"/>
            <a:ext cx="2889250" cy="496887"/>
          </a:xfrm>
          <a:prstGeom prst="rect">
            <a:avLst/>
          </a:prstGeom>
        </p:spPr>
        <p:txBody>
          <a:bodyPr vert="horz" lIns="91440" tIns="45720" rIns="91440" bIns="45720" rtlCol="0" anchor="b"/>
          <a:lstStyle>
            <a:lvl1pPr algn="l">
              <a:defRPr sz="1200">
                <a:latin typeface="Arial" charset="0"/>
                <a:ea typeface="Geneva" charset="0"/>
                <a:cs typeface="+mn-cs"/>
              </a:defRPr>
            </a:lvl1pPr>
          </a:lstStyle>
          <a:p>
            <a:pPr>
              <a:defRPr/>
            </a:pPr>
            <a:endParaRPr lang="da-DK"/>
          </a:p>
        </p:txBody>
      </p:sp>
      <p:sp>
        <p:nvSpPr>
          <p:cNvPr id="7" name="Pladsholder til diasnummer 6"/>
          <p:cNvSpPr>
            <a:spLocks noGrp="1"/>
          </p:cNvSpPr>
          <p:nvPr>
            <p:ph type="sldNum" sz="quarter" idx="5"/>
          </p:nvPr>
        </p:nvSpPr>
        <p:spPr>
          <a:xfrm>
            <a:off x="3778250" y="9428163"/>
            <a:ext cx="2889250" cy="496887"/>
          </a:xfrm>
          <a:prstGeom prst="rect">
            <a:avLst/>
          </a:prstGeom>
        </p:spPr>
        <p:txBody>
          <a:bodyPr vert="horz" wrap="square" lIns="91440" tIns="45720" rIns="91440" bIns="45720" numCol="1" anchor="b" anchorCtr="0" compatLnSpc="1">
            <a:prstTxWarp prst="textNoShape">
              <a:avLst/>
            </a:prstTxWarp>
          </a:bodyPr>
          <a:lstStyle>
            <a:lvl1pPr algn="r">
              <a:defRPr sz="1200">
                <a:ea typeface="Geneva" charset="-128"/>
                <a:cs typeface="+mn-cs"/>
              </a:defRPr>
            </a:lvl1pPr>
          </a:lstStyle>
          <a:p>
            <a:pPr>
              <a:defRPr/>
            </a:pPr>
            <a:fld id="{9B987028-8A3B-40AE-853C-80B3EEA4B5F3}" type="slidenum">
              <a:rPr lang="da-DK" altLang="da-DK"/>
              <a:pPr>
                <a:defRPr/>
              </a:pPr>
              <a:t>‹nr.›</a:t>
            </a:fld>
            <a:endParaRPr lang="da-DK" altLang="da-DK"/>
          </a:p>
        </p:txBody>
      </p:sp>
    </p:spTree>
    <p:extLst>
      <p:ext uri="{BB962C8B-B14F-4D97-AF65-F5344CB8AC3E}">
        <p14:creationId xmlns:p14="http://schemas.microsoft.com/office/powerpoint/2010/main" val="2171385014"/>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Geneva" charset="0"/>
        <a:cs typeface="Geneva" charset="0"/>
      </a:defRPr>
    </a:lvl1pPr>
    <a:lvl2pPr marL="457200" algn="l" defTabSz="457200" rtl="0" eaLnBrk="0" fontAlgn="base" hangingPunct="0">
      <a:spcBef>
        <a:spcPct val="30000"/>
      </a:spcBef>
      <a:spcAft>
        <a:spcPct val="0"/>
      </a:spcAft>
      <a:defRPr sz="1200" kern="1200">
        <a:solidFill>
          <a:schemeClr val="tx1"/>
        </a:solidFill>
        <a:latin typeface="+mn-lt"/>
        <a:ea typeface="Geneva" charset="0"/>
        <a:cs typeface="Geneva"/>
      </a:defRPr>
    </a:lvl2pPr>
    <a:lvl3pPr marL="914400" algn="l" defTabSz="457200" rtl="0" eaLnBrk="0" fontAlgn="base" hangingPunct="0">
      <a:spcBef>
        <a:spcPct val="30000"/>
      </a:spcBef>
      <a:spcAft>
        <a:spcPct val="0"/>
      </a:spcAft>
      <a:defRPr sz="1200" kern="1200">
        <a:solidFill>
          <a:schemeClr val="tx1"/>
        </a:solidFill>
        <a:latin typeface="+mn-lt"/>
        <a:ea typeface="Geneva" charset="0"/>
        <a:cs typeface="Geneva"/>
      </a:defRPr>
    </a:lvl3pPr>
    <a:lvl4pPr marL="1371600" algn="l" defTabSz="457200" rtl="0" eaLnBrk="0" fontAlgn="base" hangingPunct="0">
      <a:spcBef>
        <a:spcPct val="30000"/>
      </a:spcBef>
      <a:spcAft>
        <a:spcPct val="0"/>
      </a:spcAft>
      <a:defRPr sz="1200" kern="1200">
        <a:solidFill>
          <a:schemeClr val="tx1"/>
        </a:solidFill>
        <a:latin typeface="+mn-lt"/>
        <a:ea typeface="Geneva" charset="0"/>
        <a:cs typeface="Geneva"/>
      </a:defRPr>
    </a:lvl4pPr>
    <a:lvl5pPr marL="1828800" algn="l" defTabSz="457200" rtl="0" eaLnBrk="0" fontAlgn="base" hangingPunct="0">
      <a:spcBef>
        <a:spcPct val="30000"/>
      </a:spcBef>
      <a:spcAft>
        <a:spcPct val="0"/>
      </a:spcAft>
      <a:defRPr sz="1200" kern="1200">
        <a:solidFill>
          <a:schemeClr val="tx1"/>
        </a:solidFill>
        <a:latin typeface="+mn-lt"/>
        <a:ea typeface="Geneva" charset="0"/>
        <a:cs typeface="Geneva"/>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diasnummer 3"/>
          <p:cNvSpPr>
            <a:spLocks noGrp="1"/>
          </p:cNvSpPr>
          <p:nvPr>
            <p:ph type="sldNum" sz="quarter" idx="10"/>
          </p:nvPr>
        </p:nvSpPr>
        <p:spPr/>
        <p:txBody>
          <a:bodyPr/>
          <a:lstStyle/>
          <a:p>
            <a:pPr>
              <a:defRPr/>
            </a:pPr>
            <a:fld id="{9B987028-8A3B-40AE-853C-80B3EEA4B5F3}" type="slidenum">
              <a:rPr lang="da-DK" altLang="da-DK" smtClean="0"/>
              <a:pPr>
                <a:defRPr/>
              </a:pPr>
              <a:t>3</a:t>
            </a:fld>
            <a:endParaRPr lang="da-DK" altLang="da-DK"/>
          </a:p>
        </p:txBody>
      </p:sp>
    </p:spTree>
    <p:extLst>
      <p:ext uri="{BB962C8B-B14F-4D97-AF65-F5344CB8AC3E}">
        <p14:creationId xmlns:p14="http://schemas.microsoft.com/office/powerpoint/2010/main" val="37941867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diasnummer 3"/>
          <p:cNvSpPr>
            <a:spLocks noGrp="1"/>
          </p:cNvSpPr>
          <p:nvPr>
            <p:ph type="sldNum" sz="quarter" idx="10"/>
          </p:nvPr>
        </p:nvSpPr>
        <p:spPr/>
        <p:txBody>
          <a:bodyPr/>
          <a:lstStyle/>
          <a:p>
            <a:pPr>
              <a:defRPr/>
            </a:pPr>
            <a:fld id="{9B987028-8A3B-40AE-853C-80B3EEA4B5F3}" type="slidenum">
              <a:rPr lang="da-DK" altLang="da-DK" smtClean="0"/>
              <a:pPr>
                <a:defRPr/>
              </a:pPr>
              <a:t>11</a:t>
            </a:fld>
            <a:endParaRPr lang="da-DK" altLang="da-DK"/>
          </a:p>
        </p:txBody>
      </p:sp>
    </p:spTree>
    <p:extLst>
      <p:ext uri="{BB962C8B-B14F-4D97-AF65-F5344CB8AC3E}">
        <p14:creationId xmlns:p14="http://schemas.microsoft.com/office/powerpoint/2010/main" val="3024920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5" name="Pladsholder til sidefod 4"/>
          <p:cNvSpPr>
            <a:spLocks noGrp="1"/>
          </p:cNvSpPr>
          <p:nvPr>
            <p:ph type="ftr" sz="quarter" idx="11"/>
          </p:nvPr>
        </p:nvSpPr>
        <p:spPr/>
        <p:txBody>
          <a:bodyPr/>
          <a:lstStyle/>
          <a:p>
            <a:pPr>
              <a:defRPr/>
            </a:pPr>
            <a:endParaRPr lang="da-DK" dirty="0"/>
          </a:p>
        </p:txBody>
      </p:sp>
    </p:spTree>
    <p:extLst>
      <p:ext uri="{BB962C8B-B14F-4D97-AF65-F5344CB8AC3E}">
        <p14:creationId xmlns:p14="http://schemas.microsoft.com/office/powerpoint/2010/main" val="21428540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diasnummer 3"/>
          <p:cNvSpPr>
            <a:spLocks noGrp="1"/>
          </p:cNvSpPr>
          <p:nvPr>
            <p:ph type="sldNum" sz="quarter" idx="10"/>
          </p:nvPr>
        </p:nvSpPr>
        <p:spPr/>
        <p:txBody>
          <a:bodyPr/>
          <a:lstStyle/>
          <a:p>
            <a:pPr>
              <a:defRPr/>
            </a:pPr>
            <a:fld id="{9B987028-8A3B-40AE-853C-80B3EEA4B5F3}" type="slidenum">
              <a:rPr lang="da-DK" altLang="da-DK" smtClean="0"/>
              <a:pPr>
                <a:defRPr/>
              </a:pPr>
              <a:t>16</a:t>
            </a:fld>
            <a:endParaRPr lang="da-DK" altLang="da-DK"/>
          </a:p>
        </p:txBody>
      </p:sp>
    </p:spTree>
    <p:extLst>
      <p:ext uri="{BB962C8B-B14F-4D97-AF65-F5344CB8AC3E}">
        <p14:creationId xmlns:p14="http://schemas.microsoft.com/office/powerpoint/2010/main" val="27288159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diasnummer 3"/>
          <p:cNvSpPr>
            <a:spLocks noGrp="1"/>
          </p:cNvSpPr>
          <p:nvPr>
            <p:ph type="sldNum" sz="quarter" idx="10"/>
          </p:nvPr>
        </p:nvSpPr>
        <p:spPr/>
        <p:txBody>
          <a:bodyPr/>
          <a:lstStyle/>
          <a:p>
            <a:pPr>
              <a:defRPr/>
            </a:pPr>
            <a:fld id="{9B987028-8A3B-40AE-853C-80B3EEA4B5F3}" type="slidenum">
              <a:rPr lang="da-DK" altLang="da-DK" smtClean="0"/>
              <a:pPr>
                <a:defRPr/>
              </a:pPr>
              <a:t>18</a:t>
            </a:fld>
            <a:endParaRPr lang="da-DK" altLang="da-DK"/>
          </a:p>
        </p:txBody>
      </p:sp>
    </p:spTree>
    <p:extLst>
      <p:ext uri="{BB962C8B-B14F-4D97-AF65-F5344CB8AC3E}">
        <p14:creationId xmlns:p14="http://schemas.microsoft.com/office/powerpoint/2010/main" val="343907660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a-DK" smtClean="0"/>
              <a:t>Klik for at redigere i master</a:t>
            </a:r>
            <a:endParaRPr lang="da-DK"/>
          </a:p>
        </p:txBody>
      </p:sp>
      <p:sp>
        <p:nvSpPr>
          <p:cNvPr id="3" name="U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smtClean="0"/>
              <a:t>Klik for at redigere i master</a:t>
            </a:r>
            <a:endParaRPr lang="da-DK"/>
          </a:p>
        </p:txBody>
      </p:sp>
      <p:sp>
        <p:nvSpPr>
          <p:cNvPr id="4" name="Pladsholder til dato 3"/>
          <p:cNvSpPr>
            <a:spLocks noGrp="1"/>
          </p:cNvSpPr>
          <p:nvPr>
            <p:ph type="dt" sz="half" idx="10"/>
          </p:nvPr>
        </p:nvSpPr>
        <p:spPr/>
        <p:txBody>
          <a:bodyPr/>
          <a:lstStyle/>
          <a:p>
            <a:fld id="{6DDD4F1F-1018-4F64-B8A7-4F8315A40692}" type="datetime1">
              <a:rPr lang="da-DK" smtClean="0"/>
              <a:t>15-01-2017</a:t>
            </a:fld>
            <a:endParaRPr lang="da-DK"/>
          </a:p>
        </p:txBody>
      </p:sp>
      <p:sp>
        <p:nvSpPr>
          <p:cNvPr id="5" name="Pladsholder til sidefod 4"/>
          <p:cNvSpPr>
            <a:spLocks noGrp="1"/>
          </p:cNvSpPr>
          <p:nvPr>
            <p:ph type="ftr" sz="quarter" idx="11"/>
          </p:nvPr>
        </p:nvSpPr>
        <p:spPr/>
        <p:txBody>
          <a:bodyPr/>
          <a:lstStyle/>
          <a:p>
            <a:r>
              <a:rPr lang="da-DK" smtClean="0"/>
              <a:t>Delvis lukkede døgninstitutioner og delvis lukkede afdelinger</a:t>
            </a:r>
            <a:endParaRPr lang="da-DK"/>
          </a:p>
        </p:txBody>
      </p:sp>
      <p:sp>
        <p:nvSpPr>
          <p:cNvPr id="6" name="Pladsholder til diasnummer 5"/>
          <p:cNvSpPr>
            <a:spLocks noGrp="1"/>
          </p:cNvSpPr>
          <p:nvPr>
            <p:ph type="sldNum" sz="quarter" idx="12"/>
          </p:nvPr>
        </p:nvSpPr>
        <p:spPr/>
        <p:txBody>
          <a:bodyPr/>
          <a:lstStyle/>
          <a:p>
            <a:fld id="{F0807391-B743-44AD-BC39-18B657B47F75}" type="slidenum">
              <a:rPr lang="da-DK" smtClean="0"/>
              <a:t>‹nr.›</a:t>
            </a:fld>
            <a:endParaRPr lang="da-DK"/>
          </a:p>
        </p:txBody>
      </p:sp>
      <p:pic>
        <p:nvPicPr>
          <p:cNvPr id="7" name="Billede 7"/>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Billede 9"/>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6880225" y="398463"/>
            <a:ext cx="1916113" cy="652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401053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lodret titel 2"/>
          <p:cNvSpPr>
            <a:spLocks noGrp="1"/>
          </p:cNvSpPr>
          <p:nvPr>
            <p:ph type="body" orient="vert" idx="1"/>
          </p:nvPr>
        </p:nvSpPr>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DB031FF5-8416-4358-81D2-4418CDE802C1}" type="datetime1">
              <a:rPr lang="da-DK" smtClean="0"/>
              <a:t>15-01-2017</a:t>
            </a:fld>
            <a:endParaRPr lang="da-DK"/>
          </a:p>
        </p:txBody>
      </p:sp>
      <p:sp>
        <p:nvSpPr>
          <p:cNvPr id="5" name="Pladsholder til sidefod 4"/>
          <p:cNvSpPr>
            <a:spLocks noGrp="1"/>
          </p:cNvSpPr>
          <p:nvPr>
            <p:ph type="ftr" sz="quarter" idx="11"/>
          </p:nvPr>
        </p:nvSpPr>
        <p:spPr/>
        <p:txBody>
          <a:bodyPr/>
          <a:lstStyle/>
          <a:p>
            <a:pPr>
              <a:defRPr/>
            </a:pPr>
            <a:r>
              <a:rPr lang="da-DK" smtClean="0"/>
              <a:t>Delvis lukkede døgninstitutioner og delvis lukkede afdelinger</a:t>
            </a:r>
            <a:endParaRPr lang="en-GB"/>
          </a:p>
        </p:txBody>
      </p:sp>
      <p:sp>
        <p:nvSpPr>
          <p:cNvPr id="6" name="Pladsholder til diasnummer 5"/>
          <p:cNvSpPr>
            <a:spLocks noGrp="1"/>
          </p:cNvSpPr>
          <p:nvPr>
            <p:ph type="sldNum" sz="quarter" idx="12"/>
          </p:nvPr>
        </p:nvSpPr>
        <p:spPr/>
        <p:txBody>
          <a:bodyPr/>
          <a:lstStyle/>
          <a:p>
            <a:fld id="{F0807391-B743-44AD-BC39-18B657B47F75}" type="slidenum">
              <a:rPr lang="da-DK" smtClean="0"/>
              <a:t>‹nr.›</a:t>
            </a:fld>
            <a:endParaRPr lang="da-DK"/>
          </a:p>
        </p:txBody>
      </p:sp>
    </p:spTree>
    <p:extLst>
      <p:ext uri="{BB962C8B-B14F-4D97-AF65-F5344CB8AC3E}">
        <p14:creationId xmlns:p14="http://schemas.microsoft.com/office/powerpoint/2010/main" val="15312134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629400" y="274638"/>
            <a:ext cx="2057400" cy="5851525"/>
          </a:xfrm>
        </p:spPr>
        <p:txBody>
          <a:bodyPr vert="eaVert"/>
          <a:lstStyle/>
          <a:p>
            <a:r>
              <a:rPr lang="da-DK" smtClean="0"/>
              <a:t>Klik for at redigere i master</a:t>
            </a:r>
            <a:endParaRPr lang="da-DK"/>
          </a:p>
        </p:txBody>
      </p:sp>
      <p:sp>
        <p:nvSpPr>
          <p:cNvPr id="3" name="Pladsholder til lodret titel 2"/>
          <p:cNvSpPr>
            <a:spLocks noGrp="1"/>
          </p:cNvSpPr>
          <p:nvPr>
            <p:ph type="body" orient="vert" idx="1"/>
          </p:nvPr>
        </p:nvSpPr>
        <p:spPr>
          <a:xfrm>
            <a:off x="457200" y="274638"/>
            <a:ext cx="6019800" cy="5851525"/>
          </a:xfrm>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0DD3B6BC-66C8-483E-9545-1F57E6B359B9}" type="datetime1">
              <a:rPr lang="da-DK" smtClean="0"/>
              <a:t>15-01-2017</a:t>
            </a:fld>
            <a:endParaRPr lang="da-DK"/>
          </a:p>
        </p:txBody>
      </p:sp>
      <p:sp>
        <p:nvSpPr>
          <p:cNvPr id="5" name="Pladsholder til sidefod 4"/>
          <p:cNvSpPr>
            <a:spLocks noGrp="1"/>
          </p:cNvSpPr>
          <p:nvPr>
            <p:ph type="ftr" sz="quarter" idx="11"/>
          </p:nvPr>
        </p:nvSpPr>
        <p:spPr/>
        <p:txBody>
          <a:bodyPr/>
          <a:lstStyle/>
          <a:p>
            <a:pPr>
              <a:defRPr/>
            </a:pPr>
            <a:r>
              <a:rPr lang="da-DK" smtClean="0"/>
              <a:t>Delvis lukkede døgninstitutioner og delvis lukkede afdelinger</a:t>
            </a:r>
            <a:endParaRPr lang="en-GB"/>
          </a:p>
        </p:txBody>
      </p:sp>
      <p:sp>
        <p:nvSpPr>
          <p:cNvPr id="6" name="Pladsholder til diasnummer 5"/>
          <p:cNvSpPr>
            <a:spLocks noGrp="1"/>
          </p:cNvSpPr>
          <p:nvPr>
            <p:ph type="sldNum" sz="quarter" idx="12"/>
          </p:nvPr>
        </p:nvSpPr>
        <p:spPr/>
        <p:txBody>
          <a:bodyPr/>
          <a:lstStyle/>
          <a:p>
            <a:fld id="{F0807391-B743-44AD-BC39-18B657B47F75}" type="slidenum">
              <a:rPr lang="da-DK" smtClean="0"/>
              <a:t>‹nr.›</a:t>
            </a:fld>
            <a:endParaRPr lang="da-DK"/>
          </a:p>
        </p:txBody>
      </p:sp>
    </p:spTree>
    <p:extLst>
      <p:ext uri="{BB962C8B-B14F-4D97-AF65-F5344CB8AC3E}">
        <p14:creationId xmlns:p14="http://schemas.microsoft.com/office/powerpoint/2010/main" val="20718562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lgn="l">
              <a:defRPr/>
            </a:lvl1pPr>
          </a:lstStyle>
          <a:p>
            <a:r>
              <a:rPr lang="da-DK" dirty="0" smtClean="0"/>
              <a:t>Klik for at redigere i master</a:t>
            </a:r>
            <a:endParaRPr lang="da-DK" dirty="0"/>
          </a:p>
        </p:txBody>
      </p:sp>
      <p:sp>
        <p:nvSpPr>
          <p:cNvPr id="3" name="Pladsholder til indhold 2"/>
          <p:cNvSpPr>
            <a:spLocks noGrp="1"/>
          </p:cNvSpPr>
          <p:nvPr>
            <p:ph idx="1"/>
          </p:nvPr>
        </p:nvSpPr>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89129DDE-DEDB-4CF4-A4BA-AD03AECDF184}" type="datetime1">
              <a:rPr lang="da-DK" smtClean="0"/>
              <a:t>15-01-2017</a:t>
            </a:fld>
            <a:endParaRPr lang="da-DK"/>
          </a:p>
        </p:txBody>
      </p:sp>
      <p:sp>
        <p:nvSpPr>
          <p:cNvPr id="5" name="Pladsholder til sidefod 4"/>
          <p:cNvSpPr>
            <a:spLocks noGrp="1"/>
          </p:cNvSpPr>
          <p:nvPr>
            <p:ph type="ftr" sz="quarter" idx="11"/>
          </p:nvPr>
        </p:nvSpPr>
        <p:spPr/>
        <p:txBody>
          <a:bodyPr/>
          <a:lstStyle/>
          <a:p>
            <a:pPr>
              <a:defRPr/>
            </a:pPr>
            <a:r>
              <a:rPr lang="da-DK" smtClean="0"/>
              <a:t>Delvis lukkede døgninstitutioner og delvis lukkede afdelinger</a:t>
            </a:r>
            <a:endParaRPr lang="en-GB"/>
          </a:p>
        </p:txBody>
      </p:sp>
      <p:sp>
        <p:nvSpPr>
          <p:cNvPr id="6" name="Pladsholder til diasnummer 5"/>
          <p:cNvSpPr>
            <a:spLocks noGrp="1"/>
          </p:cNvSpPr>
          <p:nvPr>
            <p:ph type="sldNum" sz="quarter" idx="12"/>
          </p:nvPr>
        </p:nvSpPr>
        <p:spPr/>
        <p:txBody>
          <a:bodyPr/>
          <a:lstStyle/>
          <a:p>
            <a:fld id="{F0807391-B743-44AD-BC39-18B657B47F75}" type="slidenum">
              <a:rPr lang="da-DK" smtClean="0"/>
              <a:t>‹nr.›</a:t>
            </a:fld>
            <a:endParaRPr lang="da-DK"/>
          </a:p>
        </p:txBody>
      </p:sp>
    </p:spTree>
    <p:extLst>
      <p:ext uri="{BB962C8B-B14F-4D97-AF65-F5344CB8AC3E}">
        <p14:creationId xmlns:p14="http://schemas.microsoft.com/office/powerpoint/2010/main" val="1277973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a-DK" smtClean="0"/>
              <a:t>Klik for at redigere i master</a:t>
            </a:r>
            <a:endParaRPr lang="da-DK"/>
          </a:p>
        </p:txBody>
      </p:sp>
      <p:sp>
        <p:nvSpPr>
          <p:cNvPr id="3" name="Pladsholder til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smtClean="0"/>
              <a:t>Klik for at redigere i master</a:t>
            </a:r>
          </a:p>
        </p:txBody>
      </p:sp>
      <p:sp>
        <p:nvSpPr>
          <p:cNvPr id="4" name="Pladsholder til dato 3"/>
          <p:cNvSpPr>
            <a:spLocks noGrp="1"/>
          </p:cNvSpPr>
          <p:nvPr>
            <p:ph type="dt" sz="half" idx="10"/>
          </p:nvPr>
        </p:nvSpPr>
        <p:spPr/>
        <p:txBody>
          <a:bodyPr/>
          <a:lstStyle/>
          <a:p>
            <a:fld id="{A673BBD8-2487-4510-98C2-8A3C18081324}" type="datetime1">
              <a:rPr lang="da-DK" smtClean="0"/>
              <a:t>15-01-2017</a:t>
            </a:fld>
            <a:endParaRPr lang="da-DK"/>
          </a:p>
        </p:txBody>
      </p:sp>
      <p:sp>
        <p:nvSpPr>
          <p:cNvPr id="5" name="Pladsholder til sidefod 4"/>
          <p:cNvSpPr>
            <a:spLocks noGrp="1"/>
          </p:cNvSpPr>
          <p:nvPr>
            <p:ph type="ftr" sz="quarter" idx="11"/>
          </p:nvPr>
        </p:nvSpPr>
        <p:spPr/>
        <p:txBody>
          <a:bodyPr/>
          <a:lstStyle/>
          <a:p>
            <a:pPr>
              <a:defRPr/>
            </a:pPr>
            <a:r>
              <a:rPr lang="da-DK" smtClean="0"/>
              <a:t>Delvis lukkede døgninstitutioner og delvis lukkede afdelinger</a:t>
            </a:r>
            <a:endParaRPr lang="en-GB"/>
          </a:p>
        </p:txBody>
      </p:sp>
      <p:sp>
        <p:nvSpPr>
          <p:cNvPr id="6" name="Pladsholder til diasnummer 5"/>
          <p:cNvSpPr>
            <a:spLocks noGrp="1"/>
          </p:cNvSpPr>
          <p:nvPr>
            <p:ph type="sldNum" sz="quarter" idx="12"/>
          </p:nvPr>
        </p:nvSpPr>
        <p:spPr/>
        <p:txBody>
          <a:bodyPr/>
          <a:lstStyle/>
          <a:p>
            <a:fld id="{F0807391-B743-44AD-BC39-18B657B47F75}" type="slidenum">
              <a:rPr lang="da-DK" smtClean="0"/>
              <a:t>‹nr.›</a:t>
            </a:fld>
            <a:endParaRPr lang="da-DK"/>
          </a:p>
        </p:txBody>
      </p:sp>
    </p:spTree>
    <p:extLst>
      <p:ext uri="{BB962C8B-B14F-4D97-AF65-F5344CB8AC3E}">
        <p14:creationId xmlns:p14="http://schemas.microsoft.com/office/powerpoint/2010/main" val="373142764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indhol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dato 4"/>
          <p:cNvSpPr>
            <a:spLocks noGrp="1"/>
          </p:cNvSpPr>
          <p:nvPr>
            <p:ph type="dt" sz="half" idx="10"/>
          </p:nvPr>
        </p:nvSpPr>
        <p:spPr/>
        <p:txBody>
          <a:bodyPr/>
          <a:lstStyle/>
          <a:p>
            <a:fld id="{925B3DDA-C2C5-4FC4-8F75-F98494EDAEAF}" type="datetime1">
              <a:rPr lang="da-DK" smtClean="0"/>
              <a:t>15-01-2017</a:t>
            </a:fld>
            <a:endParaRPr lang="da-DK"/>
          </a:p>
        </p:txBody>
      </p:sp>
      <p:sp>
        <p:nvSpPr>
          <p:cNvPr id="6" name="Pladsholder til sidefod 5"/>
          <p:cNvSpPr>
            <a:spLocks noGrp="1"/>
          </p:cNvSpPr>
          <p:nvPr>
            <p:ph type="ftr" sz="quarter" idx="11"/>
          </p:nvPr>
        </p:nvSpPr>
        <p:spPr/>
        <p:txBody>
          <a:bodyPr/>
          <a:lstStyle/>
          <a:p>
            <a:pPr>
              <a:defRPr/>
            </a:pPr>
            <a:r>
              <a:rPr lang="da-DK" smtClean="0"/>
              <a:t>Delvis lukkede døgninstitutioner og delvis lukkede afdelinger</a:t>
            </a:r>
            <a:endParaRPr lang="en-GB"/>
          </a:p>
        </p:txBody>
      </p:sp>
      <p:sp>
        <p:nvSpPr>
          <p:cNvPr id="7" name="Pladsholder til diasnummer 6"/>
          <p:cNvSpPr>
            <a:spLocks noGrp="1"/>
          </p:cNvSpPr>
          <p:nvPr>
            <p:ph type="sldNum" sz="quarter" idx="12"/>
          </p:nvPr>
        </p:nvSpPr>
        <p:spPr/>
        <p:txBody>
          <a:bodyPr/>
          <a:lstStyle/>
          <a:p>
            <a:fld id="{F0807391-B743-44AD-BC39-18B657B47F75}" type="slidenum">
              <a:rPr lang="da-DK" smtClean="0"/>
              <a:t>‹nr.›</a:t>
            </a:fld>
            <a:endParaRPr lang="da-DK"/>
          </a:p>
        </p:txBody>
      </p:sp>
    </p:spTree>
    <p:extLst>
      <p:ext uri="{BB962C8B-B14F-4D97-AF65-F5344CB8AC3E}">
        <p14:creationId xmlns:p14="http://schemas.microsoft.com/office/powerpoint/2010/main" val="42177617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a-DK" smtClean="0"/>
              <a:t>Klik for at redigere i master</a:t>
            </a:r>
            <a:endParaRPr lang="da-DK"/>
          </a:p>
        </p:txBody>
      </p:sp>
      <p:sp>
        <p:nvSpPr>
          <p:cNvPr id="3" name="Pladsholder til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4" name="Pladsholder til ind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6" name="Pladsholder til ind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7" name="Pladsholder til dato 6"/>
          <p:cNvSpPr>
            <a:spLocks noGrp="1"/>
          </p:cNvSpPr>
          <p:nvPr>
            <p:ph type="dt" sz="half" idx="10"/>
          </p:nvPr>
        </p:nvSpPr>
        <p:spPr/>
        <p:txBody>
          <a:bodyPr/>
          <a:lstStyle/>
          <a:p>
            <a:fld id="{5020F1A8-5C23-4258-883C-711856B1FBE9}" type="datetime1">
              <a:rPr lang="da-DK" smtClean="0"/>
              <a:t>15-01-2017</a:t>
            </a:fld>
            <a:endParaRPr lang="da-DK"/>
          </a:p>
        </p:txBody>
      </p:sp>
      <p:sp>
        <p:nvSpPr>
          <p:cNvPr id="8" name="Pladsholder til sidefod 7"/>
          <p:cNvSpPr>
            <a:spLocks noGrp="1"/>
          </p:cNvSpPr>
          <p:nvPr>
            <p:ph type="ftr" sz="quarter" idx="11"/>
          </p:nvPr>
        </p:nvSpPr>
        <p:spPr/>
        <p:txBody>
          <a:bodyPr/>
          <a:lstStyle/>
          <a:p>
            <a:pPr>
              <a:defRPr/>
            </a:pPr>
            <a:r>
              <a:rPr lang="da-DK" smtClean="0"/>
              <a:t>Delvis lukkede døgninstitutioner og delvis lukkede afdelinger</a:t>
            </a:r>
            <a:endParaRPr lang="en-GB"/>
          </a:p>
        </p:txBody>
      </p:sp>
      <p:sp>
        <p:nvSpPr>
          <p:cNvPr id="9" name="Pladsholder til diasnummer 8"/>
          <p:cNvSpPr>
            <a:spLocks noGrp="1"/>
          </p:cNvSpPr>
          <p:nvPr>
            <p:ph type="sldNum" sz="quarter" idx="12"/>
          </p:nvPr>
        </p:nvSpPr>
        <p:spPr/>
        <p:txBody>
          <a:bodyPr/>
          <a:lstStyle/>
          <a:p>
            <a:fld id="{F0807391-B743-44AD-BC39-18B657B47F75}" type="slidenum">
              <a:rPr lang="da-DK" smtClean="0"/>
              <a:t>‹nr.›</a:t>
            </a:fld>
            <a:endParaRPr lang="da-DK"/>
          </a:p>
        </p:txBody>
      </p:sp>
    </p:spTree>
    <p:extLst>
      <p:ext uri="{BB962C8B-B14F-4D97-AF65-F5344CB8AC3E}">
        <p14:creationId xmlns:p14="http://schemas.microsoft.com/office/powerpoint/2010/main" val="12281145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dato 2"/>
          <p:cNvSpPr>
            <a:spLocks noGrp="1"/>
          </p:cNvSpPr>
          <p:nvPr>
            <p:ph type="dt" sz="half" idx="10"/>
          </p:nvPr>
        </p:nvSpPr>
        <p:spPr/>
        <p:txBody>
          <a:bodyPr/>
          <a:lstStyle/>
          <a:p>
            <a:fld id="{F6BA3D97-0755-4EC6-B277-A262EB684B1C}" type="datetime1">
              <a:rPr lang="da-DK" smtClean="0"/>
              <a:t>15-01-2017</a:t>
            </a:fld>
            <a:endParaRPr lang="da-DK"/>
          </a:p>
        </p:txBody>
      </p:sp>
      <p:sp>
        <p:nvSpPr>
          <p:cNvPr id="4" name="Pladsholder til sidefod 3"/>
          <p:cNvSpPr>
            <a:spLocks noGrp="1"/>
          </p:cNvSpPr>
          <p:nvPr>
            <p:ph type="ftr" sz="quarter" idx="11"/>
          </p:nvPr>
        </p:nvSpPr>
        <p:spPr/>
        <p:txBody>
          <a:bodyPr/>
          <a:lstStyle/>
          <a:p>
            <a:pPr>
              <a:defRPr/>
            </a:pPr>
            <a:r>
              <a:rPr lang="da-DK" smtClean="0"/>
              <a:t>Delvis lukkede døgninstitutioner og delvis lukkede afdelinger</a:t>
            </a:r>
            <a:endParaRPr lang="en-GB"/>
          </a:p>
        </p:txBody>
      </p:sp>
      <p:sp>
        <p:nvSpPr>
          <p:cNvPr id="5" name="Pladsholder til diasnummer 4"/>
          <p:cNvSpPr>
            <a:spLocks noGrp="1"/>
          </p:cNvSpPr>
          <p:nvPr>
            <p:ph type="sldNum" sz="quarter" idx="12"/>
          </p:nvPr>
        </p:nvSpPr>
        <p:spPr/>
        <p:txBody>
          <a:bodyPr/>
          <a:lstStyle/>
          <a:p>
            <a:fld id="{F0807391-B743-44AD-BC39-18B657B47F75}" type="slidenum">
              <a:rPr lang="da-DK" smtClean="0"/>
              <a:t>‹nr.›</a:t>
            </a:fld>
            <a:endParaRPr lang="da-DK"/>
          </a:p>
        </p:txBody>
      </p:sp>
    </p:spTree>
    <p:extLst>
      <p:ext uri="{BB962C8B-B14F-4D97-AF65-F5344CB8AC3E}">
        <p14:creationId xmlns:p14="http://schemas.microsoft.com/office/powerpoint/2010/main" val="7979506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fld id="{84751332-BD6F-4294-85A1-729D0D0A2A7F}" type="datetime1">
              <a:rPr lang="da-DK" smtClean="0"/>
              <a:t>15-01-2017</a:t>
            </a:fld>
            <a:endParaRPr lang="da-DK"/>
          </a:p>
        </p:txBody>
      </p:sp>
      <p:sp>
        <p:nvSpPr>
          <p:cNvPr id="3" name="Pladsholder til sidefod 2"/>
          <p:cNvSpPr>
            <a:spLocks noGrp="1"/>
          </p:cNvSpPr>
          <p:nvPr>
            <p:ph type="ftr" sz="quarter" idx="11"/>
          </p:nvPr>
        </p:nvSpPr>
        <p:spPr/>
        <p:txBody>
          <a:bodyPr/>
          <a:lstStyle/>
          <a:p>
            <a:pPr>
              <a:defRPr/>
            </a:pPr>
            <a:r>
              <a:rPr lang="da-DK" smtClean="0"/>
              <a:t>Delvis lukkede døgninstitutioner og delvis lukkede afdelinger</a:t>
            </a:r>
            <a:endParaRPr lang="en-GB"/>
          </a:p>
        </p:txBody>
      </p:sp>
      <p:sp>
        <p:nvSpPr>
          <p:cNvPr id="4" name="Pladsholder til diasnummer 3"/>
          <p:cNvSpPr>
            <a:spLocks noGrp="1"/>
          </p:cNvSpPr>
          <p:nvPr>
            <p:ph type="sldNum" sz="quarter" idx="12"/>
          </p:nvPr>
        </p:nvSpPr>
        <p:spPr/>
        <p:txBody>
          <a:bodyPr/>
          <a:lstStyle/>
          <a:p>
            <a:fld id="{F0807391-B743-44AD-BC39-18B657B47F75}" type="slidenum">
              <a:rPr lang="da-DK" smtClean="0"/>
              <a:t>‹nr.›</a:t>
            </a:fld>
            <a:endParaRPr lang="da-DK"/>
          </a:p>
        </p:txBody>
      </p:sp>
    </p:spTree>
    <p:extLst>
      <p:ext uri="{BB962C8B-B14F-4D97-AF65-F5344CB8AC3E}">
        <p14:creationId xmlns:p14="http://schemas.microsoft.com/office/powerpoint/2010/main" val="35481361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a-DK" smtClean="0"/>
              <a:t>Klik for at redigere i master</a:t>
            </a:r>
            <a:endParaRPr lang="da-DK"/>
          </a:p>
        </p:txBody>
      </p:sp>
      <p:sp>
        <p:nvSpPr>
          <p:cNvPr id="3" name="Pladsholder til ind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5" name="Pladsholder til dato 4"/>
          <p:cNvSpPr>
            <a:spLocks noGrp="1"/>
          </p:cNvSpPr>
          <p:nvPr>
            <p:ph type="dt" sz="half" idx="10"/>
          </p:nvPr>
        </p:nvSpPr>
        <p:spPr/>
        <p:txBody>
          <a:bodyPr/>
          <a:lstStyle/>
          <a:p>
            <a:fld id="{62D703E5-AB3F-41A2-B40F-D7D212652618}" type="datetime1">
              <a:rPr lang="da-DK" smtClean="0"/>
              <a:t>15-01-2017</a:t>
            </a:fld>
            <a:endParaRPr lang="da-DK"/>
          </a:p>
        </p:txBody>
      </p:sp>
      <p:sp>
        <p:nvSpPr>
          <p:cNvPr id="6" name="Pladsholder til sidefod 5"/>
          <p:cNvSpPr>
            <a:spLocks noGrp="1"/>
          </p:cNvSpPr>
          <p:nvPr>
            <p:ph type="ftr" sz="quarter" idx="11"/>
          </p:nvPr>
        </p:nvSpPr>
        <p:spPr/>
        <p:txBody>
          <a:bodyPr/>
          <a:lstStyle/>
          <a:p>
            <a:pPr>
              <a:defRPr/>
            </a:pPr>
            <a:r>
              <a:rPr lang="da-DK" smtClean="0"/>
              <a:t>Delvis lukkede døgninstitutioner og delvis lukkede afdelinger</a:t>
            </a:r>
            <a:endParaRPr lang="en-GB"/>
          </a:p>
        </p:txBody>
      </p:sp>
      <p:sp>
        <p:nvSpPr>
          <p:cNvPr id="7" name="Pladsholder til diasnummer 6"/>
          <p:cNvSpPr>
            <a:spLocks noGrp="1"/>
          </p:cNvSpPr>
          <p:nvPr>
            <p:ph type="sldNum" sz="quarter" idx="12"/>
          </p:nvPr>
        </p:nvSpPr>
        <p:spPr/>
        <p:txBody>
          <a:bodyPr/>
          <a:lstStyle/>
          <a:p>
            <a:fld id="{F0807391-B743-44AD-BC39-18B657B47F75}" type="slidenum">
              <a:rPr lang="da-DK" smtClean="0"/>
              <a:t>‹nr.›</a:t>
            </a:fld>
            <a:endParaRPr lang="da-DK"/>
          </a:p>
        </p:txBody>
      </p:sp>
    </p:spTree>
    <p:extLst>
      <p:ext uri="{BB962C8B-B14F-4D97-AF65-F5344CB8AC3E}">
        <p14:creationId xmlns:p14="http://schemas.microsoft.com/office/powerpoint/2010/main" val="41929451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a-DK" smtClean="0"/>
              <a:t>Klik for at redigere i master</a:t>
            </a:r>
            <a:endParaRPr lang="da-DK"/>
          </a:p>
        </p:txBody>
      </p:sp>
      <p:sp>
        <p:nvSpPr>
          <p:cNvPr id="3" name="Pladsholder til bille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5" name="Pladsholder til dato 4"/>
          <p:cNvSpPr>
            <a:spLocks noGrp="1"/>
          </p:cNvSpPr>
          <p:nvPr>
            <p:ph type="dt" sz="half" idx="10"/>
          </p:nvPr>
        </p:nvSpPr>
        <p:spPr/>
        <p:txBody>
          <a:bodyPr/>
          <a:lstStyle/>
          <a:p>
            <a:fld id="{EAFE973C-4AA7-4030-977A-0BA1261886EB}" type="datetime1">
              <a:rPr lang="da-DK" smtClean="0"/>
              <a:t>15-01-2017</a:t>
            </a:fld>
            <a:endParaRPr lang="da-DK"/>
          </a:p>
        </p:txBody>
      </p:sp>
      <p:sp>
        <p:nvSpPr>
          <p:cNvPr id="6" name="Pladsholder til sidefod 5"/>
          <p:cNvSpPr>
            <a:spLocks noGrp="1"/>
          </p:cNvSpPr>
          <p:nvPr>
            <p:ph type="ftr" sz="quarter" idx="11"/>
          </p:nvPr>
        </p:nvSpPr>
        <p:spPr/>
        <p:txBody>
          <a:bodyPr/>
          <a:lstStyle/>
          <a:p>
            <a:pPr>
              <a:defRPr/>
            </a:pPr>
            <a:r>
              <a:rPr lang="da-DK" smtClean="0"/>
              <a:t>Delvis lukkede døgninstitutioner og delvis lukkede afdelinger</a:t>
            </a:r>
            <a:endParaRPr lang="en-GB"/>
          </a:p>
        </p:txBody>
      </p:sp>
      <p:sp>
        <p:nvSpPr>
          <p:cNvPr id="7" name="Pladsholder til diasnummer 6"/>
          <p:cNvSpPr>
            <a:spLocks noGrp="1"/>
          </p:cNvSpPr>
          <p:nvPr>
            <p:ph type="sldNum" sz="quarter" idx="12"/>
          </p:nvPr>
        </p:nvSpPr>
        <p:spPr/>
        <p:txBody>
          <a:bodyPr/>
          <a:lstStyle/>
          <a:p>
            <a:fld id="{F0807391-B743-44AD-BC39-18B657B47F75}" type="slidenum">
              <a:rPr lang="da-DK" smtClean="0"/>
              <a:t>‹nr.›</a:t>
            </a:fld>
            <a:endParaRPr lang="da-DK"/>
          </a:p>
        </p:txBody>
      </p:sp>
    </p:spTree>
    <p:extLst>
      <p:ext uri="{BB962C8B-B14F-4D97-AF65-F5344CB8AC3E}">
        <p14:creationId xmlns:p14="http://schemas.microsoft.com/office/powerpoint/2010/main" val="4861980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a-DK" dirty="0" smtClean="0"/>
              <a:t>Klik for at redigere i master</a:t>
            </a:r>
            <a:endParaRPr lang="da-DK" dirty="0"/>
          </a:p>
        </p:txBody>
      </p:sp>
      <p:sp>
        <p:nvSpPr>
          <p:cNvPr id="3" name="Pladsholder til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a-DK" dirty="0" smtClean="0"/>
              <a:t>Klik for at redigere i master</a:t>
            </a:r>
          </a:p>
          <a:p>
            <a:pPr lvl="1"/>
            <a:r>
              <a:rPr lang="da-DK" dirty="0" smtClean="0"/>
              <a:t>Andet niveau</a:t>
            </a:r>
          </a:p>
          <a:p>
            <a:pPr lvl="2"/>
            <a:r>
              <a:rPr lang="da-DK" dirty="0" smtClean="0"/>
              <a:t>Tredje niveau</a:t>
            </a:r>
          </a:p>
          <a:p>
            <a:pPr lvl="3"/>
            <a:r>
              <a:rPr lang="da-DK" dirty="0" smtClean="0"/>
              <a:t>Fjerde niveau</a:t>
            </a:r>
          </a:p>
          <a:p>
            <a:pPr lvl="4"/>
            <a:r>
              <a:rPr lang="da-DK" dirty="0" smtClean="0"/>
              <a:t>Femte niveau</a:t>
            </a:r>
            <a:endParaRPr lang="da-DK" dirty="0"/>
          </a:p>
        </p:txBody>
      </p:sp>
      <p:sp>
        <p:nvSpPr>
          <p:cNvPr id="4" name="Pladsholder til dato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7107AB-C509-4D21-9A5D-2C20ABCAA88A}" type="datetime1">
              <a:rPr lang="da-DK" smtClean="0"/>
              <a:t>15-01-2017</a:t>
            </a:fld>
            <a:endParaRPr lang="da-DK"/>
          </a:p>
        </p:txBody>
      </p:sp>
      <p:sp>
        <p:nvSpPr>
          <p:cNvPr id="5" name="Pladsholder til sidefod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da-DK" smtClean="0"/>
              <a:t>Delvis lukkede døgninstitutioner og delvis lukkede afdelinger</a:t>
            </a:r>
            <a:endParaRPr lang="en-GB"/>
          </a:p>
        </p:txBody>
      </p:sp>
      <p:sp>
        <p:nvSpPr>
          <p:cNvPr id="6" name="Pladsholder til dias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807391-B743-44AD-BC39-18B657B47F75}" type="slidenum">
              <a:rPr lang="da-DK" smtClean="0"/>
              <a:t>‹nr.›</a:t>
            </a:fld>
            <a:endParaRPr lang="da-DK"/>
          </a:p>
        </p:txBody>
      </p:sp>
    </p:spTree>
    <p:extLst>
      <p:ext uri="{BB962C8B-B14F-4D97-AF65-F5344CB8AC3E}">
        <p14:creationId xmlns:p14="http://schemas.microsoft.com/office/powerpoint/2010/main" val="3659522542"/>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iming>
    <p:tnLst>
      <p:par>
        <p:cTn id="1" dur="indefinite" restart="never" nodeType="tmRoot"/>
      </p:par>
    </p:tnLst>
  </p:timing>
  <p:hf hdr="0" dt="0"/>
  <p:txStyles>
    <p:titleStyle>
      <a:lvl1pPr algn="l" defTabSz="914400" rtl="0" eaLnBrk="1" latinLnBrk="0" hangingPunct="1">
        <a:spcBef>
          <a:spcPct val="0"/>
        </a:spcBef>
        <a:buNone/>
        <a:defRPr sz="2000" b="1" kern="1200">
          <a:solidFill>
            <a:schemeClr val="tx1"/>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a-DK" b="0" dirty="0"/>
              <a:t>Voksenansvar for anbragte børn og unge</a:t>
            </a:r>
            <a:endParaRPr lang="da-DK" dirty="0"/>
          </a:p>
        </p:txBody>
      </p:sp>
      <p:sp>
        <p:nvSpPr>
          <p:cNvPr id="3" name="Pladsholder til indhold 2"/>
          <p:cNvSpPr>
            <a:spLocks noGrp="1"/>
          </p:cNvSpPr>
          <p:nvPr>
            <p:ph idx="1"/>
          </p:nvPr>
        </p:nvSpPr>
        <p:spPr/>
        <p:txBody>
          <a:bodyPr>
            <a:normAutofit/>
          </a:bodyPr>
          <a:lstStyle/>
          <a:p>
            <a:pPr marL="0" indent="0">
              <a:buNone/>
            </a:pPr>
            <a:endParaRPr lang="da-DK" sz="2800" b="1" dirty="0" smtClean="0"/>
          </a:p>
          <a:p>
            <a:pPr marL="0" indent="0">
              <a:buNone/>
            </a:pPr>
            <a:endParaRPr lang="da-DK" sz="2800" b="1" dirty="0"/>
          </a:p>
          <a:p>
            <a:pPr marL="0" indent="0">
              <a:buNone/>
            </a:pPr>
            <a:r>
              <a:rPr lang="da-DK" sz="2800" b="1" dirty="0" smtClean="0"/>
              <a:t>Tilbageholdelse </a:t>
            </a:r>
            <a:r>
              <a:rPr lang="da-DK" sz="2800" b="1" dirty="0"/>
              <a:t>og fastholdelse på delvis lukkede afdelinger / </a:t>
            </a:r>
            <a:r>
              <a:rPr lang="da-DK" sz="2800" b="1" dirty="0" smtClean="0"/>
              <a:t>døgninstitutioner</a:t>
            </a:r>
          </a:p>
          <a:p>
            <a:pPr marL="0" indent="0">
              <a:buNone/>
            </a:pPr>
            <a:endParaRPr lang="da-DK" sz="2800" b="1" dirty="0"/>
          </a:p>
          <a:p>
            <a:pPr>
              <a:defRPr/>
            </a:pPr>
            <a:r>
              <a:rPr lang="da-DK" sz="2000" dirty="0"/>
              <a:t>Delvis lukkede afdelinger på døgninstitutioner</a:t>
            </a:r>
          </a:p>
          <a:p>
            <a:pPr>
              <a:defRPr/>
            </a:pPr>
            <a:r>
              <a:rPr lang="da-DK" sz="2000" dirty="0"/>
              <a:t>Delvis lukkede institutioner</a:t>
            </a:r>
          </a:p>
          <a:p>
            <a:pPr marL="0" indent="0">
              <a:buNone/>
            </a:pPr>
            <a:endParaRPr lang="da-DK" sz="2800" b="1" dirty="0"/>
          </a:p>
        </p:txBody>
      </p:sp>
    </p:spTree>
    <p:extLst>
      <p:ext uri="{BB962C8B-B14F-4D97-AF65-F5344CB8AC3E}">
        <p14:creationId xmlns:p14="http://schemas.microsoft.com/office/powerpoint/2010/main" val="25355187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71462" y="128589"/>
            <a:ext cx="5662613" cy="1281112"/>
          </a:xfrm>
        </p:spPr>
        <p:txBody>
          <a:bodyPr/>
          <a:lstStyle/>
          <a:p>
            <a:r>
              <a:rPr lang="da-DK" dirty="0" smtClean="0"/>
              <a:t>Generelle principper</a:t>
            </a:r>
            <a:endParaRPr lang="da-DK" dirty="0"/>
          </a:p>
        </p:txBody>
      </p:sp>
      <p:sp>
        <p:nvSpPr>
          <p:cNvPr id="3" name="Pladsholder til indhold 2"/>
          <p:cNvSpPr>
            <a:spLocks noGrp="1"/>
          </p:cNvSpPr>
          <p:nvPr>
            <p:ph idx="1"/>
          </p:nvPr>
        </p:nvSpPr>
        <p:spPr>
          <a:xfrm>
            <a:off x="426637" y="1447699"/>
            <a:ext cx="8243888" cy="4792663"/>
          </a:xfrm>
        </p:spPr>
        <p:txBody>
          <a:bodyPr/>
          <a:lstStyle/>
          <a:p>
            <a:pPr marL="0" indent="0">
              <a:buNone/>
            </a:pPr>
            <a:r>
              <a:rPr lang="da-DK" dirty="0" smtClean="0"/>
              <a:t>Tilbageholdelse og fastholdelse på delvis lukkede institutioner og delvis lukkede afdelinger:</a:t>
            </a:r>
          </a:p>
          <a:p>
            <a:pPr>
              <a:buFont typeface="Arial" charset="0"/>
              <a:buChar char="•"/>
            </a:pPr>
            <a:endParaRPr lang="da-DK" dirty="0" smtClean="0"/>
          </a:p>
          <a:p>
            <a:pPr>
              <a:buFont typeface="Arial" charset="0"/>
              <a:buChar char="•"/>
            </a:pPr>
            <a:r>
              <a:rPr lang="da-DK" dirty="0" smtClean="0"/>
              <a:t>Må ikke erstatte omsorg og socialpædagogisk bistand</a:t>
            </a:r>
          </a:p>
          <a:p>
            <a:pPr>
              <a:buFont typeface="Arial" charset="0"/>
              <a:buChar char="•"/>
            </a:pPr>
            <a:r>
              <a:rPr lang="da-DK" dirty="0"/>
              <a:t>S</a:t>
            </a:r>
            <a:r>
              <a:rPr lang="da-DK" dirty="0" smtClean="0"/>
              <a:t>kal stå i rimeligt forhold til det, der søges opnået</a:t>
            </a:r>
          </a:p>
          <a:p>
            <a:r>
              <a:rPr lang="da-DK" dirty="0"/>
              <a:t>M</a:t>
            </a:r>
            <a:r>
              <a:rPr lang="da-DK" dirty="0" smtClean="0"/>
              <a:t>å ikke foretages, hvis </a:t>
            </a:r>
            <a:r>
              <a:rPr lang="da-DK" dirty="0"/>
              <a:t>mindre indgribende </a:t>
            </a:r>
            <a:r>
              <a:rPr lang="da-DK" dirty="0" smtClean="0"/>
              <a:t>foranstaltninger er tilstrækkelige</a:t>
            </a:r>
          </a:p>
          <a:p>
            <a:r>
              <a:rPr lang="da-DK" dirty="0"/>
              <a:t>S</a:t>
            </a:r>
            <a:r>
              <a:rPr lang="da-DK" dirty="0" smtClean="0"/>
              <a:t>kal </a:t>
            </a:r>
            <a:r>
              <a:rPr lang="da-DK" dirty="0"/>
              <a:t>udøves så skånsomt og kortvarigt, </a:t>
            </a:r>
            <a:r>
              <a:rPr lang="da-DK" dirty="0" smtClean="0"/>
              <a:t>som omstændighederne tillader</a:t>
            </a:r>
          </a:p>
          <a:p>
            <a:r>
              <a:rPr lang="da-DK" dirty="0"/>
              <a:t>S</a:t>
            </a:r>
            <a:r>
              <a:rPr lang="da-DK" dirty="0" smtClean="0"/>
              <a:t>kal ske med størst mulig hensyntagen til barnet eller den unges personlige integritet</a:t>
            </a:r>
          </a:p>
          <a:p>
            <a:pPr marL="0" indent="0">
              <a:buNone/>
            </a:pPr>
            <a:endParaRPr lang="da-DK" dirty="0" smtClean="0"/>
          </a:p>
          <a:p>
            <a:pPr marL="0" indent="0">
              <a:buNone/>
            </a:pPr>
            <a:r>
              <a:rPr lang="da-DK" dirty="0" smtClean="0"/>
              <a:t>Personalet skal altid først </a:t>
            </a:r>
            <a:r>
              <a:rPr lang="da-DK" dirty="0"/>
              <a:t>forsøge at få barnet eller den unges frivillige </a:t>
            </a:r>
            <a:r>
              <a:rPr lang="da-DK" dirty="0" smtClean="0"/>
              <a:t>medvirkning.</a:t>
            </a:r>
            <a:endParaRPr lang="da-DK" dirty="0"/>
          </a:p>
          <a:p>
            <a:pPr marL="0" indent="0">
              <a:buNone/>
            </a:pPr>
            <a:endParaRPr lang="da-DK" sz="2000" dirty="0" smtClean="0"/>
          </a:p>
          <a:p>
            <a:pPr marL="0" indent="0">
              <a:buNone/>
            </a:pPr>
            <a:endParaRPr lang="da-DK" sz="2000" dirty="0"/>
          </a:p>
        </p:txBody>
      </p:sp>
      <p:sp>
        <p:nvSpPr>
          <p:cNvPr id="5" name="Pladsholder til diasnummer 4"/>
          <p:cNvSpPr>
            <a:spLocks noGrp="1"/>
          </p:cNvSpPr>
          <p:nvPr>
            <p:ph type="sldNum" sz="quarter" idx="12"/>
          </p:nvPr>
        </p:nvSpPr>
        <p:spPr/>
        <p:txBody>
          <a:bodyPr/>
          <a:lstStyle/>
          <a:p>
            <a:fld id="{F0807391-B743-44AD-BC39-18B657B47F75}" type="slidenum">
              <a:rPr lang="da-DK" smtClean="0"/>
              <a:t>10</a:t>
            </a:fld>
            <a:endParaRPr lang="da-DK"/>
          </a:p>
        </p:txBody>
      </p:sp>
      <p:sp>
        <p:nvSpPr>
          <p:cNvPr id="6" name="Pladsholder til sidefod 3"/>
          <p:cNvSpPr>
            <a:spLocks noGrp="1"/>
          </p:cNvSpPr>
          <p:nvPr>
            <p:ph type="ftr" sz="quarter" idx="11"/>
          </p:nvPr>
        </p:nvSpPr>
        <p:spPr>
          <a:xfrm>
            <a:off x="330200" y="6356350"/>
            <a:ext cx="5689600" cy="365125"/>
          </a:xfrm>
        </p:spPr>
        <p:txBody>
          <a:bodyPr/>
          <a:lstStyle/>
          <a:p>
            <a:pPr algn="l">
              <a:defRPr/>
            </a:pPr>
            <a:r>
              <a:rPr lang="da-DK" dirty="0" smtClean="0"/>
              <a:t>Delvis lukkede døgninstitutioner og delvis lukkede afdelinger</a:t>
            </a:r>
            <a:endParaRPr lang="en-GB" dirty="0"/>
          </a:p>
        </p:txBody>
      </p:sp>
    </p:spTree>
    <p:extLst>
      <p:ext uri="{BB962C8B-B14F-4D97-AF65-F5344CB8AC3E}">
        <p14:creationId xmlns:p14="http://schemas.microsoft.com/office/powerpoint/2010/main" val="14731604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95944"/>
            <a:ext cx="5662613" cy="1070882"/>
          </a:xfrm>
        </p:spPr>
        <p:txBody>
          <a:bodyPr/>
          <a:lstStyle/>
          <a:p>
            <a:r>
              <a:rPr lang="da-DK" dirty="0" err="1" smtClean="0"/>
              <a:t>Casearbejde</a:t>
            </a:r>
            <a:endParaRPr lang="da-DK" dirty="0"/>
          </a:p>
        </p:txBody>
      </p:sp>
      <p:sp>
        <p:nvSpPr>
          <p:cNvPr id="3" name="Pladsholder til indhold 2"/>
          <p:cNvSpPr>
            <a:spLocks noGrp="1"/>
          </p:cNvSpPr>
          <p:nvPr>
            <p:ph idx="1"/>
          </p:nvPr>
        </p:nvSpPr>
        <p:spPr/>
        <p:txBody>
          <a:bodyPr/>
          <a:lstStyle/>
          <a:p>
            <a:endParaRPr lang="da-DK" dirty="0" smtClean="0"/>
          </a:p>
          <a:p>
            <a:endParaRPr lang="da-DK" dirty="0" smtClean="0"/>
          </a:p>
          <a:p>
            <a:pPr marL="0" indent="0" algn="ctr">
              <a:buNone/>
            </a:pPr>
            <a:endParaRPr lang="da-DK" sz="3600" dirty="0" smtClean="0"/>
          </a:p>
          <a:p>
            <a:pPr marL="0" indent="0" algn="ctr">
              <a:buNone/>
            </a:pPr>
            <a:r>
              <a:rPr lang="da-DK" sz="2800" dirty="0" smtClean="0"/>
              <a:t>Refleksion og dialog om tilbageholdelse og fastholdelse på delvis lukket institution eller delvis lukket afdeling.</a:t>
            </a:r>
            <a:endParaRPr lang="da-DK" sz="2800" dirty="0"/>
          </a:p>
        </p:txBody>
      </p:sp>
      <p:sp>
        <p:nvSpPr>
          <p:cNvPr id="5" name="Pladsholder til diasnummer 4"/>
          <p:cNvSpPr>
            <a:spLocks noGrp="1"/>
          </p:cNvSpPr>
          <p:nvPr>
            <p:ph type="sldNum" sz="quarter" idx="12"/>
          </p:nvPr>
        </p:nvSpPr>
        <p:spPr/>
        <p:txBody>
          <a:bodyPr/>
          <a:lstStyle/>
          <a:p>
            <a:fld id="{F0807391-B743-44AD-BC39-18B657B47F75}" type="slidenum">
              <a:rPr lang="da-DK" smtClean="0"/>
              <a:t>11</a:t>
            </a:fld>
            <a:endParaRPr lang="da-DK"/>
          </a:p>
        </p:txBody>
      </p:sp>
      <p:sp>
        <p:nvSpPr>
          <p:cNvPr id="6" name="Pladsholder til sidefod 3"/>
          <p:cNvSpPr>
            <a:spLocks noGrp="1"/>
          </p:cNvSpPr>
          <p:nvPr>
            <p:ph type="ftr" sz="quarter" idx="11"/>
          </p:nvPr>
        </p:nvSpPr>
        <p:spPr>
          <a:xfrm>
            <a:off x="330200" y="6356350"/>
            <a:ext cx="5689600" cy="365125"/>
          </a:xfrm>
        </p:spPr>
        <p:txBody>
          <a:bodyPr/>
          <a:lstStyle/>
          <a:p>
            <a:pPr algn="l">
              <a:defRPr/>
            </a:pPr>
            <a:r>
              <a:rPr lang="da-DK" dirty="0" smtClean="0"/>
              <a:t>Delvis lukkede døgninstitutioner og delvis lukkede afdelinger</a:t>
            </a:r>
            <a:endParaRPr lang="en-GB" dirty="0"/>
          </a:p>
        </p:txBody>
      </p:sp>
    </p:spTree>
    <p:extLst>
      <p:ext uri="{BB962C8B-B14F-4D97-AF65-F5344CB8AC3E}">
        <p14:creationId xmlns:p14="http://schemas.microsoft.com/office/powerpoint/2010/main" val="209552244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0000" y="172800"/>
            <a:ext cx="6472464" cy="1162800"/>
          </a:xfrm>
        </p:spPr>
        <p:txBody>
          <a:bodyPr>
            <a:normAutofit/>
          </a:bodyPr>
          <a:lstStyle/>
          <a:p>
            <a:r>
              <a:rPr lang="da-DK" dirty="0" smtClean="0"/>
              <a:t>Registrering og indberetning </a:t>
            </a:r>
            <a:endParaRPr lang="da-DK" dirty="0"/>
          </a:p>
        </p:txBody>
      </p:sp>
      <p:sp>
        <p:nvSpPr>
          <p:cNvPr id="3" name="Pladsholder til indhold 2"/>
          <p:cNvSpPr>
            <a:spLocks noGrp="1"/>
          </p:cNvSpPr>
          <p:nvPr>
            <p:ph idx="1"/>
          </p:nvPr>
        </p:nvSpPr>
        <p:spPr>
          <a:xfrm>
            <a:off x="450000" y="1475352"/>
            <a:ext cx="8243888" cy="4603186"/>
          </a:xfrm>
        </p:spPr>
        <p:txBody>
          <a:bodyPr/>
          <a:lstStyle/>
          <a:p>
            <a:pPr marL="0" indent="0">
              <a:buNone/>
            </a:pPr>
            <a:r>
              <a:rPr lang="da-DK" dirty="0" smtClean="0"/>
              <a:t>Tilbageholdelse og fastholdelse på delvis lukket afdeling / døgninstitution skal registreres og indberettes.</a:t>
            </a:r>
          </a:p>
          <a:p>
            <a:pPr marL="0" indent="0">
              <a:buNone/>
            </a:pPr>
            <a:endParaRPr lang="da-DK" b="1" dirty="0" smtClean="0"/>
          </a:p>
          <a:p>
            <a:r>
              <a:rPr lang="da-DK" dirty="0"/>
              <a:t>Lederen eller dennes stedfortræder skal straks inden for 24 timer registrere </a:t>
            </a:r>
            <a:r>
              <a:rPr lang="da-DK" dirty="0" smtClean="0"/>
              <a:t>hændelsen.</a:t>
            </a:r>
          </a:p>
          <a:p>
            <a:pPr lvl="1"/>
            <a:r>
              <a:rPr lang="da-DK" dirty="0" smtClean="0"/>
              <a:t>Bilag </a:t>
            </a:r>
            <a:r>
              <a:rPr lang="da-DK" dirty="0"/>
              <a:t>1a: Indberetningsskema til Døgninstitutioner og </a:t>
            </a:r>
            <a:r>
              <a:rPr lang="da-DK" dirty="0" smtClean="0"/>
              <a:t>opholdssteder</a:t>
            </a:r>
          </a:p>
          <a:p>
            <a:endParaRPr lang="da-DK" dirty="0"/>
          </a:p>
          <a:p>
            <a:r>
              <a:rPr lang="da-DK" dirty="0"/>
              <a:t>Barnet skal gøres bekendt med registreringen, og skal have tilbud om, at lave sin egen redegørelse, der kan følge </a:t>
            </a:r>
            <a:r>
              <a:rPr lang="da-DK" dirty="0" smtClean="0"/>
              <a:t>indberetningen</a:t>
            </a:r>
            <a:endParaRPr lang="da-DK" dirty="0"/>
          </a:p>
          <a:p>
            <a:endParaRPr lang="da-DK" b="1" dirty="0" smtClean="0"/>
          </a:p>
          <a:p>
            <a:r>
              <a:rPr lang="da-DK" dirty="0" smtClean="0"/>
              <a:t>Episoden skal indberettes til den anbringende kommune og socialtilsynet</a:t>
            </a:r>
          </a:p>
          <a:p>
            <a:endParaRPr lang="da-DK" dirty="0"/>
          </a:p>
          <a:p>
            <a:r>
              <a:rPr lang="da-DK" dirty="0"/>
              <a:t>Forældremyndigheden og eventuel driftsherre skal </a:t>
            </a:r>
            <a:r>
              <a:rPr lang="da-DK" dirty="0" smtClean="0"/>
              <a:t>orienteres</a:t>
            </a:r>
            <a:endParaRPr lang="da-DK" dirty="0"/>
          </a:p>
        </p:txBody>
      </p:sp>
      <p:sp>
        <p:nvSpPr>
          <p:cNvPr id="5" name="Pladsholder til diasnummer 4"/>
          <p:cNvSpPr>
            <a:spLocks noGrp="1"/>
          </p:cNvSpPr>
          <p:nvPr>
            <p:ph type="sldNum" sz="quarter" idx="12"/>
          </p:nvPr>
        </p:nvSpPr>
        <p:spPr/>
        <p:txBody>
          <a:bodyPr/>
          <a:lstStyle/>
          <a:p>
            <a:fld id="{F0807391-B743-44AD-BC39-18B657B47F75}" type="slidenum">
              <a:rPr lang="da-DK" smtClean="0"/>
              <a:t>12</a:t>
            </a:fld>
            <a:endParaRPr lang="da-DK"/>
          </a:p>
        </p:txBody>
      </p:sp>
      <p:sp>
        <p:nvSpPr>
          <p:cNvPr id="6" name="Pladsholder til sidefod 3"/>
          <p:cNvSpPr>
            <a:spLocks noGrp="1"/>
          </p:cNvSpPr>
          <p:nvPr>
            <p:ph type="ftr" sz="quarter" idx="11"/>
          </p:nvPr>
        </p:nvSpPr>
        <p:spPr>
          <a:xfrm>
            <a:off x="330200" y="6356350"/>
            <a:ext cx="5689600" cy="365125"/>
          </a:xfrm>
        </p:spPr>
        <p:txBody>
          <a:bodyPr/>
          <a:lstStyle/>
          <a:p>
            <a:pPr algn="l">
              <a:defRPr/>
            </a:pPr>
            <a:r>
              <a:rPr lang="da-DK" dirty="0" smtClean="0"/>
              <a:t>Delvis lukkede døgninstitutioner og delvis lukkede afdelinger</a:t>
            </a:r>
            <a:endParaRPr lang="en-GB" dirty="0"/>
          </a:p>
        </p:txBody>
      </p:sp>
    </p:spTree>
    <p:extLst>
      <p:ext uri="{BB962C8B-B14F-4D97-AF65-F5344CB8AC3E}">
        <p14:creationId xmlns:p14="http://schemas.microsoft.com/office/powerpoint/2010/main" val="23593339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81000" y="293915"/>
            <a:ext cx="6172200" cy="990599"/>
          </a:xfrm>
        </p:spPr>
        <p:txBody>
          <a:bodyPr>
            <a:normAutofit/>
          </a:bodyPr>
          <a:lstStyle/>
          <a:p>
            <a:r>
              <a:rPr lang="da-DK" dirty="0" smtClean="0"/>
              <a:t>Retskilder</a:t>
            </a:r>
            <a:endParaRPr lang="da-DK" dirty="0"/>
          </a:p>
        </p:txBody>
      </p:sp>
      <p:sp>
        <p:nvSpPr>
          <p:cNvPr id="3" name="Pladsholder til indhold 2"/>
          <p:cNvSpPr>
            <a:spLocks noGrp="1"/>
          </p:cNvSpPr>
          <p:nvPr>
            <p:ph idx="1"/>
          </p:nvPr>
        </p:nvSpPr>
        <p:spPr/>
        <p:txBody>
          <a:bodyPr/>
          <a:lstStyle/>
          <a:p>
            <a:pPr lvl="0"/>
            <a:r>
              <a:rPr lang="da-DK" dirty="0"/>
              <a:t>Lov om voksenansvar for anbragte børn og unge (Lov nr. 619 af 8. juni 2016), </a:t>
            </a:r>
            <a:r>
              <a:rPr lang="da-DK" dirty="0" smtClean="0"/>
              <a:t>§§ 12-13</a:t>
            </a:r>
            <a:endParaRPr lang="da-DK" dirty="0"/>
          </a:p>
          <a:p>
            <a:pPr lvl="0"/>
            <a:r>
              <a:rPr lang="da-DK" dirty="0"/>
              <a:t>Lov om ændring af lov om social service, lov om socialtilsyn og lov om folkeskolen (Lov nr. 647 af 8. juni 2016)</a:t>
            </a:r>
          </a:p>
          <a:p>
            <a:pPr lvl="0"/>
            <a:r>
              <a:rPr lang="da-DK" dirty="0"/>
              <a:t>Lov om ændring af lov om social service, lov om retssikkerhed og administration på det sociale område og lov om voksenansvar for anbragte børn og unge (Lov nr. 1543 af 13. december 2016), § 3</a:t>
            </a:r>
          </a:p>
          <a:p>
            <a:pPr lvl="0"/>
            <a:r>
              <a:rPr lang="da-DK" dirty="0"/>
              <a:t>Lov om ændring af lov om socialtilsyn, lov om social service og lov om voksenansvar for anbragte børn og unge (Lov nr. 1544 af 13. december 2016), § 3</a:t>
            </a:r>
          </a:p>
          <a:p>
            <a:pPr lvl="0"/>
            <a:r>
              <a:rPr lang="da-DK" dirty="0"/>
              <a:t>Bekendtgørelse om voksenansvar for anbragte børn og unge (Bek. nr. 1707 af 20. december 2016), § 4</a:t>
            </a:r>
          </a:p>
          <a:p>
            <a:pPr lvl="0"/>
            <a:r>
              <a:rPr lang="da-DK" dirty="0"/>
              <a:t>Vejledning til lov om voksenansvar for anbragte børn og unge (Vej. nr. 10370 af 21. december 2016), pkt. </a:t>
            </a:r>
            <a:r>
              <a:rPr lang="da-DK" dirty="0" smtClean="0"/>
              <a:t>76-79</a:t>
            </a:r>
            <a:endParaRPr lang="da-DK" dirty="0"/>
          </a:p>
          <a:p>
            <a:endParaRPr lang="da-DK" dirty="0"/>
          </a:p>
        </p:txBody>
      </p:sp>
      <p:sp>
        <p:nvSpPr>
          <p:cNvPr id="5" name="Pladsholder til diasnummer 4"/>
          <p:cNvSpPr>
            <a:spLocks noGrp="1"/>
          </p:cNvSpPr>
          <p:nvPr>
            <p:ph type="sldNum" sz="quarter" idx="12"/>
          </p:nvPr>
        </p:nvSpPr>
        <p:spPr/>
        <p:txBody>
          <a:bodyPr/>
          <a:lstStyle/>
          <a:p>
            <a:fld id="{F0807391-B743-44AD-BC39-18B657B47F75}" type="slidenum">
              <a:rPr lang="da-DK" smtClean="0"/>
              <a:t>13</a:t>
            </a:fld>
            <a:endParaRPr lang="da-DK"/>
          </a:p>
        </p:txBody>
      </p:sp>
      <p:sp>
        <p:nvSpPr>
          <p:cNvPr id="6" name="Pladsholder til sidefod 3"/>
          <p:cNvSpPr>
            <a:spLocks noGrp="1"/>
          </p:cNvSpPr>
          <p:nvPr>
            <p:ph type="ftr" sz="quarter" idx="11"/>
          </p:nvPr>
        </p:nvSpPr>
        <p:spPr>
          <a:xfrm>
            <a:off x="330200" y="6356350"/>
            <a:ext cx="5689600" cy="365125"/>
          </a:xfrm>
        </p:spPr>
        <p:txBody>
          <a:bodyPr/>
          <a:lstStyle/>
          <a:p>
            <a:pPr algn="l">
              <a:defRPr/>
            </a:pPr>
            <a:r>
              <a:rPr lang="da-DK" dirty="0" smtClean="0"/>
              <a:t>Delvis lukkede døgninstitutioner og delvis lukkede afdelinger</a:t>
            </a:r>
            <a:endParaRPr lang="en-GB" dirty="0"/>
          </a:p>
        </p:txBody>
      </p:sp>
    </p:spTree>
    <p:extLst>
      <p:ext uri="{BB962C8B-B14F-4D97-AF65-F5344CB8AC3E}">
        <p14:creationId xmlns:p14="http://schemas.microsoft.com/office/powerpoint/2010/main" val="211564155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00014"/>
            <a:ext cx="6057900" cy="1166812"/>
          </a:xfrm>
        </p:spPr>
        <p:txBody>
          <a:bodyPr/>
          <a:lstStyle/>
          <a:p>
            <a:r>
              <a:rPr lang="da-DK" dirty="0" smtClean="0"/>
              <a:t>Tilbageholdelse – lovens ordlyd</a:t>
            </a:r>
            <a:endParaRPr lang="da-DK" dirty="0"/>
          </a:p>
        </p:txBody>
      </p:sp>
      <p:sp>
        <p:nvSpPr>
          <p:cNvPr id="3" name="Pladsholder til indhold 2"/>
          <p:cNvSpPr>
            <a:spLocks noGrp="1"/>
          </p:cNvSpPr>
          <p:nvPr>
            <p:ph idx="1"/>
          </p:nvPr>
        </p:nvSpPr>
        <p:spPr>
          <a:xfrm>
            <a:off x="450000" y="1562400"/>
            <a:ext cx="8244000" cy="4460400"/>
          </a:xfrm>
          <a:ln w="19050">
            <a:solidFill>
              <a:schemeClr val="tx1"/>
            </a:solidFill>
          </a:ln>
        </p:spPr>
        <p:txBody>
          <a:bodyPr anchor="ctr" anchorCtr="0">
            <a:normAutofit lnSpcReduction="10000"/>
          </a:bodyPr>
          <a:lstStyle/>
          <a:p>
            <a:pPr marL="0" indent="0" algn="just">
              <a:buNone/>
            </a:pPr>
            <a:r>
              <a:rPr lang="da-DK" b="1" i="1" dirty="0"/>
              <a:t>§ 12. </a:t>
            </a:r>
            <a:endParaRPr lang="da-DK" b="1" i="1" dirty="0" smtClean="0"/>
          </a:p>
          <a:p>
            <a:pPr marL="0" indent="0" algn="just">
              <a:buNone/>
            </a:pPr>
            <a:endParaRPr lang="da-DK" b="1" i="1" dirty="0"/>
          </a:p>
          <a:p>
            <a:pPr marL="0" indent="0" algn="just">
              <a:buNone/>
            </a:pPr>
            <a:r>
              <a:rPr lang="da-DK" b="1" i="1" dirty="0" smtClean="0"/>
              <a:t>Stk. 1. </a:t>
            </a:r>
            <a:r>
              <a:rPr lang="da-DK" dirty="0" smtClean="0"/>
              <a:t>På </a:t>
            </a:r>
            <a:r>
              <a:rPr lang="da-DK" dirty="0"/>
              <a:t>delvis lukkede døgninstitutioner og delvis lukkede afdelinger på </a:t>
            </a:r>
            <a:r>
              <a:rPr lang="da-DK" dirty="0" smtClean="0"/>
              <a:t>døgninstitutioner </a:t>
            </a:r>
            <a:r>
              <a:rPr lang="da-DK" dirty="0"/>
              <a:t>kan </a:t>
            </a:r>
            <a:r>
              <a:rPr lang="da-DK" dirty="0" smtClean="0"/>
              <a:t>anbragte børn </a:t>
            </a:r>
            <a:r>
              <a:rPr lang="da-DK" dirty="0"/>
              <a:t>og unge tilbageholdes, ved at yderdøre og vinduer </a:t>
            </a:r>
            <a:r>
              <a:rPr lang="da-DK" dirty="0" smtClean="0"/>
              <a:t>aflåses </a:t>
            </a:r>
            <a:r>
              <a:rPr lang="da-DK" dirty="0"/>
              <a:t>i perioder</a:t>
            </a:r>
            <a:r>
              <a:rPr lang="da-DK" dirty="0" smtClean="0"/>
              <a:t>.</a:t>
            </a:r>
          </a:p>
          <a:p>
            <a:pPr marL="0" indent="0" algn="just">
              <a:buNone/>
            </a:pPr>
            <a:endParaRPr lang="da-DK" dirty="0"/>
          </a:p>
          <a:p>
            <a:pPr marL="0" indent="0" algn="just">
              <a:buNone/>
            </a:pPr>
            <a:r>
              <a:rPr lang="da-DK" b="1" i="1" dirty="0"/>
              <a:t>Stk. 2. </a:t>
            </a:r>
            <a:r>
              <a:rPr lang="da-DK" dirty="0"/>
              <a:t>Kommunalbestyrelsen kan træffe afgørelse om, at barnet eller den unge </a:t>
            </a:r>
            <a:r>
              <a:rPr lang="da-DK" dirty="0" smtClean="0"/>
              <a:t>kan </a:t>
            </a:r>
            <a:r>
              <a:rPr lang="da-DK" dirty="0"/>
              <a:t>tilbageholdes </a:t>
            </a:r>
            <a:r>
              <a:rPr lang="da-DK" dirty="0" smtClean="0"/>
              <a:t>efter stk</a:t>
            </a:r>
            <a:r>
              <a:rPr lang="da-DK" dirty="0"/>
              <a:t>. 1, når det har afgørende betydning for den </a:t>
            </a:r>
            <a:r>
              <a:rPr lang="da-DK" dirty="0" smtClean="0"/>
              <a:t>socialpædagogiske </a:t>
            </a:r>
            <a:r>
              <a:rPr lang="da-DK" dirty="0"/>
              <a:t>behandling, at barnet eller den </a:t>
            </a:r>
            <a:r>
              <a:rPr lang="da-DK" dirty="0" smtClean="0"/>
              <a:t>unge ikke </a:t>
            </a:r>
            <a:r>
              <a:rPr lang="da-DK" dirty="0"/>
              <a:t>rømmer fra institutionen, og der er </a:t>
            </a:r>
            <a:r>
              <a:rPr lang="da-DK" dirty="0" smtClean="0"/>
              <a:t>risiko </a:t>
            </a:r>
            <a:r>
              <a:rPr lang="da-DK" dirty="0"/>
              <a:t>for, at barnets eller den unges sundhed eller udvikling </a:t>
            </a:r>
            <a:r>
              <a:rPr lang="da-DK" dirty="0" smtClean="0"/>
              <a:t>vil lide </a:t>
            </a:r>
            <a:r>
              <a:rPr lang="da-DK" dirty="0"/>
              <a:t>alvorlig skade i </a:t>
            </a:r>
            <a:r>
              <a:rPr lang="da-DK" dirty="0" smtClean="0"/>
              <a:t>forbindelse </a:t>
            </a:r>
            <a:r>
              <a:rPr lang="da-DK" dirty="0"/>
              <a:t>med en rømning</a:t>
            </a:r>
            <a:r>
              <a:rPr lang="da-DK" dirty="0" smtClean="0"/>
              <a:t>.</a:t>
            </a:r>
          </a:p>
          <a:p>
            <a:pPr marL="0" indent="0" algn="just">
              <a:buNone/>
            </a:pPr>
            <a:endParaRPr lang="da-DK" b="1" i="1" dirty="0"/>
          </a:p>
          <a:p>
            <a:pPr marL="0" indent="0" algn="just">
              <a:buNone/>
            </a:pPr>
            <a:r>
              <a:rPr lang="da-DK" b="1" i="1" dirty="0" smtClean="0"/>
              <a:t>Stk</a:t>
            </a:r>
            <a:r>
              <a:rPr lang="da-DK" b="1" i="1" dirty="0"/>
              <a:t>. 3. </a:t>
            </a:r>
            <a:r>
              <a:rPr lang="da-DK" dirty="0"/>
              <a:t>Kommunalbestyrelsen fastsætter i forbindelse med en afgørelse efter stk. 2 de nærmere </a:t>
            </a:r>
            <a:r>
              <a:rPr lang="da-DK" dirty="0" smtClean="0"/>
              <a:t>rammer for </a:t>
            </a:r>
            <a:r>
              <a:rPr lang="da-DK" dirty="0"/>
              <a:t>tilbageholdelse. Tilbageholdelse kan højst </a:t>
            </a:r>
            <a:r>
              <a:rPr lang="da-DK" dirty="0" smtClean="0"/>
              <a:t>udg</a:t>
            </a:r>
            <a:r>
              <a:rPr lang="da-DK" dirty="0"/>
              <a:t>øre 5 </a:t>
            </a:r>
            <a:r>
              <a:rPr lang="da-DK" dirty="0" smtClean="0"/>
              <a:t>sammenhængende </a:t>
            </a:r>
            <a:r>
              <a:rPr lang="da-DK" dirty="0"/>
              <a:t>dage og maksimum 30 dage i alt på 1 år. </a:t>
            </a:r>
            <a:endParaRPr lang="da-DK" dirty="0" smtClean="0"/>
          </a:p>
        </p:txBody>
      </p:sp>
      <p:sp>
        <p:nvSpPr>
          <p:cNvPr id="5" name="Pladsholder til diasnummer 4"/>
          <p:cNvSpPr>
            <a:spLocks noGrp="1"/>
          </p:cNvSpPr>
          <p:nvPr>
            <p:ph type="sldNum" sz="quarter" idx="12"/>
          </p:nvPr>
        </p:nvSpPr>
        <p:spPr/>
        <p:txBody>
          <a:bodyPr/>
          <a:lstStyle/>
          <a:p>
            <a:fld id="{F0807391-B743-44AD-BC39-18B657B47F75}" type="slidenum">
              <a:rPr lang="da-DK" smtClean="0"/>
              <a:t>14</a:t>
            </a:fld>
            <a:endParaRPr lang="da-DK"/>
          </a:p>
        </p:txBody>
      </p:sp>
      <p:sp>
        <p:nvSpPr>
          <p:cNvPr id="6" name="Pladsholder til sidefod 3"/>
          <p:cNvSpPr>
            <a:spLocks noGrp="1"/>
          </p:cNvSpPr>
          <p:nvPr>
            <p:ph type="ftr" sz="quarter" idx="11"/>
          </p:nvPr>
        </p:nvSpPr>
        <p:spPr>
          <a:xfrm>
            <a:off x="330200" y="6356350"/>
            <a:ext cx="5689600" cy="365125"/>
          </a:xfrm>
        </p:spPr>
        <p:txBody>
          <a:bodyPr/>
          <a:lstStyle/>
          <a:p>
            <a:pPr algn="l">
              <a:defRPr/>
            </a:pPr>
            <a:r>
              <a:rPr lang="da-DK" dirty="0" smtClean="0"/>
              <a:t>Delvis lukkede døgninstitutioner og delvis lukkede afdelinger</a:t>
            </a:r>
            <a:endParaRPr lang="en-GB" dirty="0"/>
          </a:p>
        </p:txBody>
      </p:sp>
    </p:spTree>
    <p:extLst>
      <p:ext uri="{BB962C8B-B14F-4D97-AF65-F5344CB8AC3E}">
        <p14:creationId xmlns:p14="http://schemas.microsoft.com/office/powerpoint/2010/main" val="369729105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00014"/>
            <a:ext cx="6057900" cy="1166812"/>
          </a:xfrm>
        </p:spPr>
        <p:txBody>
          <a:bodyPr/>
          <a:lstStyle/>
          <a:p>
            <a:r>
              <a:rPr lang="da-DK" dirty="0" smtClean="0"/>
              <a:t>Tilbageholdelse – lovens ordlyd</a:t>
            </a:r>
            <a:endParaRPr lang="da-DK" dirty="0"/>
          </a:p>
        </p:txBody>
      </p:sp>
      <p:sp>
        <p:nvSpPr>
          <p:cNvPr id="3" name="Pladsholder til indhold 2"/>
          <p:cNvSpPr>
            <a:spLocks noGrp="1"/>
          </p:cNvSpPr>
          <p:nvPr>
            <p:ph idx="1"/>
          </p:nvPr>
        </p:nvSpPr>
        <p:spPr>
          <a:xfrm>
            <a:off x="450000" y="1462087"/>
            <a:ext cx="8244000" cy="4460400"/>
          </a:xfrm>
          <a:ln w="19050">
            <a:solidFill>
              <a:schemeClr val="tx1"/>
            </a:solidFill>
          </a:ln>
        </p:spPr>
        <p:txBody>
          <a:bodyPr anchor="ctr" anchorCtr="0">
            <a:normAutofit/>
          </a:bodyPr>
          <a:lstStyle/>
          <a:p>
            <a:pPr marL="0" indent="0" algn="just">
              <a:buNone/>
            </a:pPr>
            <a:r>
              <a:rPr lang="da-DK" b="1" i="1" dirty="0"/>
              <a:t>§ </a:t>
            </a:r>
            <a:r>
              <a:rPr lang="da-DK" b="1" i="1" dirty="0" smtClean="0"/>
              <a:t>12</a:t>
            </a:r>
            <a:r>
              <a:rPr lang="da-DK" b="1" i="1" dirty="0"/>
              <a:t> </a:t>
            </a:r>
            <a:r>
              <a:rPr lang="da-DK" b="1" i="1" dirty="0" smtClean="0"/>
              <a:t>fortsat</a:t>
            </a:r>
          </a:p>
          <a:p>
            <a:pPr marL="0" indent="0" algn="just">
              <a:buNone/>
            </a:pPr>
            <a:endParaRPr lang="da-DK" b="1" i="1" dirty="0"/>
          </a:p>
          <a:p>
            <a:pPr marL="0" indent="0" algn="just">
              <a:buNone/>
            </a:pPr>
            <a:r>
              <a:rPr lang="da-DK" b="1" i="1" dirty="0" smtClean="0"/>
              <a:t>Stk</a:t>
            </a:r>
            <a:r>
              <a:rPr lang="da-DK" b="1" i="1" dirty="0"/>
              <a:t>. 4. </a:t>
            </a:r>
            <a:r>
              <a:rPr lang="da-DK" dirty="0"/>
              <a:t>Lederen eller dennes stedfortræder kan inden for de rammer om </a:t>
            </a:r>
            <a:r>
              <a:rPr lang="da-DK" dirty="0" smtClean="0"/>
              <a:t>tilbageholdelse</a:t>
            </a:r>
            <a:r>
              <a:rPr lang="da-DK" dirty="0"/>
              <a:t>, som </a:t>
            </a:r>
            <a:r>
              <a:rPr lang="da-DK" dirty="0" smtClean="0"/>
              <a:t>kommunalbestyrelsen har </a:t>
            </a:r>
            <a:r>
              <a:rPr lang="da-DK" dirty="0"/>
              <a:t>truffet afgørelse om, jf. stk. 3, tilbageholde </a:t>
            </a:r>
            <a:r>
              <a:rPr lang="da-DK" dirty="0" smtClean="0"/>
              <a:t>barnet </a:t>
            </a:r>
            <a:r>
              <a:rPr lang="da-DK" dirty="0"/>
              <a:t>eller den unge, når betingelserne i stk. </a:t>
            </a:r>
            <a:r>
              <a:rPr lang="da-DK" dirty="0" smtClean="0"/>
              <a:t>2 er </a:t>
            </a:r>
            <a:r>
              <a:rPr lang="da-DK" dirty="0"/>
              <a:t>opfyldt. Lederen eller dennes </a:t>
            </a:r>
            <a:r>
              <a:rPr lang="da-DK" dirty="0" smtClean="0"/>
              <a:t>stedfortræder </a:t>
            </a:r>
            <a:r>
              <a:rPr lang="da-DK" dirty="0"/>
              <a:t>kan beslutte, at tilbageholdelsen skal begrænses til </a:t>
            </a:r>
            <a:r>
              <a:rPr lang="da-DK" dirty="0" smtClean="0"/>
              <a:t>bestemte tidspunkter </a:t>
            </a:r>
            <a:r>
              <a:rPr lang="da-DK" dirty="0"/>
              <a:t>i </a:t>
            </a:r>
            <a:r>
              <a:rPr lang="da-DK" dirty="0" smtClean="0"/>
              <a:t>døgnet.</a:t>
            </a:r>
          </a:p>
          <a:p>
            <a:pPr marL="0" indent="0" algn="just">
              <a:buNone/>
            </a:pPr>
            <a:endParaRPr lang="da-DK" b="1" i="1" dirty="0"/>
          </a:p>
          <a:p>
            <a:pPr marL="0" indent="0" algn="just">
              <a:buNone/>
            </a:pPr>
            <a:r>
              <a:rPr lang="da-DK" b="1" i="1" dirty="0" smtClean="0"/>
              <a:t>Stk</a:t>
            </a:r>
            <a:r>
              <a:rPr lang="da-DK" b="1" i="1" dirty="0"/>
              <a:t>. 5. </a:t>
            </a:r>
            <a:r>
              <a:rPr lang="da-DK" dirty="0"/>
              <a:t>Afgørelse om tilbageholdelse efter stk. 2 og fastholdelse efter § 13, stk. 2, er en samlet </a:t>
            </a:r>
            <a:r>
              <a:rPr lang="da-DK" dirty="0" smtClean="0"/>
              <a:t>afgørelse og </a:t>
            </a:r>
            <a:r>
              <a:rPr lang="da-DK" dirty="0"/>
              <a:t>træffes for 1 år ad gangen</a:t>
            </a:r>
            <a:r>
              <a:rPr lang="da-DK" dirty="0" smtClean="0"/>
              <a:t>. </a:t>
            </a:r>
            <a:endParaRPr lang="da-DK" dirty="0"/>
          </a:p>
        </p:txBody>
      </p:sp>
      <p:sp>
        <p:nvSpPr>
          <p:cNvPr id="5" name="Pladsholder til diasnummer 4"/>
          <p:cNvSpPr>
            <a:spLocks noGrp="1"/>
          </p:cNvSpPr>
          <p:nvPr>
            <p:ph type="sldNum" sz="quarter" idx="12"/>
          </p:nvPr>
        </p:nvSpPr>
        <p:spPr/>
        <p:txBody>
          <a:bodyPr/>
          <a:lstStyle/>
          <a:p>
            <a:fld id="{F0807391-B743-44AD-BC39-18B657B47F75}" type="slidenum">
              <a:rPr lang="da-DK" smtClean="0"/>
              <a:t>15</a:t>
            </a:fld>
            <a:endParaRPr lang="da-DK"/>
          </a:p>
        </p:txBody>
      </p:sp>
      <p:sp>
        <p:nvSpPr>
          <p:cNvPr id="6" name="Pladsholder til sidefod 3"/>
          <p:cNvSpPr>
            <a:spLocks noGrp="1"/>
          </p:cNvSpPr>
          <p:nvPr>
            <p:ph type="ftr" sz="quarter" idx="11"/>
          </p:nvPr>
        </p:nvSpPr>
        <p:spPr>
          <a:xfrm>
            <a:off x="330200" y="6356350"/>
            <a:ext cx="5689600" cy="365125"/>
          </a:xfrm>
        </p:spPr>
        <p:txBody>
          <a:bodyPr/>
          <a:lstStyle/>
          <a:p>
            <a:pPr algn="l">
              <a:defRPr/>
            </a:pPr>
            <a:r>
              <a:rPr lang="da-DK" dirty="0" smtClean="0"/>
              <a:t>Delvis lukkede døgninstitutioner og delvis lukkede afdelinger</a:t>
            </a:r>
            <a:endParaRPr lang="en-GB" dirty="0"/>
          </a:p>
        </p:txBody>
      </p:sp>
    </p:spTree>
    <p:extLst>
      <p:ext uri="{BB962C8B-B14F-4D97-AF65-F5344CB8AC3E}">
        <p14:creationId xmlns:p14="http://schemas.microsoft.com/office/powerpoint/2010/main" val="152707907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76450" y="115503"/>
            <a:ext cx="5662613" cy="608398"/>
          </a:xfrm>
        </p:spPr>
        <p:txBody>
          <a:bodyPr>
            <a:normAutofit/>
          </a:bodyPr>
          <a:lstStyle/>
          <a:p>
            <a:r>
              <a:rPr lang="da-DK" dirty="0" smtClean="0"/>
              <a:t>Fastholdelse – lovens ordlyd</a:t>
            </a:r>
            <a:endParaRPr lang="da-DK" dirty="0"/>
          </a:p>
        </p:txBody>
      </p:sp>
      <p:sp>
        <p:nvSpPr>
          <p:cNvPr id="3" name="Pladsholder til indhold 2"/>
          <p:cNvSpPr>
            <a:spLocks noGrp="1"/>
          </p:cNvSpPr>
          <p:nvPr>
            <p:ph idx="1"/>
          </p:nvPr>
        </p:nvSpPr>
        <p:spPr>
          <a:xfrm>
            <a:off x="450000" y="1054100"/>
            <a:ext cx="8244000" cy="5295900"/>
          </a:xfrm>
          <a:ln w="19050">
            <a:solidFill>
              <a:schemeClr val="tx1"/>
            </a:solidFill>
          </a:ln>
        </p:spPr>
        <p:txBody>
          <a:bodyPr anchor="ctr" anchorCtr="0">
            <a:noAutofit/>
          </a:bodyPr>
          <a:lstStyle/>
          <a:p>
            <a:pPr marL="0" indent="0" algn="just">
              <a:buNone/>
            </a:pPr>
            <a:r>
              <a:rPr lang="da-DK" b="1" i="1" dirty="0"/>
              <a:t>§ 13</a:t>
            </a:r>
            <a:r>
              <a:rPr lang="da-DK" b="1" dirty="0"/>
              <a:t>. </a:t>
            </a:r>
            <a:endParaRPr lang="da-DK" b="1" dirty="0" smtClean="0"/>
          </a:p>
          <a:p>
            <a:pPr marL="0" indent="0" algn="just">
              <a:buNone/>
            </a:pPr>
            <a:r>
              <a:rPr lang="da-DK" b="1" i="1" dirty="0" smtClean="0"/>
              <a:t>Stk. 1. </a:t>
            </a:r>
            <a:r>
              <a:rPr lang="da-DK" dirty="0" smtClean="0"/>
              <a:t>På </a:t>
            </a:r>
            <a:r>
              <a:rPr lang="da-DK" dirty="0"/>
              <a:t>delvis lukkede døgninstitutioner og delvis lukkede afdelinger på </a:t>
            </a:r>
            <a:r>
              <a:rPr lang="da-DK" dirty="0" smtClean="0"/>
              <a:t>døgninstitutioner </a:t>
            </a:r>
            <a:r>
              <a:rPr lang="da-DK" dirty="0"/>
              <a:t>kan </a:t>
            </a:r>
            <a:r>
              <a:rPr lang="da-DK" dirty="0" smtClean="0"/>
              <a:t>anbragte børn </a:t>
            </a:r>
            <a:r>
              <a:rPr lang="da-DK" dirty="0"/>
              <a:t>og unge fastholdes fysisk, uanset om </a:t>
            </a:r>
            <a:r>
              <a:rPr lang="da-DK" dirty="0" smtClean="0"/>
              <a:t>betingelserne </a:t>
            </a:r>
            <a:r>
              <a:rPr lang="da-DK" dirty="0"/>
              <a:t>for at anvende fysisk magt efter § 9 er opfyldt</a:t>
            </a:r>
            <a:r>
              <a:rPr lang="da-DK" dirty="0" smtClean="0"/>
              <a:t>.</a:t>
            </a:r>
          </a:p>
          <a:p>
            <a:pPr marL="0" indent="0" algn="just">
              <a:buNone/>
            </a:pPr>
            <a:endParaRPr lang="da-DK" dirty="0"/>
          </a:p>
          <a:p>
            <a:pPr marL="0" indent="0" algn="just">
              <a:buNone/>
            </a:pPr>
            <a:r>
              <a:rPr lang="da-DK" b="1" i="1" dirty="0"/>
              <a:t>Stk. 2. </a:t>
            </a:r>
            <a:r>
              <a:rPr lang="da-DK" dirty="0"/>
              <a:t>Kommunalbestyrelsen kan træffe afgørelse om, at et barn eller en ung kan fastholdes efter stk. 1</a:t>
            </a:r>
            <a:r>
              <a:rPr lang="da-DK" dirty="0" smtClean="0"/>
              <a:t>, når </a:t>
            </a:r>
            <a:r>
              <a:rPr lang="da-DK" dirty="0"/>
              <a:t>det har afgørende betydning for den </a:t>
            </a:r>
            <a:r>
              <a:rPr lang="da-DK" dirty="0" smtClean="0"/>
              <a:t>socialpædagogiske </a:t>
            </a:r>
            <a:r>
              <a:rPr lang="da-DK" dirty="0"/>
              <a:t>behandling, at barnets eller den unge fastholdes</a:t>
            </a:r>
            <a:r>
              <a:rPr lang="da-DK" dirty="0" smtClean="0"/>
              <a:t>, og </a:t>
            </a:r>
            <a:r>
              <a:rPr lang="da-DK" dirty="0"/>
              <a:t>der er risiko for, at barnet eller den unges sundhed eller udvikling lider alvorlig skade, og hvis</a:t>
            </a:r>
          </a:p>
          <a:p>
            <a:pPr marL="252000" indent="-252000" algn="just">
              <a:buFont typeface="+mj-lt"/>
              <a:buAutoNum type="arabicPeriod"/>
            </a:pPr>
            <a:r>
              <a:rPr lang="da-DK" dirty="0" smtClean="0"/>
              <a:t>barnet </a:t>
            </a:r>
            <a:r>
              <a:rPr lang="da-DK" dirty="0"/>
              <a:t>eller den unge tidligere har rømmet fra åbne anbringelsessteder og det må formodes, at </a:t>
            </a:r>
            <a:r>
              <a:rPr lang="da-DK" dirty="0" smtClean="0"/>
              <a:t>den pågældende </a:t>
            </a:r>
            <a:r>
              <a:rPr lang="da-DK" dirty="0"/>
              <a:t>igen vil rømme fra </a:t>
            </a:r>
            <a:r>
              <a:rPr lang="da-DK" dirty="0" smtClean="0"/>
              <a:t>anbringelsesstedet</a:t>
            </a:r>
            <a:r>
              <a:rPr lang="da-DK" dirty="0"/>
              <a:t>,</a:t>
            </a:r>
          </a:p>
          <a:p>
            <a:pPr marL="252000" indent="-252000" algn="just">
              <a:buFont typeface="+mj-lt"/>
              <a:buAutoNum type="arabicPeriod"/>
            </a:pPr>
            <a:r>
              <a:rPr lang="da-DK" dirty="0" smtClean="0"/>
              <a:t>barnet </a:t>
            </a:r>
            <a:r>
              <a:rPr lang="da-DK" dirty="0"/>
              <a:t>eller den unge tidligere har begået kriminalitet og det må formodes, at den pågældende vil </a:t>
            </a:r>
            <a:r>
              <a:rPr lang="da-DK" dirty="0" smtClean="0"/>
              <a:t>begå ny </a:t>
            </a:r>
            <a:r>
              <a:rPr lang="da-DK" dirty="0"/>
              <a:t>kriminalitet,</a:t>
            </a:r>
          </a:p>
          <a:p>
            <a:pPr marL="252000" indent="-252000" algn="just">
              <a:buFont typeface="+mj-lt"/>
              <a:buAutoNum type="arabicPeriod"/>
            </a:pPr>
            <a:r>
              <a:rPr lang="da-DK" dirty="0" smtClean="0"/>
              <a:t>barnet </a:t>
            </a:r>
            <a:r>
              <a:rPr lang="da-DK" dirty="0"/>
              <a:t>eller den unge tidligere har indtaget euforiserende stoffer og det må formodes, at den </a:t>
            </a:r>
            <a:r>
              <a:rPr lang="da-DK" dirty="0" smtClean="0"/>
              <a:t>pågældende vil </a:t>
            </a:r>
            <a:r>
              <a:rPr lang="da-DK" dirty="0"/>
              <a:t>indtage euforiserende stoffer, eller</a:t>
            </a:r>
          </a:p>
          <a:p>
            <a:pPr marL="252000" indent="-252000" algn="just">
              <a:buFont typeface="+mj-lt"/>
              <a:buAutoNum type="arabicPeriod"/>
            </a:pPr>
            <a:r>
              <a:rPr lang="da-DK" dirty="0" smtClean="0"/>
              <a:t>barnet </a:t>
            </a:r>
            <a:r>
              <a:rPr lang="da-DK" dirty="0"/>
              <a:t>eller den unge tidligere har skadet sig selv og det må formodes, at den pågældende vil </a:t>
            </a:r>
            <a:r>
              <a:rPr lang="da-DK" dirty="0" smtClean="0"/>
              <a:t>skade sig </a:t>
            </a:r>
            <a:r>
              <a:rPr lang="da-DK" dirty="0"/>
              <a:t>selv alvorligt</a:t>
            </a:r>
            <a:r>
              <a:rPr lang="da-DK" dirty="0" smtClean="0"/>
              <a:t>.</a:t>
            </a:r>
            <a:endParaRPr lang="da-DK" dirty="0"/>
          </a:p>
        </p:txBody>
      </p:sp>
      <p:sp>
        <p:nvSpPr>
          <p:cNvPr id="5" name="Pladsholder til diasnummer 4"/>
          <p:cNvSpPr>
            <a:spLocks noGrp="1"/>
          </p:cNvSpPr>
          <p:nvPr>
            <p:ph type="sldNum" sz="quarter" idx="12"/>
          </p:nvPr>
        </p:nvSpPr>
        <p:spPr/>
        <p:txBody>
          <a:bodyPr/>
          <a:lstStyle/>
          <a:p>
            <a:fld id="{F0807391-B743-44AD-BC39-18B657B47F75}" type="slidenum">
              <a:rPr lang="da-DK" smtClean="0"/>
              <a:t>16</a:t>
            </a:fld>
            <a:endParaRPr lang="da-DK"/>
          </a:p>
        </p:txBody>
      </p:sp>
      <p:sp>
        <p:nvSpPr>
          <p:cNvPr id="6" name="Pladsholder til sidefod 3"/>
          <p:cNvSpPr>
            <a:spLocks noGrp="1"/>
          </p:cNvSpPr>
          <p:nvPr>
            <p:ph type="ftr" sz="quarter" idx="11"/>
          </p:nvPr>
        </p:nvSpPr>
        <p:spPr>
          <a:xfrm>
            <a:off x="330200" y="6356350"/>
            <a:ext cx="5689600" cy="365125"/>
          </a:xfrm>
        </p:spPr>
        <p:txBody>
          <a:bodyPr/>
          <a:lstStyle/>
          <a:p>
            <a:pPr algn="l">
              <a:defRPr/>
            </a:pPr>
            <a:r>
              <a:rPr lang="da-DK" dirty="0" smtClean="0"/>
              <a:t>Delvis lukkede døgninstitutioner og delvis lukkede afdelinger</a:t>
            </a:r>
            <a:endParaRPr lang="en-GB" dirty="0"/>
          </a:p>
        </p:txBody>
      </p:sp>
    </p:spTree>
    <p:extLst>
      <p:ext uri="{BB962C8B-B14F-4D97-AF65-F5344CB8AC3E}">
        <p14:creationId xmlns:p14="http://schemas.microsoft.com/office/powerpoint/2010/main" val="369729105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76450" y="115502"/>
            <a:ext cx="5662613" cy="1179897"/>
          </a:xfrm>
        </p:spPr>
        <p:txBody>
          <a:bodyPr/>
          <a:lstStyle/>
          <a:p>
            <a:r>
              <a:rPr lang="da-DK" dirty="0" smtClean="0"/>
              <a:t>Fastholdelse – lovens ordlyd</a:t>
            </a:r>
            <a:endParaRPr lang="da-DK" dirty="0"/>
          </a:p>
        </p:txBody>
      </p:sp>
      <p:sp>
        <p:nvSpPr>
          <p:cNvPr id="3" name="Pladsholder til indhold 2"/>
          <p:cNvSpPr>
            <a:spLocks noGrp="1"/>
          </p:cNvSpPr>
          <p:nvPr>
            <p:ph idx="1"/>
          </p:nvPr>
        </p:nvSpPr>
        <p:spPr>
          <a:xfrm>
            <a:off x="450000" y="1562400"/>
            <a:ext cx="8244000" cy="4460400"/>
          </a:xfrm>
          <a:ln w="19050">
            <a:solidFill>
              <a:schemeClr val="tx1"/>
            </a:solidFill>
          </a:ln>
        </p:spPr>
        <p:txBody>
          <a:bodyPr anchor="ctr" anchorCtr="0"/>
          <a:lstStyle/>
          <a:p>
            <a:pPr marL="0" indent="0" algn="just">
              <a:buNone/>
            </a:pPr>
            <a:endParaRPr lang="da-DK" sz="1600" b="1" i="1" dirty="0" smtClean="0"/>
          </a:p>
          <a:p>
            <a:pPr marL="0" indent="0" algn="just">
              <a:buNone/>
            </a:pPr>
            <a:r>
              <a:rPr lang="da-DK" b="1" i="1" dirty="0" smtClean="0"/>
              <a:t>Stk</a:t>
            </a:r>
            <a:r>
              <a:rPr lang="da-DK" b="1" i="1" dirty="0"/>
              <a:t>. 3. </a:t>
            </a:r>
            <a:r>
              <a:rPr lang="da-DK" dirty="0"/>
              <a:t>Lederen eller dennes stedfortræder kan inden for de rammer om fastholdelse, som </a:t>
            </a:r>
            <a:r>
              <a:rPr lang="da-DK" dirty="0" smtClean="0"/>
              <a:t>kommunalbestyrelsen har </a:t>
            </a:r>
            <a:r>
              <a:rPr lang="da-DK" dirty="0"/>
              <a:t>truffet afgørelse om, jf. stk. 2, i en konkret situation fastholde barnet eller den unge</a:t>
            </a:r>
            <a:r>
              <a:rPr lang="da-DK" dirty="0" smtClean="0"/>
              <a:t>.</a:t>
            </a:r>
          </a:p>
          <a:p>
            <a:pPr marL="0" indent="0" algn="just">
              <a:buNone/>
            </a:pPr>
            <a:endParaRPr lang="da-DK" dirty="0"/>
          </a:p>
          <a:p>
            <a:pPr marL="0" indent="0" algn="just">
              <a:buNone/>
            </a:pPr>
            <a:r>
              <a:rPr lang="da-DK" b="1" i="1" dirty="0"/>
              <a:t>Stk. 4</a:t>
            </a:r>
            <a:r>
              <a:rPr lang="da-DK" i="1" dirty="0"/>
              <a:t>. </a:t>
            </a:r>
            <a:r>
              <a:rPr lang="da-DK" dirty="0"/>
              <a:t>Afgørelse om </a:t>
            </a:r>
            <a:r>
              <a:rPr lang="da-DK" dirty="0" smtClean="0"/>
              <a:t>fastholdelse </a:t>
            </a:r>
            <a:r>
              <a:rPr lang="da-DK" dirty="0"/>
              <a:t>efter stk. 2 og </a:t>
            </a:r>
            <a:r>
              <a:rPr lang="da-DK" dirty="0" smtClean="0"/>
              <a:t>tilbageholdelse </a:t>
            </a:r>
            <a:r>
              <a:rPr lang="da-DK" dirty="0"/>
              <a:t>efter § 12, stk. 2, er en samlet </a:t>
            </a:r>
            <a:r>
              <a:rPr lang="da-DK" dirty="0" smtClean="0"/>
              <a:t>afgørelse og </a:t>
            </a:r>
            <a:r>
              <a:rPr lang="da-DK" dirty="0"/>
              <a:t>træffes for et 1 år ad gangen.</a:t>
            </a:r>
          </a:p>
        </p:txBody>
      </p:sp>
      <p:sp>
        <p:nvSpPr>
          <p:cNvPr id="5" name="Pladsholder til diasnummer 4"/>
          <p:cNvSpPr>
            <a:spLocks noGrp="1"/>
          </p:cNvSpPr>
          <p:nvPr>
            <p:ph type="sldNum" sz="quarter" idx="12"/>
          </p:nvPr>
        </p:nvSpPr>
        <p:spPr/>
        <p:txBody>
          <a:bodyPr/>
          <a:lstStyle/>
          <a:p>
            <a:fld id="{F0807391-B743-44AD-BC39-18B657B47F75}" type="slidenum">
              <a:rPr lang="da-DK" smtClean="0"/>
              <a:t>17</a:t>
            </a:fld>
            <a:endParaRPr lang="da-DK"/>
          </a:p>
        </p:txBody>
      </p:sp>
      <p:sp>
        <p:nvSpPr>
          <p:cNvPr id="6" name="Pladsholder til sidefod 3"/>
          <p:cNvSpPr>
            <a:spLocks noGrp="1"/>
          </p:cNvSpPr>
          <p:nvPr>
            <p:ph type="ftr" sz="quarter" idx="11"/>
          </p:nvPr>
        </p:nvSpPr>
        <p:spPr>
          <a:xfrm>
            <a:off x="330200" y="6356350"/>
            <a:ext cx="5689600" cy="365125"/>
          </a:xfrm>
        </p:spPr>
        <p:txBody>
          <a:bodyPr/>
          <a:lstStyle/>
          <a:p>
            <a:pPr algn="l">
              <a:defRPr/>
            </a:pPr>
            <a:r>
              <a:rPr lang="da-DK" dirty="0" smtClean="0"/>
              <a:t>Delvis lukkede døgninstitutioner og delvis lukkede afdelinger</a:t>
            </a:r>
            <a:endParaRPr lang="en-GB" dirty="0"/>
          </a:p>
        </p:txBody>
      </p:sp>
    </p:spTree>
    <p:extLst>
      <p:ext uri="{BB962C8B-B14F-4D97-AF65-F5344CB8AC3E}">
        <p14:creationId xmlns:p14="http://schemas.microsoft.com/office/powerpoint/2010/main" val="169910854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95701" y="336886"/>
            <a:ext cx="6357486" cy="962526"/>
          </a:xfrm>
        </p:spPr>
        <p:txBody>
          <a:bodyPr>
            <a:normAutofit/>
          </a:bodyPr>
          <a:lstStyle/>
          <a:p>
            <a:r>
              <a:rPr lang="da-DK" dirty="0" smtClean="0"/>
              <a:t>Bekendtgørelsens </a:t>
            </a:r>
            <a:r>
              <a:rPr lang="da-DK" dirty="0"/>
              <a:t>ordlyd</a:t>
            </a:r>
          </a:p>
        </p:txBody>
      </p:sp>
      <p:sp>
        <p:nvSpPr>
          <p:cNvPr id="3" name="Pladsholder til indhold 2"/>
          <p:cNvSpPr>
            <a:spLocks noGrp="1"/>
          </p:cNvSpPr>
          <p:nvPr>
            <p:ph idx="1"/>
          </p:nvPr>
        </p:nvSpPr>
        <p:spPr>
          <a:ln>
            <a:solidFill>
              <a:schemeClr val="tx1"/>
            </a:solidFill>
          </a:ln>
        </p:spPr>
        <p:txBody>
          <a:bodyPr>
            <a:normAutofit lnSpcReduction="10000"/>
          </a:bodyPr>
          <a:lstStyle/>
          <a:p>
            <a:pPr marL="0" indent="0">
              <a:buNone/>
            </a:pPr>
            <a:r>
              <a:rPr lang="da-DK" dirty="0"/>
              <a:t>§ 4. </a:t>
            </a:r>
            <a:endParaRPr lang="da-DK" dirty="0" smtClean="0"/>
          </a:p>
          <a:p>
            <a:pPr marL="0" indent="0">
              <a:buNone/>
            </a:pPr>
            <a:r>
              <a:rPr lang="da-DK" b="1" i="1" dirty="0" smtClean="0"/>
              <a:t>Stk. 1. </a:t>
            </a:r>
            <a:r>
              <a:rPr lang="da-DK" dirty="0" smtClean="0"/>
              <a:t>Ved </a:t>
            </a:r>
            <a:r>
              <a:rPr lang="da-DK" dirty="0"/>
              <a:t>en delvis lukket døgninstitution, jf. § 66, stk. 1, nr. 6, i lov om social service, forstås en døgninstitution for børn og unge mellem 12 og 17 år, hvor der i perioder kan ske tilbageholdelse i form af aflåsning af yderdøre og vinduer og fysisk fastholdelse, når betingelserne i henholdsvis § 12, stk. 2, og § 13, stk. 2, i lov om voksenansvar for anbragte børn og unge, er opfyldt.</a:t>
            </a:r>
          </a:p>
          <a:p>
            <a:pPr marL="0" indent="0">
              <a:buNone/>
            </a:pPr>
            <a:endParaRPr lang="da-DK" b="1" i="1" dirty="0" smtClean="0"/>
          </a:p>
          <a:p>
            <a:pPr marL="0" indent="0">
              <a:buNone/>
            </a:pPr>
            <a:r>
              <a:rPr lang="da-DK" b="1" i="1" dirty="0" smtClean="0"/>
              <a:t>Stk</a:t>
            </a:r>
            <a:r>
              <a:rPr lang="da-DK" b="1" i="1" dirty="0"/>
              <a:t>. 2. </a:t>
            </a:r>
            <a:r>
              <a:rPr lang="da-DK" dirty="0"/>
              <a:t>Ved en delvis lukket afdeling på en døgninstitution forstås en afdeling for børn og unge mellem 12 og 17 år, hvor der i perioder kan ske tilbageholdelse i form af aflåsning af yderdøre og vinduer samt fysisk fastholdelse, når betingelserne i henholdsvis § 12, stk. 2, og § 13, stk. 2, i lov om voksenansvar for anbragte børn og unge, er opfyldt.</a:t>
            </a:r>
          </a:p>
          <a:p>
            <a:pPr marL="0" indent="0">
              <a:buNone/>
            </a:pPr>
            <a:endParaRPr lang="da-DK" b="1" i="1" dirty="0" smtClean="0"/>
          </a:p>
          <a:p>
            <a:pPr marL="0" indent="0">
              <a:buNone/>
            </a:pPr>
            <a:r>
              <a:rPr lang="da-DK" b="1" i="1" dirty="0" smtClean="0"/>
              <a:t>Stk</a:t>
            </a:r>
            <a:r>
              <a:rPr lang="da-DK" b="1" i="1" dirty="0"/>
              <a:t>. 3. </a:t>
            </a:r>
            <a:r>
              <a:rPr lang="da-DK" dirty="0"/>
              <a:t>Børn og unge, der tilbageholdes i en delvis lukket døgninstitution eller på en delvis lukket afdeling på en døgninstitution ud over 24 timer, skal have adgang til at opholde sig i frisk luft i mindst 1 time dagligt.</a:t>
            </a:r>
          </a:p>
        </p:txBody>
      </p:sp>
      <p:sp>
        <p:nvSpPr>
          <p:cNvPr id="5" name="Pladsholder til diasnummer 4"/>
          <p:cNvSpPr>
            <a:spLocks noGrp="1"/>
          </p:cNvSpPr>
          <p:nvPr>
            <p:ph type="sldNum" sz="quarter" idx="12"/>
          </p:nvPr>
        </p:nvSpPr>
        <p:spPr/>
        <p:txBody>
          <a:bodyPr/>
          <a:lstStyle/>
          <a:p>
            <a:fld id="{F0807391-B743-44AD-BC39-18B657B47F75}" type="slidenum">
              <a:rPr lang="da-DK" smtClean="0"/>
              <a:t>18</a:t>
            </a:fld>
            <a:endParaRPr lang="da-DK"/>
          </a:p>
        </p:txBody>
      </p:sp>
      <p:sp>
        <p:nvSpPr>
          <p:cNvPr id="6" name="Pladsholder til sidefod 3"/>
          <p:cNvSpPr>
            <a:spLocks noGrp="1"/>
          </p:cNvSpPr>
          <p:nvPr>
            <p:ph type="ftr" sz="quarter" idx="11"/>
          </p:nvPr>
        </p:nvSpPr>
        <p:spPr>
          <a:xfrm>
            <a:off x="330200" y="6356350"/>
            <a:ext cx="5689600" cy="365125"/>
          </a:xfrm>
        </p:spPr>
        <p:txBody>
          <a:bodyPr/>
          <a:lstStyle/>
          <a:p>
            <a:pPr algn="l">
              <a:defRPr/>
            </a:pPr>
            <a:r>
              <a:rPr lang="da-DK" dirty="0" smtClean="0"/>
              <a:t>Delvis lukkede døgninstitutioner og delvis lukkede afdelinger</a:t>
            </a:r>
            <a:endParaRPr lang="en-GB" dirty="0"/>
          </a:p>
        </p:txBody>
      </p:sp>
    </p:spTree>
    <p:extLst>
      <p:ext uri="{BB962C8B-B14F-4D97-AF65-F5344CB8AC3E}">
        <p14:creationId xmlns:p14="http://schemas.microsoft.com/office/powerpoint/2010/main" val="36430520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0000" y="172800"/>
            <a:ext cx="6498771" cy="1162800"/>
          </a:xfrm>
        </p:spPr>
        <p:txBody>
          <a:bodyPr>
            <a:noAutofit/>
          </a:bodyPr>
          <a:lstStyle/>
          <a:p>
            <a:r>
              <a:rPr lang="da-DK" dirty="0"/>
              <a:t/>
            </a:r>
            <a:br>
              <a:rPr lang="da-DK" dirty="0"/>
            </a:br>
            <a:r>
              <a:rPr lang="da-DK" dirty="0" smtClean="0"/>
              <a:t>Rettigheder </a:t>
            </a:r>
            <a:r>
              <a:rPr lang="da-DK" dirty="0"/>
              <a:t>og indgreb heri </a:t>
            </a:r>
            <a:br>
              <a:rPr lang="da-DK" dirty="0"/>
            </a:br>
            <a:endParaRPr lang="da-DK" dirty="0"/>
          </a:p>
        </p:txBody>
      </p:sp>
      <p:sp>
        <p:nvSpPr>
          <p:cNvPr id="3" name="Pladsholder til indhold 2"/>
          <p:cNvSpPr>
            <a:spLocks noGrp="1"/>
          </p:cNvSpPr>
          <p:nvPr>
            <p:ph idx="1"/>
          </p:nvPr>
        </p:nvSpPr>
        <p:spPr/>
        <p:txBody>
          <a:bodyPr/>
          <a:lstStyle/>
          <a:p>
            <a:pPr marL="0" indent="0" algn="ctr">
              <a:buNone/>
            </a:pPr>
            <a:endParaRPr lang="da-DK" dirty="0" smtClean="0"/>
          </a:p>
          <a:p>
            <a:pPr marL="0" indent="0" algn="ctr">
              <a:buNone/>
            </a:pPr>
            <a:r>
              <a:rPr lang="da-DK" dirty="0" smtClean="0"/>
              <a:t>VÆR </a:t>
            </a:r>
            <a:r>
              <a:rPr lang="da-DK" dirty="0"/>
              <a:t>ALTID OPMÆRKSOM PÅ:</a:t>
            </a:r>
          </a:p>
          <a:p>
            <a:pPr marL="0" indent="0" algn="ctr">
              <a:buNone/>
            </a:pPr>
            <a:endParaRPr lang="da-DK" sz="2800" dirty="0"/>
          </a:p>
          <a:p>
            <a:pPr marL="0" indent="0" algn="ctr">
              <a:buNone/>
            </a:pPr>
            <a:r>
              <a:rPr lang="da-DK" dirty="0" smtClean="0"/>
              <a:t>§§ 12- 13 </a:t>
            </a:r>
            <a:r>
              <a:rPr lang="da-DK" dirty="0"/>
              <a:t>i lov om voksenansvar </a:t>
            </a:r>
            <a:r>
              <a:rPr lang="da-DK" dirty="0" smtClean="0"/>
              <a:t>om tilbageholdelse og fastholdelse på delvis lukkede afdelinger / døgninstitutioner er undtagelsesbestemmelser </a:t>
            </a:r>
            <a:r>
              <a:rPr lang="da-DK" dirty="0"/>
              <a:t>fra hovedreglen – retten til </a:t>
            </a:r>
            <a:r>
              <a:rPr lang="da-DK" dirty="0" smtClean="0"/>
              <a:t>at kunne bevæge sig frit, </a:t>
            </a:r>
            <a:r>
              <a:rPr lang="da-DK" dirty="0"/>
              <a:t>som den er formuleret i grundlov og internationale konventioner</a:t>
            </a:r>
          </a:p>
        </p:txBody>
      </p:sp>
      <p:sp>
        <p:nvSpPr>
          <p:cNvPr id="5" name="Pladsholder til diasnummer 4"/>
          <p:cNvSpPr>
            <a:spLocks noGrp="1"/>
          </p:cNvSpPr>
          <p:nvPr>
            <p:ph type="sldNum" sz="quarter" idx="12"/>
          </p:nvPr>
        </p:nvSpPr>
        <p:spPr/>
        <p:txBody>
          <a:bodyPr/>
          <a:lstStyle/>
          <a:p>
            <a:fld id="{F0807391-B743-44AD-BC39-18B657B47F75}" type="slidenum">
              <a:rPr lang="da-DK" smtClean="0"/>
              <a:t>2</a:t>
            </a:fld>
            <a:endParaRPr lang="da-DK"/>
          </a:p>
        </p:txBody>
      </p:sp>
      <p:sp>
        <p:nvSpPr>
          <p:cNvPr id="9" name="Pladsholder til sidefod 3"/>
          <p:cNvSpPr>
            <a:spLocks noGrp="1"/>
          </p:cNvSpPr>
          <p:nvPr>
            <p:ph type="ftr" sz="quarter" idx="11"/>
          </p:nvPr>
        </p:nvSpPr>
        <p:spPr>
          <a:xfrm>
            <a:off x="330200" y="6356350"/>
            <a:ext cx="5689600" cy="365125"/>
          </a:xfrm>
        </p:spPr>
        <p:txBody>
          <a:bodyPr/>
          <a:lstStyle/>
          <a:p>
            <a:pPr algn="l">
              <a:defRPr/>
            </a:pPr>
            <a:r>
              <a:rPr lang="da-DK" dirty="0" smtClean="0"/>
              <a:t>Delvis lukkede døgninstitutioner og delvis lukkede afdelinger</a:t>
            </a:r>
            <a:endParaRPr lang="en-GB" dirty="0"/>
          </a:p>
        </p:txBody>
      </p:sp>
    </p:spTree>
    <p:extLst>
      <p:ext uri="{BB962C8B-B14F-4D97-AF65-F5344CB8AC3E}">
        <p14:creationId xmlns:p14="http://schemas.microsoft.com/office/powerpoint/2010/main" val="28447858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0000" y="172800"/>
            <a:ext cx="6624587" cy="1162800"/>
          </a:xfrm>
        </p:spPr>
        <p:txBody>
          <a:bodyPr>
            <a:noAutofit/>
          </a:bodyPr>
          <a:lstStyle/>
          <a:p>
            <a:r>
              <a:rPr lang="da-DK" dirty="0" smtClean="0"/>
              <a:t>Retten til personlig frihed og bevægelsesfrihed</a:t>
            </a:r>
            <a:endParaRPr lang="da-DK" dirty="0"/>
          </a:p>
        </p:txBody>
      </p:sp>
      <p:sp>
        <p:nvSpPr>
          <p:cNvPr id="3" name="Pladsholder til indhold 2"/>
          <p:cNvSpPr>
            <a:spLocks noGrp="1"/>
          </p:cNvSpPr>
          <p:nvPr>
            <p:ph idx="1"/>
          </p:nvPr>
        </p:nvSpPr>
        <p:spPr>
          <a:xfrm>
            <a:off x="450000" y="1368000"/>
            <a:ext cx="8229600" cy="4888791"/>
          </a:xfrm>
        </p:spPr>
        <p:txBody>
          <a:bodyPr>
            <a:normAutofit/>
          </a:bodyPr>
          <a:lstStyle/>
          <a:p>
            <a:pPr marL="0" lvl="0" indent="0">
              <a:buNone/>
            </a:pPr>
            <a:r>
              <a:rPr lang="da-DK" dirty="0"/>
              <a:t>Ret til personlig frihed og bevægelsesfrihed:</a:t>
            </a:r>
          </a:p>
          <a:p>
            <a:pPr>
              <a:buFont typeface="Arial" panose="020B0604020202020204" pitchFamily="34" charset="0"/>
              <a:buChar char="•"/>
            </a:pPr>
            <a:r>
              <a:rPr lang="da-DK" dirty="0"/>
              <a:t>Anbragte børn og unge har ret til frit at bevæge sig indenfor og udenfor anbringelsesstedet</a:t>
            </a:r>
          </a:p>
          <a:p>
            <a:pPr>
              <a:buFont typeface="Arial" panose="020B0604020202020204" pitchFamily="34" charset="0"/>
              <a:buChar char="•"/>
            </a:pPr>
            <a:r>
              <a:rPr lang="da-DK" dirty="0"/>
              <a:t>Begrebet ”personlig frihed” henviser til beskyttelsens mod vilkårlig frihedsberøvelse</a:t>
            </a:r>
          </a:p>
          <a:p>
            <a:pPr>
              <a:buFont typeface="Arial" panose="020B0604020202020204" pitchFamily="34" charset="0"/>
              <a:buChar char="•"/>
            </a:pPr>
            <a:r>
              <a:rPr lang="da-DK" dirty="0"/>
              <a:t>Bevægelsesfriheden er bredere – omfatter retten til at kunne vælge sit opholdssted, herunder retten til at forlade landet</a:t>
            </a:r>
          </a:p>
          <a:p>
            <a:pPr lvl="0"/>
            <a:endParaRPr lang="da-DK" dirty="0"/>
          </a:p>
          <a:p>
            <a:pPr marL="0" lvl="0" indent="0">
              <a:buNone/>
            </a:pPr>
            <a:r>
              <a:rPr lang="da-DK" dirty="0"/>
              <a:t>Væsentlige bestemmelser:</a:t>
            </a:r>
          </a:p>
          <a:p>
            <a:pPr lvl="0"/>
            <a:r>
              <a:rPr lang="da-DK" dirty="0"/>
              <a:t>Grundlovens § 71 beskytter mod vilkårlig frihedsberøvelse</a:t>
            </a:r>
          </a:p>
          <a:p>
            <a:pPr lvl="0"/>
            <a:r>
              <a:rPr lang="da-DK" dirty="0"/>
              <a:t>Den Europæiske menneskerettighedskonvention artikel 5, vedrører den fysiske frihed og indgreb heri</a:t>
            </a:r>
          </a:p>
          <a:p>
            <a:r>
              <a:rPr lang="da-DK" dirty="0"/>
              <a:t>Den Europæiske menneskerettighedskonvention, 4.tillægsprotokol Artikel 2 vedrører bevægelsesfriheden og indgreb heri</a:t>
            </a:r>
          </a:p>
          <a:p>
            <a:pPr lvl="0"/>
            <a:r>
              <a:rPr lang="da-DK" dirty="0"/>
              <a:t>FN’s Børnekonvention, Artikel 37 vedrører frihedsberøvelse af børn</a:t>
            </a:r>
          </a:p>
          <a:p>
            <a:pPr marL="0" indent="0">
              <a:buNone/>
            </a:pPr>
            <a:endParaRPr lang="da-DK" b="1" dirty="0"/>
          </a:p>
        </p:txBody>
      </p:sp>
      <p:sp>
        <p:nvSpPr>
          <p:cNvPr id="5" name="Pladsholder til diasnummer 4"/>
          <p:cNvSpPr>
            <a:spLocks noGrp="1"/>
          </p:cNvSpPr>
          <p:nvPr>
            <p:ph type="sldNum" sz="quarter" idx="12"/>
          </p:nvPr>
        </p:nvSpPr>
        <p:spPr/>
        <p:txBody>
          <a:bodyPr/>
          <a:lstStyle/>
          <a:p>
            <a:fld id="{F0807391-B743-44AD-BC39-18B657B47F75}" type="slidenum">
              <a:rPr lang="da-DK" smtClean="0"/>
              <a:t>3</a:t>
            </a:fld>
            <a:endParaRPr lang="da-DK"/>
          </a:p>
        </p:txBody>
      </p:sp>
      <p:sp>
        <p:nvSpPr>
          <p:cNvPr id="6" name="Pladsholder til sidefod 3"/>
          <p:cNvSpPr>
            <a:spLocks noGrp="1"/>
          </p:cNvSpPr>
          <p:nvPr>
            <p:ph type="ftr" sz="quarter" idx="11"/>
          </p:nvPr>
        </p:nvSpPr>
        <p:spPr>
          <a:xfrm>
            <a:off x="330200" y="6356350"/>
            <a:ext cx="5689600" cy="365125"/>
          </a:xfrm>
        </p:spPr>
        <p:txBody>
          <a:bodyPr/>
          <a:lstStyle/>
          <a:p>
            <a:pPr algn="l">
              <a:defRPr/>
            </a:pPr>
            <a:r>
              <a:rPr lang="da-DK" dirty="0" smtClean="0"/>
              <a:t>Delvis lukkede døgninstitutioner og delvis lukkede afdelinger</a:t>
            </a:r>
            <a:endParaRPr lang="en-GB" dirty="0"/>
          </a:p>
        </p:txBody>
      </p:sp>
    </p:spTree>
    <p:extLst>
      <p:ext uri="{BB962C8B-B14F-4D97-AF65-F5344CB8AC3E}">
        <p14:creationId xmlns:p14="http://schemas.microsoft.com/office/powerpoint/2010/main" val="25989629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0000" y="172800"/>
            <a:ext cx="5662613" cy="957943"/>
          </a:xfrm>
        </p:spPr>
        <p:txBody>
          <a:bodyPr>
            <a:noAutofit/>
          </a:bodyPr>
          <a:lstStyle/>
          <a:p>
            <a:r>
              <a:rPr lang="da-DK" dirty="0" smtClean="0"/>
              <a:t>Formålet med anbringelsesformen</a:t>
            </a:r>
            <a:endParaRPr lang="da-DK" dirty="0"/>
          </a:p>
        </p:txBody>
      </p:sp>
      <p:sp>
        <p:nvSpPr>
          <p:cNvPr id="3" name="Pladsholder til indhold 2"/>
          <p:cNvSpPr>
            <a:spLocks noGrp="1"/>
          </p:cNvSpPr>
          <p:nvPr>
            <p:ph idx="1"/>
          </p:nvPr>
        </p:nvSpPr>
        <p:spPr>
          <a:xfrm>
            <a:off x="450000" y="1600200"/>
            <a:ext cx="8229600" cy="4525963"/>
          </a:xfrm>
        </p:spPr>
        <p:txBody>
          <a:bodyPr>
            <a:normAutofit/>
          </a:bodyPr>
          <a:lstStyle/>
          <a:p>
            <a:pPr>
              <a:buFont typeface="Arial" charset="0"/>
              <a:buChar char="•"/>
            </a:pPr>
            <a:r>
              <a:rPr lang="da-DK" dirty="0" smtClean="0"/>
              <a:t>At fastholde børn og unge med alvorlige adfærdsproblemer i et længerevarende socialpædagogisk behandlingsforløb.</a:t>
            </a:r>
          </a:p>
          <a:p>
            <a:pPr>
              <a:buFont typeface="Arial" charset="0"/>
              <a:buChar char="•"/>
            </a:pPr>
            <a:r>
              <a:rPr lang="da-DK" dirty="0" smtClean="0"/>
              <a:t>Anvendelse af institutionstypen er knyttet til barnets eller den unges problemer og ikke forældrenes problemer.</a:t>
            </a:r>
            <a:endParaRPr lang="da-DK" dirty="0"/>
          </a:p>
          <a:p>
            <a:pPr marL="0" indent="0">
              <a:buNone/>
            </a:pPr>
            <a:endParaRPr lang="da-DK" dirty="0" smtClean="0"/>
          </a:p>
          <a:p>
            <a:pPr marL="0" indent="0">
              <a:buNone/>
            </a:pPr>
            <a:r>
              <a:rPr lang="da-DK" dirty="0" smtClean="0"/>
              <a:t>Målgruppen</a:t>
            </a:r>
          </a:p>
          <a:p>
            <a:pPr>
              <a:buFont typeface="Arial" charset="0"/>
              <a:buChar char="•"/>
            </a:pPr>
            <a:r>
              <a:rPr lang="da-DK" dirty="0" smtClean="0"/>
              <a:t>Alene børn og unge i alderen 12 - 17 år.</a:t>
            </a:r>
          </a:p>
          <a:p>
            <a:pPr>
              <a:buFont typeface="Arial" charset="0"/>
              <a:buChar char="•"/>
            </a:pPr>
            <a:r>
              <a:rPr lang="da-DK" dirty="0" smtClean="0"/>
              <a:t>Negativ </a:t>
            </a:r>
            <a:r>
              <a:rPr lang="da-DK" dirty="0"/>
              <a:t>og </a:t>
            </a:r>
            <a:r>
              <a:rPr lang="da-DK" dirty="0" err="1"/>
              <a:t>udadreagerende</a:t>
            </a:r>
            <a:r>
              <a:rPr lang="da-DK" dirty="0"/>
              <a:t> adfærd, misbrugsproblemer eller kriminel adfærd </a:t>
            </a:r>
            <a:endParaRPr lang="da-DK" dirty="0" smtClean="0"/>
          </a:p>
          <a:p>
            <a:pPr>
              <a:buFont typeface="Arial" charset="0"/>
              <a:buChar char="•"/>
            </a:pPr>
            <a:r>
              <a:rPr lang="da-DK" dirty="0" smtClean="0"/>
              <a:t>Med behov for længerevarende behandling.</a:t>
            </a:r>
          </a:p>
          <a:p>
            <a:pPr marL="0" indent="0">
              <a:buNone/>
            </a:pPr>
            <a:endParaRPr lang="da-DK" dirty="0"/>
          </a:p>
          <a:p>
            <a:pPr marL="0" indent="0">
              <a:buNone/>
            </a:pPr>
            <a:r>
              <a:rPr lang="da-DK" dirty="0"/>
              <a:t>T</a:t>
            </a:r>
            <a:r>
              <a:rPr lang="da-DK" dirty="0" smtClean="0"/>
              <a:t>ilbageholdelse og fastholdelse på delvis lukkede døgninstitutioner og delvis lukkede afdelinger på døgninstitutioner kan tillige anvendes til unge, der er fyldt 18 år, og som er anbragt som led i en strafferetlig dom eller kendelse.</a:t>
            </a:r>
          </a:p>
          <a:p>
            <a:pPr>
              <a:buFont typeface="Arial" charset="0"/>
              <a:buChar char="•"/>
            </a:pPr>
            <a:endParaRPr lang="da-DK" dirty="0" smtClean="0"/>
          </a:p>
          <a:p>
            <a:pPr>
              <a:buFont typeface="Arial" charset="0"/>
              <a:buChar char="•"/>
            </a:pPr>
            <a:endParaRPr lang="da-DK" dirty="0"/>
          </a:p>
        </p:txBody>
      </p:sp>
      <p:sp>
        <p:nvSpPr>
          <p:cNvPr id="5" name="Pladsholder til diasnummer 4"/>
          <p:cNvSpPr>
            <a:spLocks noGrp="1"/>
          </p:cNvSpPr>
          <p:nvPr>
            <p:ph type="sldNum" sz="quarter" idx="12"/>
          </p:nvPr>
        </p:nvSpPr>
        <p:spPr/>
        <p:txBody>
          <a:bodyPr/>
          <a:lstStyle/>
          <a:p>
            <a:fld id="{F0807391-B743-44AD-BC39-18B657B47F75}" type="slidenum">
              <a:rPr lang="da-DK" smtClean="0"/>
              <a:t>4</a:t>
            </a:fld>
            <a:endParaRPr lang="da-DK"/>
          </a:p>
        </p:txBody>
      </p:sp>
      <p:sp>
        <p:nvSpPr>
          <p:cNvPr id="6" name="Pladsholder til sidefod 3"/>
          <p:cNvSpPr>
            <a:spLocks noGrp="1"/>
          </p:cNvSpPr>
          <p:nvPr>
            <p:ph type="ftr" sz="quarter" idx="11"/>
          </p:nvPr>
        </p:nvSpPr>
        <p:spPr>
          <a:xfrm>
            <a:off x="330200" y="6356350"/>
            <a:ext cx="5689600" cy="365125"/>
          </a:xfrm>
        </p:spPr>
        <p:txBody>
          <a:bodyPr/>
          <a:lstStyle/>
          <a:p>
            <a:pPr algn="l">
              <a:defRPr/>
            </a:pPr>
            <a:r>
              <a:rPr lang="da-DK" dirty="0" smtClean="0"/>
              <a:t>Delvis lukkede døgninstitutioner og delvis lukkede afdelinger</a:t>
            </a:r>
            <a:endParaRPr lang="en-GB" dirty="0"/>
          </a:p>
        </p:txBody>
      </p:sp>
    </p:spTree>
    <p:extLst>
      <p:ext uri="{BB962C8B-B14F-4D97-AF65-F5344CB8AC3E}">
        <p14:creationId xmlns:p14="http://schemas.microsoft.com/office/powerpoint/2010/main" val="33162030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0000" y="172799"/>
            <a:ext cx="5662613" cy="1162800"/>
          </a:xfrm>
        </p:spPr>
        <p:txBody>
          <a:bodyPr>
            <a:normAutofit/>
          </a:bodyPr>
          <a:lstStyle/>
          <a:p>
            <a:r>
              <a:rPr lang="da-DK" dirty="0" smtClean="0"/>
              <a:t>Lovens indhold – Tilbageholdelse og fastholdelse </a:t>
            </a:r>
            <a:endParaRPr lang="da-DK" dirty="0"/>
          </a:p>
        </p:txBody>
      </p:sp>
      <p:sp>
        <p:nvSpPr>
          <p:cNvPr id="3" name="Pladsholder til indhold 2"/>
          <p:cNvSpPr>
            <a:spLocks noGrp="1"/>
          </p:cNvSpPr>
          <p:nvPr>
            <p:ph idx="1"/>
          </p:nvPr>
        </p:nvSpPr>
        <p:spPr>
          <a:xfrm>
            <a:off x="450000" y="1382486"/>
            <a:ext cx="8229600" cy="5141458"/>
          </a:xfrm>
        </p:spPr>
        <p:txBody>
          <a:bodyPr>
            <a:normAutofit lnSpcReduction="10000"/>
          </a:bodyPr>
          <a:lstStyle/>
          <a:p>
            <a:pPr marL="0" indent="0">
              <a:buNone/>
            </a:pPr>
            <a:r>
              <a:rPr lang="da-DK" dirty="0" smtClean="0"/>
              <a:t>Anvendelsesområde</a:t>
            </a:r>
            <a:r>
              <a:rPr lang="da-DK" dirty="0"/>
              <a:t>:</a:t>
            </a:r>
          </a:p>
          <a:p>
            <a:pPr marL="0" indent="0">
              <a:buNone/>
            </a:pPr>
            <a:r>
              <a:rPr lang="da-DK" dirty="0" smtClean="0"/>
              <a:t>Delvis lukkede døgninstitutioner og delvis lukkede afdelinger på  døgninstitutioner.</a:t>
            </a:r>
            <a:endParaRPr lang="da-DK" dirty="0"/>
          </a:p>
          <a:p>
            <a:pPr marL="0" indent="0">
              <a:buNone/>
            </a:pPr>
            <a:endParaRPr lang="da-DK" dirty="0"/>
          </a:p>
          <a:p>
            <a:pPr marL="0" indent="0">
              <a:buNone/>
            </a:pPr>
            <a:r>
              <a:rPr lang="da-DK" dirty="0" smtClean="0"/>
              <a:t>Afgørelse– og beslutningskompetence</a:t>
            </a:r>
            <a:r>
              <a:rPr lang="da-DK" dirty="0"/>
              <a:t>:</a:t>
            </a:r>
          </a:p>
          <a:p>
            <a:r>
              <a:rPr lang="da-DK" dirty="0" smtClean="0"/>
              <a:t>Børn og unge-udvalget: Anbringelse på institutionen</a:t>
            </a:r>
          </a:p>
          <a:p>
            <a:r>
              <a:rPr lang="da-DK" dirty="0" smtClean="0"/>
              <a:t>Kommunalbestyrelsen: Rammerne for tilbageholdelse og fastholdelse</a:t>
            </a:r>
          </a:p>
          <a:p>
            <a:r>
              <a:rPr lang="da-DK" dirty="0" smtClean="0"/>
              <a:t>Lederen </a:t>
            </a:r>
            <a:r>
              <a:rPr lang="da-DK" dirty="0"/>
              <a:t>eller </a:t>
            </a:r>
            <a:r>
              <a:rPr lang="da-DK" dirty="0" smtClean="0"/>
              <a:t>dennes stedfortræder.  I den konkrete situation inden for rammerne af den kommunale afgørelse</a:t>
            </a:r>
            <a:endParaRPr lang="da-DK" dirty="0"/>
          </a:p>
          <a:p>
            <a:pPr marL="0" indent="0">
              <a:buNone/>
            </a:pPr>
            <a:endParaRPr lang="da-DK" dirty="0"/>
          </a:p>
          <a:p>
            <a:pPr marL="0" indent="0">
              <a:buNone/>
            </a:pPr>
            <a:r>
              <a:rPr lang="da-DK" dirty="0" smtClean="0"/>
              <a:t>Betingelser for indgreb:</a:t>
            </a:r>
            <a:endParaRPr lang="da-DK" dirty="0"/>
          </a:p>
          <a:p>
            <a:r>
              <a:rPr lang="da-DK" dirty="0" smtClean="0"/>
              <a:t>De nødvendige myndighedsafgørelser skal være truffet</a:t>
            </a:r>
          </a:p>
          <a:p>
            <a:r>
              <a:rPr lang="da-DK" dirty="0" smtClean="0"/>
              <a:t>En række betingelser knyttet til barnet / den unge</a:t>
            </a:r>
            <a:endParaRPr lang="da-DK" dirty="0"/>
          </a:p>
          <a:p>
            <a:pPr marL="0" indent="0">
              <a:buNone/>
            </a:pPr>
            <a:endParaRPr lang="da-DK" dirty="0" smtClean="0"/>
          </a:p>
          <a:p>
            <a:pPr marL="0" indent="0">
              <a:buNone/>
            </a:pPr>
            <a:r>
              <a:rPr lang="da-DK" dirty="0"/>
              <a:t>Form for indgreb:</a:t>
            </a:r>
          </a:p>
          <a:p>
            <a:pPr>
              <a:buFont typeface="Arial" panose="020B0604020202020204" pitchFamily="34" charset="0"/>
              <a:buChar char="•"/>
            </a:pPr>
            <a:r>
              <a:rPr lang="da-DK" dirty="0" smtClean="0"/>
              <a:t>Tilbageholdelse </a:t>
            </a:r>
            <a:r>
              <a:rPr lang="da-DK" dirty="0"/>
              <a:t>og fastholdelse</a:t>
            </a:r>
          </a:p>
          <a:p>
            <a:pPr marL="0" indent="0">
              <a:buNone/>
            </a:pPr>
            <a:endParaRPr lang="da-DK" dirty="0"/>
          </a:p>
          <a:p>
            <a:pPr marL="457200" lvl="1" indent="0">
              <a:buNone/>
            </a:pPr>
            <a:endParaRPr lang="da-DK" dirty="0"/>
          </a:p>
        </p:txBody>
      </p:sp>
      <p:sp>
        <p:nvSpPr>
          <p:cNvPr id="5" name="Pladsholder til diasnummer 4"/>
          <p:cNvSpPr>
            <a:spLocks noGrp="1"/>
          </p:cNvSpPr>
          <p:nvPr>
            <p:ph type="sldNum" sz="quarter" idx="12"/>
          </p:nvPr>
        </p:nvSpPr>
        <p:spPr/>
        <p:txBody>
          <a:bodyPr/>
          <a:lstStyle/>
          <a:p>
            <a:fld id="{F0807391-B743-44AD-BC39-18B657B47F75}" type="slidenum">
              <a:rPr lang="da-DK" smtClean="0"/>
              <a:t>5</a:t>
            </a:fld>
            <a:endParaRPr lang="da-DK"/>
          </a:p>
        </p:txBody>
      </p:sp>
      <p:sp>
        <p:nvSpPr>
          <p:cNvPr id="6" name="Pladsholder til sidefod 3"/>
          <p:cNvSpPr>
            <a:spLocks noGrp="1"/>
          </p:cNvSpPr>
          <p:nvPr>
            <p:ph type="ftr" sz="quarter" idx="11"/>
          </p:nvPr>
        </p:nvSpPr>
        <p:spPr>
          <a:xfrm>
            <a:off x="330200" y="6356350"/>
            <a:ext cx="5689600" cy="365125"/>
          </a:xfrm>
        </p:spPr>
        <p:txBody>
          <a:bodyPr/>
          <a:lstStyle/>
          <a:p>
            <a:pPr algn="l">
              <a:defRPr/>
            </a:pPr>
            <a:r>
              <a:rPr lang="da-DK" dirty="0" smtClean="0"/>
              <a:t>Delvis lukkede døgninstitutioner og delvis lukkede afdelinger</a:t>
            </a:r>
            <a:endParaRPr lang="en-GB" dirty="0"/>
          </a:p>
        </p:txBody>
      </p:sp>
    </p:spTree>
    <p:extLst>
      <p:ext uri="{BB962C8B-B14F-4D97-AF65-F5344CB8AC3E}">
        <p14:creationId xmlns:p14="http://schemas.microsoft.com/office/powerpoint/2010/main" val="25711187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0000" y="172800"/>
            <a:ext cx="6372225" cy="1162800"/>
          </a:xfrm>
        </p:spPr>
        <p:txBody>
          <a:bodyPr>
            <a:normAutofit/>
          </a:bodyPr>
          <a:lstStyle/>
          <a:p>
            <a:r>
              <a:rPr lang="da-DK" dirty="0" smtClean="0"/>
              <a:t>Tilbageholdelse - Betingelser for tilbageholdelse </a:t>
            </a:r>
            <a:endParaRPr lang="da-DK" dirty="0"/>
          </a:p>
        </p:txBody>
      </p:sp>
      <p:sp>
        <p:nvSpPr>
          <p:cNvPr id="3" name="Pladsholder til indhold 2"/>
          <p:cNvSpPr>
            <a:spLocks noGrp="1"/>
          </p:cNvSpPr>
          <p:nvPr>
            <p:ph idx="1"/>
          </p:nvPr>
        </p:nvSpPr>
        <p:spPr>
          <a:xfrm>
            <a:off x="450000" y="1433513"/>
            <a:ext cx="8229600" cy="4692650"/>
          </a:xfrm>
        </p:spPr>
        <p:txBody>
          <a:bodyPr>
            <a:normAutofit/>
          </a:bodyPr>
          <a:lstStyle/>
          <a:p>
            <a:pPr marL="0" indent="0">
              <a:buNone/>
            </a:pPr>
            <a:endParaRPr lang="da-DK" dirty="0" smtClean="0"/>
          </a:p>
          <a:p>
            <a:pPr marL="0" indent="0">
              <a:buNone/>
            </a:pPr>
            <a:r>
              <a:rPr lang="da-DK" dirty="0" smtClean="0"/>
              <a:t>Tilbageholdelsen </a:t>
            </a:r>
            <a:r>
              <a:rPr lang="da-DK" dirty="0"/>
              <a:t>skal ske inden for de rammer, der er fastsat af kommunen. </a:t>
            </a:r>
          </a:p>
          <a:p>
            <a:pPr marL="0" indent="0">
              <a:buNone/>
            </a:pPr>
            <a:r>
              <a:rPr lang="da-DK" dirty="0"/>
              <a:t> </a:t>
            </a:r>
          </a:p>
          <a:p>
            <a:pPr marL="0" indent="0">
              <a:buNone/>
            </a:pPr>
            <a:r>
              <a:rPr lang="da-DK" dirty="0" smtClean="0"/>
              <a:t>I </a:t>
            </a:r>
            <a:r>
              <a:rPr lang="da-DK" dirty="0"/>
              <a:t>den akutte situation </a:t>
            </a:r>
            <a:r>
              <a:rPr lang="da-DK" dirty="0" smtClean="0"/>
              <a:t>skal </a:t>
            </a:r>
            <a:r>
              <a:rPr lang="da-DK" dirty="0"/>
              <a:t>lederen eller dennes </a:t>
            </a:r>
            <a:r>
              <a:rPr lang="da-DK" dirty="0" smtClean="0"/>
              <a:t>stedfortræder </a:t>
            </a:r>
            <a:r>
              <a:rPr lang="da-DK" dirty="0"/>
              <a:t>forholde sig </a:t>
            </a:r>
            <a:r>
              <a:rPr lang="da-DK" dirty="0" smtClean="0"/>
              <a:t>til følgende kriterier:</a:t>
            </a:r>
            <a:endParaRPr lang="da-DK" dirty="0"/>
          </a:p>
          <a:p>
            <a:pPr lvl="0"/>
            <a:r>
              <a:rPr lang="da-DK" dirty="0"/>
              <a:t>E</a:t>
            </a:r>
            <a:r>
              <a:rPr lang="da-DK" dirty="0" smtClean="0"/>
              <a:t>r der en </a:t>
            </a:r>
            <a:r>
              <a:rPr lang="da-DK" dirty="0"/>
              <a:t>begrundet formodning om, at barnet eller den unge vil </a:t>
            </a:r>
            <a:r>
              <a:rPr lang="da-DK" dirty="0" smtClean="0"/>
              <a:t>rømme?</a:t>
            </a:r>
            <a:endParaRPr lang="da-DK" dirty="0"/>
          </a:p>
          <a:p>
            <a:pPr lvl="0"/>
            <a:r>
              <a:rPr lang="da-DK" dirty="0" smtClean="0"/>
              <a:t>Er det </a:t>
            </a:r>
            <a:r>
              <a:rPr lang="da-DK" dirty="0"/>
              <a:t>i den konkrete </a:t>
            </a:r>
            <a:r>
              <a:rPr lang="da-DK" dirty="0" smtClean="0"/>
              <a:t>situation </a:t>
            </a:r>
            <a:r>
              <a:rPr lang="da-DK" dirty="0"/>
              <a:t>afgørende for den socialpædagogiske behandling, at barnet eller den unge </a:t>
            </a:r>
            <a:r>
              <a:rPr lang="da-DK" dirty="0" smtClean="0"/>
              <a:t>tilbageholdes?</a:t>
            </a:r>
            <a:endParaRPr lang="da-DK" dirty="0"/>
          </a:p>
          <a:p>
            <a:pPr lvl="0"/>
            <a:r>
              <a:rPr lang="da-DK" dirty="0" smtClean="0"/>
              <a:t>Er der risiko </a:t>
            </a:r>
            <a:r>
              <a:rPr lang="da-DK" dirty="0"/>
              <a:t>for, at barnet eller den unges sundhed og udvikling vil lide alvorlig skade i forbindelse med en </a:t>
            </a:r>
            <a:r>
              <a:rPr lang="da-DK" dirty="0" smtClean="0"/>
              <a:t>rømning</a:t>
            </a:r>
            <a:r>
              <a:rPr lang="da-DK" dirty="0"/>
              <a:t>?</a:t>
            </a:r>
          </a:p>
          <a:p>
            <a:pPr marL="0" indent="0">
              <a:buNone/>
            </a:pPr>
            <a:r>
              <a:rPr lang="da-DK" dirty="0"/>
              <a:t> </a:t>
            </a:r>
          </a:p>
          <a:p>
            <a:pPr marL="0" indent="0">
              <a:buNone/>
            </a:pPr>
            <a:r>
              <a:rPr lang="da-DK" dirty="0"/>
              <a:t>Alle tre betingelser skal være opfyldt, for at tilbageholdelsen kan gennemføres. </a:t>
            </a:r>
          </a:p>
          <a:p>
            <a:pPr marL="0" indent="0">
              <a:buNone/>
            </a:pPr>
            <a:r>
              <a:rPr lang="da-DK" dirty="0"/>
              <a:t> </a:t>
            </a:r>
          </a:p>
          <a:p>
            <a:endParaRPr lang="da-DK" dirty="0"/>
          </a:p>
        </p:txBody>
      </p:sp>
      <p:sp>
        <p:nvSpPr>
          <p:cNvPr id="5" name="Pladsholder til diasnummer 4"/>
          <p:cNvSpPr>
            <a:spLocks noGrp="1"/>
          </p:cNvSpPr>
          <p:nvPr>
            <p:ph type="sldNum" sz="quarter" idx="12"/>
          </p:nvPr>
        </p:nvSpPr>
        <p:spPr/>
        <p:txBody>
          <a:bodyPr/>
          <a:lstStyle/>
          <a:p>
            <a:fld id="{F0807391-B743-44AD-BC39-18B657B47F75}" type="slidenum">
              <a:rPr lang="da-DK" smtClean="0"/>
              <a:t>6</a:t>
            </a:fld>
            <a:endParaRPr lang="da-DK"/>
          </a:p>
        </p:txBody>
      </p:sp>
      <p:sp>
        <p:nvSpPr>
          <p:cNvPr id="6" name="Pladsholder til sidefod 3"/>
          <p:cNvSpPr>
            <a:spLocks noGrp="1"/>
          </p:cNvSpPr>
          <p:nvPr>
            <p:ph type="ftr" sz="quarter" idx="11"/>
          </p:nvPr>
        </p:nvSpPr>
        <p:spPr>
          <a:xfrm>
            <a:off x="330200" y="6356350"/>
            <a:ext cx="5689600" cy="365125"/>
          </a:xfrm>
        </p:spPr>
        <p:txBody>
          <a:bodyPr/>
          <a:lstStyle/>
          <a:p>
            <a:pPr algn="l">
              <a:defRPr/>
            </a:pPr>
            <a:r>
              <a:rPr lang="da-DK" dirty="0" smtClean="0"/>
              <a:t>Delvis lukkede døgninstitutioner og delvis lukkede afdelinger</a:t>
            </a:r>
            <a:endParaRPr lang="en-GB" dirty="0"/>
          </a:p>
        </p:txBody>
      </p:sp>
    </p:spTree>
    <p:extLst>
      <p:ext uri="{BB962C8B-B14F-4D97-AF65-F5344CB8AC3E}">
        <p14:creationId xmlns:p14="http://schemas.microsoft.com/office/powerpoint/2010/main" val="3203408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72800"/>
            <a:ext cx="6386513" cy="1162800"/>
          </a:xfrm>
        </p:spPr>
        <p:txBody>
          <a:bodyPr>
            <a:normAutofit/>
          </a:bodyPr>
          <a:lstStyle/>
          <a:p>
            <a:r>
              <a:rPr lang="da-DK" dirty="0" smtClean="0"/>
              <a:t>Tilbageholdelse - Form for indgreb </a:t>
            </a:r>
            <a:endParaRPr lang="da-DK" dirty="0"/>
          </a:p>
        </p:txBody>
      </p:sp>
      <p:sp>
        <p:nvSpPr>
          <p:cNvPr id="3" name="Pladsholder til indhold 2"/>
          <p:cNvSpPr>
            <a:spLocks noGrp="1"/>
          </p:cNvSpPr>
          <p:nvPr>
            <p:ph idx="1"/>
          </p:nvPr>
        </p:nvSpPr>
        <p:spPr>
          <a:xfrm>
            <a:off x="450000" y="1600200"/>
            <a:ext cx="8229600" cy="4525963"/>
          </a:xfrm>
        </p:spPr>
        <p:txBody>
          <a:bodyPr>
            <a:normAutofit/>
          </a:bodyPr>
          <a:lstStyle/>
          <a:p>
            <a:pPr marL="0" indent="0">
              <a:buNone/>
            </a:pPr>
            <a:r>
              <a:rPr lang="da-DK" dirty="0" smtClean="0"/>
              <a:t>Tilbageholdelse</a:t>
            </a:r>
            <a:r>
              <a:rPr lang="da-DK" dirty="0"/>
              <a:t>:</a:t>
            </a:r>
          </a:p>
          <a:p>
            <a:r>
              <a:rPr lang="da-DK" dirty="0"/>
              <a:t>Tilbageholdes skal ske ved, at yderdøre og vinduer aflåses i </a:t>
            </a:r>
            <a:r>
              <a:rPr lang="da-DK" dirty="0" smtClean="0"/>
              <a:t>perioder</a:t>
            </a:r>
          </a:p>
          <a:p>
            <a:r>
              <a:rPr lang="da-DK" dirty="0" smtClean="0"/>
              <a:t>Barnet </a:t>
            </a:r>
            <a:r>
              <a:rPr lang="da-DK" dirty="0"/>
              <a:t>eller den unge placeres i særskilt afsnit på institutionen eller afdelingen, hvor døre og vinduer kan aflåses. Dermed kan øvrige anbragte færdes </a:t>
            </a:r>
            <a:r>
              <a:rPr lang="da-DK" dirty="0" smtClean="0"/>
              <a:t>frit</a:t>
            </a:r>
          </a:p>
          <a:p>
            <a:r>
              <a:rPr lang="da-DK" dirty="0" smtClean="0"/>
              <a:t>Inden for rammerne fastsat af kommunen højst 5 sammenhængende dage og i alt højst 30 dage på et år</a:t>
            </a:r>
          </a:p>
          <a:p>
            <a:r>
              <a:rPr lang="da-DK" dirty="0" smtClean="0"/>
              <a:t>Tilbageholdelsen kan begrænses til bestemte tidspunkter i døgnet</a:t>
            </a:r>
          </a:p>
          <a:p>
            <a:r>
              <a:rPr lang="da-DK" dirty="0" smtClean="0"/>
              <a:t>Ved tilbageholdelse over 24 timer har barnet eller den unge ret til en times frisk luft dagligt</a:t>
            </a:r>
            <a:endParaRPr lang="da-DK" dirty="0"/>
          </a:p>
          <a:p>
            <a:pPr marL="0" indent="0">
              <a:buNone/>
            </a:pPr>
            <a:endParaRPr lang="da-DK" dirty="0" smtClean="0"/>
          </a:p>
          <a:p>
            <a:pPr marL="0" indent="0">
              <a:buNone/>
            </a:pPr>
            <a:endParaRPr lang="da-DK" dirty="0"/>
          </a:p>
        </p:txBody>
      </p:sp>
      <p:sp>
        <p:nvSpPr>
          <p:cNvPr id="5" name="Pladsholder til diasnummer 4"/>
          <p:cNvSpPr>
            <a:spLocks noGrp="1"/>
          </p:cNvSpPr>
          <p:nvPr>
            <p:ph type="sldNum" sz="quarter" idx="12"/>
          </p:nvPr>
        </p:nvSpPr>
        <p:spPr/>
        <p:txBody>
          <a:bodyPr/>
          <a:lstStyle/>
          <a:p>
            <a:fld id="{F0807391-B743-44AD-BC39-18B657B47F75}" type="slidenum">
              <a:rPr lang="da-DK" smtClean="0"/>
              <a:t>7</a:t>
            </a:fld>
            <a:endParaRPr lang="da-DK"/>
          </a:p>
        </p:txBody>
      </p:sp>
      <p:sp>
        <p:nvSpPr>
          <p:cNvPr id="6" name="Pladsholder til sidefod 3"/>
          <p:cNvSpPr>
            <a:spLocks noGrp="1"/>
          </p:cNvSpPr>
          <p:nvPr>
            <p:ph type="ftr" sz="quarter" idx="11"/>
          </p:nvPr>
        </p:nvSpPr>
        <p:spPr>
          <a:xfrm>
            <a:off x="330200" y="6356350"/>
            <a:ext cx="5689600" cy="365125"/>
          </a:xfrm>
        </p:spPr>
        <p:txBody>
          <a:bodyPr/>
          <a:lstStyle/>
          <a:p>
            <a:pPr algn="l">
              <a:defRPr/>
            </a:pPr>
            <a:r>
              <a:rPr lang="da-DK" dirty="0" smtClean="0"/>
              <a:t>Delvis lukkede døgninstitutioner og delvis lukkede afdelinger</a:t>
            </a:r>
            <a:endParaRPr lang="en-GB" dirty="0"/>
          </a:p>
        </p:txBody>
      </p:sp>
    </p:spTree>
    <p:extLst>
      <p:ext uri="{BB962C8B-B14F-4D97-AF65-F5344CB8AC3E}">
        <p14:creationId xmlns:p14="http://schemas.microsoft.com/office/powerpoint/2010/main" val="23150140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00026"/>
            <a:ext cx="5662613" cy="1066800"/>
          </a:xfrm>
        </p:spPr>
        <p:txBody>
          <a:bodyPr>
            <a:normAutofit/>
          </a:bodyPr>
          <a:lstStyle/>
          <a:p>
            <a:r>
              <a:rPr lang="da-DK" dirty="0" smtClean="0"/>
              <a:t>Fastholdelse - Betingelser for indgreb</a:t>
            </a:r>
            <a:endParaRPr lang="da-DK" dirty="0"/>
          </a:p>
        </p:txBody>
      </p:sp>
      <p:sp>
        <p:nvSpPr>
          <p:cNvPr id="3" name="Pladsholder til indhold 2"/>
          <p:cNvSpPr>
            <a:spLocks noGrp="1"/>
          </p:cNvSpPr>
          <p:nvPr>
            <p:ph idx="1"/>
          </p:nvPr>
        </p:nvSpPr>
        <p:spPr>
          <a:xfrm>
            <a:off x="457200" y="1270000"/>
            <a:ext cx="8229600" cy="5067300"/>
          </a:xfrm>
        </p:spPr>
        <p:txBody>
          <a:bodyPr>
            <a:noAutofit/>
          </a:bodyPr>
          <a:lstStyle/>
          <a:p>
            <a:pPr marL="0" indent="0">
              <a:buNone/>
            </a:pPr>
            <a:r>
              <a:rPr lang="da-DK" dirty="0"/>
              <a:t>Fastholdelse forudsætter tilsvarende som tilbageholdelse, </a:t>
            </a:r>
            <a:r>
              <a:rPr lang="da-DK" dirty="0" smtClean="0"/>
              <a:t>at: </a:t>
            </a:r>
          </a:p>
          <a:p>
            <a:pPr>
              <a:buFont typeface="Arial" charset="0"/>
              <a:buChar char="•"/>
            </a:pPr>
            <a:r>
              <a:rPr lang="da-DK" dirty="0"/>
              <a:t>F</a:t>
            </a:r>
            <a:r>
              <a:rPr lang="da-DK" dirty="0" smtClean="0"/>
              <a:t>astholdelsen har </a:t>
            </a:r>
            <a:r>
              <a:rPr lang="da-DK" dirty="0"/>
              <a:t>afgørende betydning for den socialpædagogiske </a:t>
            </a:r>
            <a:r>
              <a:rPr lang="da-DK" dirty="0" smtClean="0"/>
              <a:t>behandling </a:t>
            </a:r>
          </a:p>
          <a:p>
            <a:pPr>
              <a:buFont typeface="Arial" charset="0"/>
              <a:buChar char="•"/>
            </a:pPr>
            <a:r>
              <a:rPr lang="da-DK" dirty="0"/>
              <a:t>D</a:t>
            </a:r>
            <a:r>
              <a:rPr lang="da-DK" dirty="0" smtClean="0"/>
              <a:t>er </a:t>
            </a:r>
            <a:r>
              <a:rPr lang="da-DK" dirty="0"/>
              <a:t>er risiko for, at barnet eller den unges sundhed eller udvikling </a:t>
            </a:r>
            <a:r>
              <a:rPr lang="da-DK" dirty="0" smtClean="0"/>
              <a:t>vil lide </a:t>
            </a:r>
            <a:r>
              <a:rPr lang="da-DK" dirty="0"/>
              <a:t>alvorlig skade i forbindelse med en rømning</a:t>
            </a:r>
            <a:endParaRPr lang="da-DK" dirty="0" smtClean="0"/>
          </a:p>
          <a:p>
            <a:pPr marL="0" indent="0">
              <a:buNone/>
            </a:pPr>
            <a:endParaRPr lang="da-DK" dirty="0" smtClean="0"/>
          </a:p>
          <a:p>
            <a:pPr marL="0" indent="0">
              <a:buNone/>
            </a:pPr>
            <a:r>
              <a:rPr lang="da-DK" dirty="0" smtClean="0"/>
              <a:t>Derudover skal fastholdelse ske </a:t>
            </a:r>
            <a:r>
              <a:rPr lang="da-DK" dirty="0"/>
              <a:t>inden for de rammer, der er fastsat af </a:t>
            </a:r>
            <a:r>
              <a:rPr lang="da-DK" dirty="0" smtClean="0"/>
              <a:t>kommunen. Afhængigt </a:t>
            </a:r>
            <a:r>
              <a:rPr lang="da-DK" dirty="0"/>
              <a:t>at kommunens afgørelse, </a:t>
            </a:r>
            <a:r>
              <a:rPr lang="da-DK" dirty="0" smtClean="0"/>
              <a:t>kan fastholdelse ske, når </a:t>
            </a:r>
            <a:r>
              <a:rPr lang="da-DK" dirty="0"/>
              <a:t>lederen eller dennes stedfortræder formoder:</a:t>
            </a:r>
          </a:p>
          <a:p>
            <a:r>
              <a:rPr lang="da-DK" dirty="0"/>
              <a:t>A</a:t>
            </a:r>
            <a:r>
              <a:rPr lang="da-DK" dirty="0" smtClean="0"/>
              <a:t>t </a:t>
            </a:r>
            <a:r>
              <a:rPr lang="da-DK" dirty="0"/>
              <a:t>den unge vil rømme fra </a:t>
            </a:r>
            <a:r>
              <a:rPr lang="da-DK" dirty="0" smtClean="0"/>
              <a:t>anbringelsesstedet</a:t>
            </a:r>
            <a:endParaRPr lang="da-DK" dirty="0"/>
          </a:p>
          <a:p>
            <a:r>
              <a:rPr lang="da-DK" dirty="0"/>
              <a:t>A</a:t>
            </a:r>
            <a:r>
              <a:rPr lang="da-DK" dirty="0" smtClean="0"/>
              <a:t>t </a:t>
            </a:r>
            <a:r>
              <a:rPr lang="da-DK" dirty="0"/>
              <a:t>den </a:t>
            </a:r>
            <a:r>
              <a:rPr lang="da-DK" dirty="0" smtClean="0"/>
              <a:t>unge </a:t>
            </a:r>
            <a:r>
              <a:rPr lang="da-DK" dirty="0"/>
              <a:t>vil begå ny kriminalitet i forbindelse med udgang fra </a:t>
            </a:r>
            <a:r>
              <a:rPr lang="da-DK" dirty="0" smtClean="0"/>
              <a:t>anbringelsesstedet</a:t>
            </a:r>
            <a:endParaRPr lang="da-DK" dirty="0"/>
          </a:p>
          <a:p>
            <a:r>
              <a:rPr lang="da-DK" dirty="0"/>
              <a:t>A</a:t>
            </a:r>
            <a:r>
              <a:rPr lang="da-DK" dirty="0" smtClean="0"/>
              <a:t>t </a:t>
            </a:r>
            <a:r>
              <a:rPr lang="da-DK" dirty="0"/>
              <a:t>den </a:t>
            </a:r>
            <a:r>
              <a:rPr lang="da-DK" dirty="0" smtClean="0"/>
              <a:t>unge </a:t>
            </a:r>
            <a:r>
              <a:rPr lang="da-DK" dirty="0"/>
              <a:t>vil indtage euforiserende stoffer ved udgang fra </a:t>
            </a:r>
            <a:r>
              <a:rPr lang="da-DK" dirty="0" smtClean="0"/>
              <a:t>anbringelsesstedet</a:t>
            </a:r>
            <a:endParaRPr lang="da-DK" b="1" i="1" dirty="0" smtClean="0"/>
          </a:p>
          <a:p>
            <a:r>
              <a:rPr lang="da-DK" dirty="0"/>
              <a:t>A</a:t>
            </a:r>
            <a:r>
              <a:rPr lang="da-DK" dirty="0" smtClean="0"/>
              <a:t>t </a:t>
            </a:r>
            <a:r>
              <a:rPr lang="da-DK" dirty="0"/>
              <a:t>den </a:t>
            </a:r>
            <a:r>
              <a:rPr lang="da-DK" dirty="0" smtClean="0"/>
              <a:t>unge </a:t>
            </a:r>
            <a:r>
              <a:rPr lang="da-DK" dirty="0"/>
              <a:t>vil skade sig selv alvorligt ved udgang fra </a:t>
            </a:r>
            <a:r>
              <a:rPr lang="da-DK" dirty="0" smtClean="0"/>
              <a:t>anbringelsesstedet</a:t>
            </a:r>
            <a:endParaRPr lang="da-DK" dirty="0"/>
          </a:p>
          <a:p>
            <a:pPr marL="0" indent="0">
              <a:buNone/>
            </a:pPr>
            <a:r>
              <a:rPr lang="da-DK" dirty="0" smtClean="0"/>
              <a:t>Det er tilstrækkeligt at en af ovenstående</a:t>
            </a:r>
            <a:r>
              <a:rPr lang="da-DK" b="1" dirty="0" smtClean="0"/>
              <a:t> </a:t>
            </a:r>
            <a:r>
              <a:rPr lang="da-DK" dirty="0" smtClean="0"/>
              <a:t>er opfyldt</a:t>
            </a:r>
            <a:endParaRPr lang="da-DK" dirty="0"/>
          </a:p>
        </p:txBody>
      </p:sp>
      <p:sp>
        <p:nvSpPr>
          <p:cNvPr id="5" name="Pladsholder til diasnummer 4"/>
          <p:cNvSpPr>
            <a:spLocks noGrp="1"/>
          </p:cNvSpPr>
          <p:nvPr>
            <p:ph type="sldNum" sz="quarter" idx="12"/>
          </p:nvPr>
        </p:nvSpPr>
        <p:spPr/>
        <p:txBody>
          <a:bodyPr/>
          <a:lstStyle/>
          <a:p>
            <a:fld id="{F0807391-B743-44AD-BC39-18B657B47F75}" type="slidenum">
              <a:rPr lang="da-DK" smtClean="0"/>
              <a:t>8</a:t>
            </a:fld>
            <a:endParaRPr lang="da-DK"/>
          </a:p>
        </p:txBody>
      </p:sp>
      <p:sp>
        <p:nvSpPr>
          <p:cNvPr id="6" name="Pladsholder til sidefod 3"/>
          <p:cNvSpPr>
            <a:spLocks noGrp="1"/>
          </p:cNvSpPr>
          <p:nvPr>
            <p:ph type="ftr" sz="quarter" idx="11"/>
          </p:nvPr>
        </p:nvSpPr>
        <p:spPr>
          <a:xfrm>
            <a:off x="330200" y="6356350"/>
            <a:ext cx="5689600" cy="365125"/>
          </a:xfrm>
        </p:spPr>
        <p:txBody>
          <a:bodyPr/>
          <a:lstStyle/>
          <a:p>
            <a:pPr algn="l">
              <a:defRPr/>
            </a:pPr>
            <a:r>
              <a:rPr lang="da-DK" dirty="0" smtClean="0"/>
              <a:t>Delvis lukkede døgninstitutioner og delvis lukkede afdelinger</a:t>
            </a:r>
            <a:endParaRPr lang="en-GB" dirty="0"/>
          </a:p>
        </p:txBody>
      </p:sp>
    </p:spTree>
    <p:extLst>
      <p:ext uri="{BB962C8B-B14F-4D97-AF65-F5344CB8AC3E}">
        <p14:creationId xmlns:p14="http://schemas.microsoft.com/office/powerpoint/2010/main" val="500182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93914" y="171450"/>
            <a:ext cx="6008915" cy="1095375"/>
          </a:xfrm>
        </p:spPr>
        <p:txBody>
          <a:bodyPr/>
          <a:lstStyle/>
          <a:p>
            <a:r>
              <a:rPr lang="da-DK" dirty="0" smtClean="0"/>
              <a:t>Fastholdelse – Former for indgreb</a:t>
            </a:r>
            <a:endParaRPr lang="da-DK" dirty="0"/>
          </a:p>
        </p:txBody>
      </p:sp>
      <p:sp>
        <p:nvSpPr>
          <p:cNvPr id="3" name="Pladsholder til indhold 2"/>
          <p:cNvSpPr>
            <a:spLocks noGrp="1"/>
          </p:cNvSpPr>
          <p:nvPr>
            <p:ph idx="1"/>
          </p:nvPr>
        </p:nvSpPr>
        <p:spPr/>
        <p:txBody>
          <a:bodyPr/>
          <a:lstStyle/>
          <a:p>
            <a:pPr marL="0" indent="0">
              <a:buNone/>
            </a:pPr>
            <a:endParaRPr lang="da-DK" dirty="0" smtClean="0"/>
          </a:p>
          <a:p>
            <a:endParaRPr lang="da-DK" dirty="0"/>
          </a:p>
          <a:p>
            <a:pPr marL="0" indent="0">
              <a:buNone/>
            </a:pPr>
            <a:r>
              <a:rPr lang="da-DK" dirty="0" smtClean="0"/>
              <a:t>Fastholdelse</a:t>
            </a:r>
            <a:r>
              <a:rPr lang="da-DK" b="1" dirty="0" smtClean="0"/>
              <a:t>:</a:t>
            </a:r>
            <a:r>
              <a:rPr lang="da-DK" dirty="0"/>
              <a:t> I</a:t>
            </a:r>
            <a:r>
              <a:rPr lang="da-DK" dirty="0" smtClean="0"/>
              <a:t> den akutte opståede </a:t>
            </a:r>
            <a:r>
              <a:rPr lang="da-DK" dirty="0"/>
              <a:t>situation anvendes fysisk magt til at hindre et barn eller en ung i at forlade institutionen</a:t>
            </a:r>
            <a:r>
              <a:rPr lang="da-DK" dirty="0" smtClean="0"/>
              <a:t>.</a:t>
            </a:r>
          </a:p>
          <a:p>
            <a:pPr marL="0" indent="0">
              <a:buNone/>
            </a:pPr>
            <a:endParaRPr lang="da-DK" dirty="0"/>
          </a:p>
          <a:p>
            <a:pPr marL="0" indent="0">
              <a:buNone/>
            </a:pPr>
            <a:r>
              <a:rPr lang="da-DK" dirty="0"/>
              <a:t>F</a:t>
            </a:r>
            <a:r>
              <a:rPr lang="da-DK" dirty="0" smtClean="0"/>
              <a:t>ysisk magt</a:t>
            </a:r>
            <a:r>
              <a:rPr lang="da-DK" b="1" dirty="0" smtClean="0"/>
              <a:t>: </a:t>
            </a:r>
            <a:r>
              <a:rPr lang="da-DK" dirty="0" smtClean="0"/>
              <a:t>Der tages fysisk </a:t>
            </a:r>
            <a:r>
              <a:rPr lang="da-DK" dirty="0"/>
              <a:t>fat i barnet eller den unge i en kortere </a:t>
            </a:r>
            <a:r>
              <a:rPr lang="da-DK" dirty="0" smtClean="0"/>
              <a:t>periode.</a:t>
            </a:r>
            <a:endParaRPr lang="da-DK" dirty="0"/>
          </a:p>
          <a:p>
            <a:endParaRPr lang="da-DK" dirty="0"/>
          </a:p>
        </p:txBody>
      </p:sp>
      <p:sp>
        <p:nvSpPr>
          <p:cNvPr id="5" name="Pladsholder til diasnummer 4"/>
          <p:cNvSpPr>
            <a:spLocks noGrp="1"/>
          </p:cNvSpPr>
          <p:nvPr>
            <p:ph type="sldNum" sz="quarter" idx="12"/>
          </p:nvPr>
        </p:nvSpPr>
        <p:spPr/>
        <p:txBody>
          <a:bodyPr/>
          <a:lstStyle/>
          <a:p>
            <a:fld id="{F0807391-B743-44AD-BC39-18B657B47F75}" type="slidenum">
              <a:rPr lang="da-DK" smtClean="0"/>
              <a:t>9</a:t>
            </a:fld>
            <a:endParaRPr lang="da-DK"/>
          </a:p>
        </p:txBody>
      </p:sp>
      <p:sp>
        <p:nvSpPr>
          <p:cNvPr id="6" name="Pladsholder til sidefod 3"/>
          <p:cNvSpPr>
            <a:spLocks noGrp="1"/>
          </p:cNvSpPr>
          <p:nvPr>
            <p:ph type="ftr" sz="quarter" idx="11"/>
          </p:nvPr>
        </p:nvSpPr>
        <p:spPr>
          <a:xfrm>
            <a:off x="330200" y="6356350"/>
            <a:ext cx="5689600" cy="365125"/>
          </a:xfrm>
        </p:spPr>
        <p:txBody>
          <a:bodyPr/>
          <a:lstStyle/>
          <a:p>
            <a:pPr algn="l">
              <a:defRPr/>
            </a:pPr>
            <a:r>
              <a:rPr lang="da-DK" dirty="0" smtClean="0"/>
              <a:t>Delvis lukkede døgninstitutioner og delvis lukkede afdelinger</a:t>
            </a:r>
            <a:endParaRPr lang="en-GB" dirty="0"/>
          </a:p>
        </p:txBody>
      </p:sp>
    </p:spTree>
    <p:extLst>
      <p:ext uri="{BB962C8B-B14F-4D97-AF65-F5344CB8AC3E}">
        <p14:creationId xmlns:p14="http://schemas.microsoft.com/office/powerpoint/2010/main" val="4209604580"/>
      </p:ext>
    </p:extLst>
  </p:cSld>
  <p:clrMapOvr>
    <a:masterClrMapping/>
  </p:clrMapOvr>
  <p:timing>
    <p:tnLst>
      <p:par>
        <p:cTn id="1" dur="indefinite" restart="never" nodeType="tmRoot"/>
      </p:par>
    </p:tnLst>
  </p:timing>
</p:sld>
</file>

<file path=ppt/theme/theme1.xml><?xml version="1.0" encoding="utf-8"?>
<a:theme xmlns:a="http://schemas.openxmlformats.org/drawingml/2006/main" name="Kontortema">
  <a:themeElements>
    <a:clrScheme name="Kontor">
      <a:dk1>
        <a:sysClr val="windowText" lastClr="000000"/>
      </a:dk1>
      <a:lt1>
        <a:sysClr val="window" lastClr="FFFBF0"/>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ontortema">
  <a:themeElements>
    <a:clrScheme name="Office">
      <a:dk1>
        <a:sysClr val="windowText" lastClr="000000"/>
      </a:dk1>
      <a:lt1>
        <a:sysClr val="window" lastClr="FFFBF0"/>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Kontortema">
  <a:themeElements>
    <a:clrScheme name="Kontor">
      <a:dk1>
        <a:sysClr val="windowText" lastClr="000000"/>
      </a:dk1>
      <a:lt1>
        <a:sysClr val="window" lastClr="FFFBF0"/>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kument (Centralt Dokumentbibliotek) (PF)" ma:contentTypeID="0x0101002BEBC79C9B124E8BA6C7829CB862537100A08D038AAFF77748BD33E6471D044538" ma:contentTypeVersion="0" ma:contentTypeDescription="" ma:contentTypeScope="" ma:versionID="a91fdacc1764366a24664d50da3c0bc9">
  <xsd:schema xmlns:xsd="http://www.w3.org/2001/XMLSchema" xmlns:xs="http://www.w3.org/2001/XMLSchema" xmlns:p="http://schemas.microsoft.com/office/2006/metadata/properties" xmlns:ns1="http://schemas.microsoft.com/sharepoint/v3" targetNamespace="http://schemas.microsoft.com/office/2006/metadata/properties" ma:root="true" ma:fieldsID="edb1487f6def4a0c60f115f2a5522939" ns1:_="">
    <xsd:import namespace="http://schemas.microsoft.com/sharepoint/v3"/>
    <xsd:element name="properties">
      <xsd:complexType>
        <xsd:sequence>
          <xsd:element name="documentManagement">
            <xsd:complexType>
              <xsd:all>
                <xsd:element ref="ns1:Show_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Show_on" ma:index="8" nillable="true" ma:displayName="Vis på" ma:default="Dokumenter" ma:description="" ma:format="Dropdown" ma:internalName="Show_on">
      <xsd:simpleType>
        <xsd:restriction base="dms:Choice">
          <xsd:enumeration value="Baseline dokumenter"/>
          <xsd:enumeration value="Øvrige dokumenter"/>
          <xsd:enumeration value="Dokumenter"/>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dhol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how_on xmlns="http://schemas.microsoft.com/sharepoint/v3">Dokumenter</Show_on>
  </documentManagement>
</p:properties>
</file>

<file path=customXml/itemProps1.xml><?xml version="1.0" encoding="utf-8"?>
<ds:datastoreItem xmlns:ds="http://schemas.openxmlformats.org/officeDocument/2006/customXml" ds:itemID="{2D098740-FAEE-4026-BD47-14908D952B76}">
  <ds:schemaRefs>
    <ds:schemaRef ds:uri="http://schemas.microsoft.com/sharepoint/v3/contenttype/forms"/>
  </ds:schemaRefs>
</ds:datastoreItem>
</file>

<file path=customXml/itemProps2.xml><?xml version="1.0" encoding="utf-8"?>
<ds:datastoreItem xmlns:ds="http://schemas.openxmlformats.org/officeDocument/2006/customXml" ds:itemID="{11545B62-5C5D-49FC-9E60-26A162C565A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7222696-A2CB-4D80-A215-440732A0C748}">
  <ds:schemaRefs>
    <ds:schemaRef ds:uri="http://schemas.microsoft.com/office/2006/documentManagement/types"/>
    <ds:schemaRef ds:uri="http://schemas.microsoft.com/office/infopath/2007/PartnerControls"/>
    <ds:schemaRef ds:uri="http://purl.org/dc/dcmitype/"/>
    <ds:schemaRef ds:uri="http://schemas.microsoft.com/office/2006/metadata/properties"/>
    <ds:schemaRef ds:uri="http://purl.org/dc/elements/1.1/"/>
    <ds:schemaRef ds:uri="http://schemas.openxmlformats.org/package/2006/metadata/core-properties"/>
    <ds:schemaRef ds:uri="http://www.w3.org/XML/1998/namespace"/>
    <ds:schemaRef ds:uri="http://schemas.microsoft.com/sharepoint/v3"/>
    <ds:schemaRef ds:uri="http://purl.org/dc/terms/"/>
  </ds:schemaRefs>
</ds:datastoreItem>
</file>

<file path=docProps/app.xml><?xml version="1.0" encoding="utf-8"?>
<Properties xmlns="http://schemas.openxmlformats.org/officeDocument/2006/extended-properties" xmlns:vt="http://schemas.openxmlformats.org/officeDocument/2006/docPropsVTypes">
  <Template/>
  <TotalTime>3067</TotalTime>
  <Words>1691</Words>
  <Application>Microsoft Office PowerPoint</Application>
  <PresentationFormat>Skærmshow (4:3)</PresentationFormat>
  <Paragraphs>189</Paragraphs>
  <Slides>18</Slides>
  <Notes>5</Notes>
  <HiddenSlides>0</HiddenSlides>
  <MMClips>0</MMClips>
  <ScaleCrop>false</ScaleCrop>
  <HeadingPairs>
    <vt:vector size="4" baseType="variant">
      <vt:variant>
        <vt:lpstr>Tema</vt:lpstr>
      </vt:variant>
      <vt:variant>
        <vt:i4>1</vt:i4>
      </vt:variant>
      <vt:variant>
        <vt:lpstr>Diastitler</vt:lpstr>
      </vt:variant>
      <vt:variant>
        <vt:i4>18</vt:i4>
      </vt:variant>
    </vt:vector>
  </HeadingPairs>
  <TitlesOfParts>
    <vt:vector size="19" baseType="lpstr">
      <vt:lpstr>Kontortema</vt:lpstr>
      <vt:lpstr>Voksenansvar for anbragte børn og unge</vt:lpstr>
      <vt:lpstr> Rettigheder og indgreb heri  </vt:lpstr>
      <vt:lpstr>Retten til personlig frihed og bevægelsesfrihed</vt:lpstr>
      <vt:lpstr>Formålet med anbringelsesformen</vt:lpstr>
      <vt:lpstr>Lovens indhold – Tilbageholdelse og fastholdelse </vt:lpstr>
      <vt:lpstr>Tilbageholdelse - Betingelser for tilbageholdelse </vt:lpstr>
      <vt:lpstr>Tilbageholdelse - Form for indgreb </vt:lpstr>
      <vt:lpstr>Fastholdelse - Betingelser for indgreb</vt:lpstr>
      <vt:lpstr>Fastholdelse – Former for indgreb</vt:lpstr>
      <vt:lpstr>Generelle principper</vt:lpstr>
      <vt:lpstr>Casearbejde</vt:lpstr>
      <vt:lpstr>Registrering og indberetning </vt:lpstr>
      <vt:lpstr>Retskilder</vt:lpstr>
      <vt:lpstr>Tilbageholdelse – lovens ordlyd</vt:lpstr>
      <vt:lpstr>Tilbageholdelse – lovens ordlyd</vt:lpstr>
      <vt:lpstr>Fastholdelse – lovens ordlyd</vt:lpstr>
      <vt:lpstr>Fastholdelse – lovens ordlyd</vt:lpstr>
      <vt:lpstr>Bekendtgørelsens ordlyd</vt:lpstr>
    </vt:vector>
  </TitlesOfParts>
  <Company>Bysted A/S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Mette Krøyer Høegh</dc:creator>
  <cp:lastModifiedBy>Annie Gaardsted Frandsen</cp:lastModifiedBy>
  <cp:revision>139</cp:revision>
  <cp:lastPrinted>2012-01-13T09:45:38Z</cp:lastPrinted>
  <dcterms:created xsi:type="dcterms:W3CDTF">2008-07-07T11:45:09Z</dcterms:created>
  <dcterms:modified xsi:type="dcterms:W3CDTF">2017-01-15T11:29:19Z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utosave_register">
    <vt:lpwstr>off</vt:lpwstr>
  </property>
</Properties>
</file>