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0" r:id="rId4"/>
  </p:sldMasterIdLst>
  <p:notesMasterIdLst>
    <p:notesMasterId r:id="rId19"/>
  </p:notesMasterIdLst>
  <p:handoutMasterIdLst>
    <p:handoutMasterId r:id="rId20"/>
  </p:handoutMasterIdLst>
  <p:sldIdLst>
    <p:sldId id="299" r:id="rId5"/>
    <p:sldId id="260" r:id="rId6"/>
    <p:sldId id="295" r:id="rId7"/>
    <p:sldId id="297" r:id="rId8"/>
    <p:sldId id="287" r:id="rId9"/>
    <p:sldId id="289" r:id="rId10"/>
    <p:sldId id="290" r:id="rId11"/>
    <p:sldId id="292" r:id="rId12"/>
    <p:sldId id="291" r:id="rId13"/>
    <p:sldId id="293" r:id="rId14"/>
    <p:sldId id="298" r:id="rId15"/>
    <p:sldId id="296" r:id="rId16"/>
    <p:sldId id="262" r:id="rId17"/>
    <p:sldId id="288" r:id="rId18"/>
  </p:sldIdLst>
  <p:sldSz cx="9144000" cy="6858000" type="screen4x3"/>
  <p:notesSz cx="6669088" cy="9926638"/>
  <p:defaultTextStyle>
    <a:defPPr>
      <a:defRPr lang="en-GB"/>
    </a:defPPr>
    <a:lvl1pPr algn="l" rtl="0" fontAlgn="base">
      <a:spcBef>
        <a:spcPct val="0"/>
      </a:spcBef>
      <a:spcAft>
        <a:spcPct val="0"/>
      </a:spcAft>
      <a:defRPr kern="1200">
        <a:solidFill>
          <a:schemeClr val="tx1"/>
        </a:solidFill>
        <a:latin typeface="Arial" pitchFamily="34" charset="0"/>
        <a:ea typeface="Geneva"/>
        <a:cs typeface="Geneva"/>
      </a:defRPr>
    </a:lvl1pPr>
    <a:lvl2pPr marL="457200" algn="l" rtl="0" fontAlgn="base">
      <a:spcBef>
        <a:spcPct val="0"/>
      </a:spcBef>
      <a:spcAft>
        <a:spcPct val="0"/>
      </a:spcAft>
      <a:defRPr kern="1200">
        <a:solidFill>
          <a:schemeClr val="tx1"/>
        </a:solidFill>
        <a:latin typeface="Arial" pitchFamily="34" charset="0"/>
        <a:ea typeface="Geneva"/>
        <a:cs typeface="Geneva"/>
      </a:defRPr>
    </a:lvl2pPr>
    <a:lvl3pPr marL="914400" algn="l" rtl="0" fontAlgn="base">
      <a:spcBef>
        <a:spcPct val="0"/>
      </a:spcBef>
      <a:spcAft>
        <a:spcPct val="0"/>
      </a:spcAft>
      <a:defRPr kern="1200">
        <a:solidFill>
          <a:schemeClr val="tx1"/>
        </a:solidFill>
        <a:latin typeface="Arial" pitchFamily="34" charset="0"/>
        <a:ea typeface="Geneva"/>
        <a:cs typeface="Geneva"/>
      </a:defRPr>
    </a:lvl3pPr>
    <a:lvl4pPr marL="1371600" algn="l" rtl="0" fontAlgn="base">
      <a:spcBef>
        <a:spcPct val="0"/>
      </a:spcBef>
      <a:spcAft>
        <a:spcPct val="0"/>
      </a:spcAft>
      <a:defRPr kern="1200">
        <a:solidFill>
          <a:schemeClr val="tx1"/>
        </a:solidFill>
        <a:latin typeface="Arial" pitchFamily="34" charset="0"/>
        <a:ea typeface="Geneva"/>
        <a:cs typeface="Geneva"/>
      </a:defRPr>
    </a:lvl4pPr>
    <a:lvl5pPr marL="1828800" algn="l" rtl="0" fontAlgn="base">
      <a:spcBef>
        <a:spcPct val="0"/>
      </a:spcBef>
      <a:spcAft>
        <a:spcPct val="0"/>
      </a:spcAft>
      <a:defRPr kern="1200">
        <a:solidFill>
          <a:schemeClr val="tx1"/>
        </a:solidFill>
        <a:latin typeface="Arial" pitchFamily="34" charset="0"/>
        <a:ea typeface="Geneva"/>
        <a:cs typeface="Geneva"/>
      </a:defRPr>
    </a:lvl5pPr>
    <a:lvl6pPr marL="2286000" algn="l" defTabSz="914400" rtl="0" eaLnBrk="1" latinLnBrk="0" hangingPunct="1">
      <a:defRPr kern="1200">
        <a:solidFill>
          <a:schemeClr val="tx1"/>
        </a:solidFill>
        <a:latin typeface="Arial" pitchFamily="34" charset="0"/>
        <a:ea typeface="Geneva"/>
        <a:cs typeface="Geneva"/>
      </a:defRPr>
    </a:lvl6pPr>
    <a:lvl7pPr marL="2743200" algn="l" defTabSz="914400" rtl="0" eaLnBrk="1" latinLnBrk="0" hangingPunct="1">
      <a:defRPr kern="1200">
        <a:solidFill>
          <a:schemeClr val="tx1"/>
        </a:solidFill>
        <a:latin typeface="Arial" pitchFamily="34" charset="0"/>
        <a:ea typeface="Geneva"/>
        <a:cs typeface="Geneva"/>
      </a:defRPr>
    </a:lvl7pPr>
    <a:lvl8pPr marL="3200400" algn="l" defTabSz="914400" rtl="0" eaLnBrk="1" latinLnBrk="0" hangingPunct="1">
      <a:defRPr kern="1200">
        <a:solidFill>
          <a:schemeClr val="tx1"/>
        </a:solidFill>
        <a:latin typeface="Arial" pitchFamily="34" charset="0"/>
        <a:ea typeface="Geneva"/>
        <a:cs typeface="Geneva"/>
      </a:defRPr>
    </a:lvl8pPr>
    <a:lvl9pPr marL="3657600" algn="l" defTabSz="914400" rtl="0" eaLnBrk="1" latinLnBrk="0" hangingPunct="1">
      <a:defRPr kern="1200">
        <a:solidFill>
          <a:schemeClr val="tx1"/>
        </a:solidFill>
        <a:latin typeface="Arial" pitchFamily="34" charset="0"/>
        <a:ea typeface="Geneva"/>
        <a:cs typeface="Genev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ie Gaardsted Frandsen" initials="af" lastIdx="3" clrIdx="0"/>
  <p:cmAuthor id="1" name="Susanne Kortegård" initials="SK" lastIdx="2" clrIdx="1"/>
  <p:cmAuthor id="2" name="Nicklas Petersen Abild" initials="NP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41F2F"/>
    <a:srgbClr val="AF292E"/>
    <a:srgbClr val="4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50" autoAdjust="0"/>
    <p:restoredTop sz="79673" autoAdjust="0"/>
  </p:normalViewPr>
  <p:slideViewPr>
    <p:cSldViewPr snapToGrid="0">
      <p:cViewPr>
        <p:scale>
          <a:sx n="50" d="100"/>
          <a:sy n="50" d="100"/>
        </p:scale>
        <p:origin x="-1704" y="-234"/>
      </p:cViewPr>
      <p:guideLst>
        <p:guide orient="horz" pos="2160"/>
        <p:guide pos="2880"/>
      </p:guideLst>
    </p:cSldViewPr>
  </p:slideViewPr>
  <p:notesTextViewPr>
    <p:cViewPr>
      <p:scale>
        <a:sx n="400" d="100"/>
        <a:sy n="400" d="100"/>
      </p:scale>
      <p:origin x="0" y="0"/>
    </p:cViewPr>
  </p:notesTextViewPr>
  <p:sorterViewPr>
    <p:cViewPr>
      <p:scale>
        <a:sx n="100" d="100"/>
        <a:sy n="100" d="100"/>
      </p:scale>
      <p:origin x="0" y="0"/>
    </p:cViewPr>
  </p:sorterViewPr>
  <p:notesViewPr>
    <p:cSldViewPr snapToGrid="0">
      <p:cViewPr varScale="1">
        <p:scale>
          <a:sx n="82" d="100"/>
          <a:sy n="82" d="100"/>
        </p:scale>
        <p:origin x="-4032" y="-96"/>
      </p:cViewPr>
      <p:guideLst>
        <p:guide orient="horz" pos="3126"/>
        <p:guide pos="210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ea typeface="Geneva" charset="-128"/>
                <a:cs typeface="+mn-cs"/>
              </a:defRPr>
            </a:lvl1pPr>
          </a:lstStyle>
          <a:p>
            <a:pPr>
              <a:defRPr/>
            </a:pPr>
            <a:endParaRPr lang="da-DK"/>
          </a:p>
        </p:txBody>
      </p:sp>
      <p:sp>
        <p:nvSpPr>
          <p:cNvPr id="3" name="Pladsholder til dato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ea typeface="Geneva" charset="-128"/>
                <a:cs typeface="+mn-cs"/>
              </a:defRPr>
            </a:lvl1pPr>
          </a:lstStyle>
          <a:p>
            <a:pPr>
              <a:defRPr/>
            </a:pPr>
            <a:fld id="{1DADFD05-9A7F-40FF-A4AA-FBDB4266D415}" type="datetimeFigureOut">
              <a:rPr lang="da-DK"/>
              <a:pPr>
                <a:defRPr/>
              </a:pPr>
              <a:t>18-01-2017</a:t>
            </a:fld>
            <a:endParaRPr lang="da-DK"/>
          </a:p>
        </p:txBody>
      </p:sp>
      <p:sp>
        <p:nvSpPr>
          <p:cNvPr id="4" name="Pladsholder til sidefod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ea typeface="Geneva" charset="-128"/>
                <a:cs typeface="+mn-cs"/>
              </a:defRPr>
            </a:lvl1pPr>
          </a:lstStyle>
          <a:p>
            <a:pPr>
              <a:defRPr/>
            </a:pPr>
            <a:endParaRPr lang="da-DK"/>
          </a:p>
        </p:txBody>
      </p:sp>
      <p:sp>
        <p:nvSpPr>
          <p:cNvPr id="5" name="Pladsholder til diasnumm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ea typeface="Geneva" charset="-128"/>
                <a:cs typeface="+mn-cs"/>
              </a:defRPr>
            </a:lvl1pPr>
          </a:lstStyle>
          <a:p>
            <a:pPr>
              <a:defRPr/>
            </a:pPr>
            <a:fld id="{18181576-4278-41ED-A4CA-63DD77ED752E}" type="slidenum">
              <a:rPr lang="da-DK"/>
              <a:pPr>
                <a:defRPr/>
              </a:pPr>
              <a:t>‹nr.›</a:t>
            </a:fld>
            <a:endParaRPr lang="da-DK"/>
          </a:p>
        </p:txBody>
      </p:sp>
    </p:spTree>
    <p:extLst>
      <p:ext uri="{BB962C8B-B14F-4D97-AF65-F5344CB8AC3E}">
        <p14:creationId xmlns:p14="http://schemas.microsoft.com/office/powerpoint/2010/main" val="1965167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atin typeface="Arial" charset="0"/>
                <a:ea typeface="Geneva" charset="0"/>
                <a:cs typeface="+mn-cs"/>
              </a:defRPr>
            </a:lvl1pPr>
          </a:lstStyle>
          <a:p>
            <a:pPr>
              <a:defRPr/>
            </a:pPr>
            <a:endParaRPr lang="da-DK"/>
          </a:p>
        </p:txBody>
      </p:sp>
      <p:sp>
        <p:nvSpPr>
          <p:cNvPr id="3" name="Pladsholder til dato 2"/>
          <p:cNvSpPr>
            <a:spLocks noGrp="1"/>
          </p:cNvSpPr>
          <p:nvPr>
            <p:ph type="dt" idx="1"/>
          </p:nvPr>
        </p:nvSpPr>
        <p:spPr>
          <a:xfrm>
            <a:off x="3778250" y="0"/>
            <a:ext cx="2889250" cy="496888"/>
          </a:xfrm>
          <a:prstGeom prst="rect">
            <a:avLst/>
          </a:prstGeom>
        </p:spPr>
        <p:txBody>
          <a:bodyPr vert="horz" wrap="square" lIns="91440" tIns="45720" rIns="91440" bIns="45720" numCol="1" anchor="t" anchorCtr="0" compatLnSpc="1">
            <a:prstTxWarp prst="textNoShape">
              <a:avLst/>
            </a:prstTxWarp>
          </a:bodyPr>
          <a:lstStyle>
            <a:lvl1pPr algn="r">
              <a:defRPr sz="1200">
                <a:ea typeface="Geneva" charset="-128"/>
                <a:cs typeface="+mn-cs"/>
              </a:defRPr>
            </a:lvl1pPr>
          </a:lstStyle>
          <a:p>
            <a:pPr>
              <a:defRPr/>
            </a:pPr>
            <a:fld id="{8FED36BD-5A90-4C64-A321-0BBE4D26F349}" type="datetimeFigureOut">
              <a:rPr lang="da-DK" altLang="da-DK"/>
              <a:pPr>
                <a:defRPr/>
              </a:pPr>
              <a:t>18-01-2017</a:t>
            </a:fld>
            <a:endParaRPr lang="da-DK" altLang="da-DK"/>
          </a:p>
        </p:txBody>
      </p:sp>
      <p:sp>
        <p:nvSpPr>
          <p:cNvPr id="4" name="Pladsholder til diasbilled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da-DK" noProof="0" smtClean="0"/>
          </a:p>
        </p:txBody>
      </p:sp>
      <p:sp>
        <p:nvSpPr>
          <p:cNvPr id="5" name="Pladsholder til noter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da-DK" noProof="0" smtClean="0"/>
              <a:t>Klik for at redigere teksttypografierne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p>
        </p:txBody>
      </p:sp>
      <p:sp>
        <p:nvSpPr>
          <p:cNvPr id="6" name="Pladsholder til sidefod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atin typeface="Arial" charset="0"/>
                <a:ea typeface="Geneva" charset="0"/>
                <a:cs typeface="+mn-cs"/>
              </a:defRPr>
            </a:lvl1pPr>
          </a:lstStyle>
          <a:p>
            <a:pPr>
              <a:defRPr/>
            </a:pPr>
            <a:endParaRPr lang="da-DK"/>
          </a:p>
        </p:txBody>
      </p:sp>
      <p:sp>
        <p:nvSpPr>
          <p:cNvPr id="7" name="Pladsholder til diasnummer 6"/>
          <p:cNvSpPr>
            <a:spLocks noGrp="1"/>
          </p:cNvSpPr>
          <p:nvPr>
            <p:ph type="sldNum" sz="quarter" idx="5"/>
          </p:nvPr>
        </p:nvSpPr>
        <p:spPr>
          <a:xfrm>
            <a:off x="3778250" y="9428163"/>
            <a:ext cx="2889250" cy="496887"/>
          </a:xfrm>
          <a:prstGeom prst="rect">
            <a:avLst/>
          </a:prstGeom>
        </p:spPr>
        <p:txBody>
          <a:bodyPr vert="horz" wrap="square" lIns="91440" tIns="45720" rIns="91440" bIns="45720" numCol="1" anchor="b" anchorCtr="0" compatLnSpc="1">
            <a:prstTxWarp prst="textNoShape">
              <a:avLst/>
            </a:prstTxWarp>
          </a:bodyPr>
          <a:lstStyle>
            <a:lvl1pPr algn="r">
              <a:defRPr sz="1200">
                <a:ea typeface="Geneva" charset="-128"/>
                <a:cs typeface="+mn-cs"/>
              </a:defRPr>
            </a:lvl1pPr>
          </a:lstStyle>
          <a:p>
            <a:pPr>
              <a:defRPr/>
            </a:pPr>
            <a:fld id="{9B987028-8A3B-40AE-853C-80B3EEA4B5F3}" type="slidenum">
              <a:rPr lang="da-DK" altLang="da-DK"/>
              <a:pPr>
                <a:defRPr/>
              </a:pPr>
              <a:t>‹nr.›</a:t>
            </a:fld>
            <a:endParaRPr lang="da-DK" altLang="da-DK"/>
          </a:p>
        </p:txBody>
      </p:sp>
    </p:spTree>
    <p:extLst>
      <p:ext uri="{BB962C8B-B14F-4D97-AF65-F5344CB8AC3E}">
        <p14:creationId xmlns:p14="http://schemas.microsoft.com/office/powerpoint/2010/main" val="21713850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Geneva" charset="0"/>
        <a:cs typeface="Geneva" charset="0"/>
      </a:defRPr>
    </a:lvl1pPr>
    <a:lvl2pPr marL="457200" algn="l" defTabSz="457200" rtl="0" eaLnBrk="0" fontAlgn="base" hangingPunct="0">
      <a:spcBef>
        <a:spcPct val="30000"/>
      </a:spcBef>
      <a:spcAft>
        <a:spcPct val="0"/>
      </a:spcAft>
      <a:defRPr sz="1200" kern="1200">
        <a:solidFill>
          <a:schemeClr val="tx1"/>
        </a:solidFill>
        <a:latin typeface="+mn-lt"/>
        <a:ea typeface="Geneva" charset="0"/>
        <a:cs typeface="Geneva"/>
      </a:defRPr>
    </a:lvl2pPr>
    <a:lvl3pPr marL="914400" algn="l" defTabSz="457200" rtl="0" eaLnBrk="0" fontAlgn="base" hangingPunct="0">
      <a:spcBef>
        <a:spcPct val="30000"/>
      </a:spcBef>
      <a:spcAft>
        <a:spcPct val="0"/>
      </a:spcAft>
      <a:defRPr sz="1200" kern="1200">
        <a:solidFill>
          <a:schemeClr val="tx1"/>
        </a:solidFill>
        <a:latin typeface="+mn-lt"/>
        <a:ea typeface="Geneva" charset="0"/>
        <a:cs typeface="Geneva"/>
      </a:defRPr>
    </a:lvl3pPr>
    <a:lvl4pPr marL="1371600" algn="l" defTabSz="457200" rtl="0" eaLnBrk="0" fontAlgn="base" hangingPunct="0">
      <a:spcBef>
        <a:spcPct val="30000"/>
      </a:spcBef>
      <a:spcAft>
        <a:spcPct val="0"/>
      </a:spcAft>
      <a:defRPr sz="1200" kern="1200">
        <a:solidFill>
          <a:schemeClr val="tx1"/>
        </a:solidFill>
        <a:latin typeface="+mn-lt"/>
        <a:ea typeface="Geneva" charset="0"/>
        <a:cs typeface="Geneva"/>
      </a:defRPr>
    </a:lvl4pPr>
    <a:lvl5pPr marL="1828800" algn="l" defTabSz="457200" rtl="0" eaLnBrk="0" fontAlgn="base" hangingPunct="0">
      <a:spcBef>
        <a:spcPct val="30000"/>
      </a:spcBef>
      <a:spcAft>
        <a:spcPct val="0"/>
      </a:spcAft>
      <a:defRPr sz="1200" kern="1200">
        <a:solidFill>
          <a:schemeClr val="tx1"/>
        </a:solidFill>
        <a:latin typeface="+mn-lt"/>
        <a:ea typeface="Geneva" charset="0"/>
        <a:cs typeface="Geneva"/>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2</a:t>
            </a:fld>
            <a:endParaRPr lang="da-DK" altLang="da-DK"/>
          </a:p>
        </p:txBody>
      </p:sp>
    </p:spTree>
    <p:extLst>
      <p:ext uri="{BB962C8B-B14F-4D97-AF65-F5344CB8AC3E}">
        <p14:creationId xmlns:p14="http://schemas.microsoft.com/office/powerpoint/2010/main" val="3052941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12</a:t>
            </a:fld>
            <a:endParaRPr lang="da-DK" altLang="da-DK"/>
          </a:p>
        </p:txBody>
      </p:sp>
    </p:spTree>
    <p:extLst>
      <p:ext uri="{BB962C8B-B14F-4D97-AF65-F5344CB8AC3E}">
        <p14:creationId xmlns:p14="http://schemas.microsoft.com/office/powerpoint/2010/main" val="3603922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13</a:t>
            </a:fld>
            <a:endParaRPr lang="da-DK" altLang="da-DK"/>
          </a:p>
        </p:txBody>
      </p:sp>
    </p:spTree>
    <p:extLst>
      <p:ext uri="{BB962C8B-B14F-4D97-AF65-F5344CB8AC3E}">
        <p14:creationId xmlns:p14="http://schemas.microsoft.com/office/powerpoint/2010/main" val="3046592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14</a:t>
            </a:fld>
            <a:endParaRPr lang="da-DK" altLang="da-DK"/>
          </a:p>
        </p:txBody>
      </p:sp>
    </p:spTree>
    <p:extLst>
      <p:ext uri="{BB962C8B-B14F-4D97-AF65-F5344CB8AC3E}">
        <p14:creationId xmlns:p14="http://schemas.microsoft.com/office/powerpoint/2010/main" val="458441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BA4CC2FA-81EB-7645-A056-1A1B2D71557F}" type="slidenum">
              <a:rPr lang="da-DK" smtClean="0">
                <a:solidFill>
                  <a:prstClr val="black"/>
                </a:solidFill>
              </a:rPr>
              <a:pPr/>
              <a:t>3</a:t>
            </a:fld>
            <a:endParaRPr lang="da-DK" dirty="0">
              <a:solidFill>
                <a:prstClr val="black"/>
              </a:solidFill>
            </a:endParaRPr>
          </a:p>
        </p:txBody>
      </p:sp>
    </p:spTree>
    <p:extLst>
      <p:ext uri="{BB962C8B-B14F-4D97-AF65-F5344CB8AC3E}">
        <p14:creationId xmlns:p14="http://schemas.microsoft.com/office/powerpoint/2010/main" val="2164777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BA4CC2FA-81EB-7645-A056-1A1B2D71557F}" type="slidenum">
              <a:rPr lang="da-DK" smtClean="0"/>
              <a:pPr/>
              <a:t>4</a:t>
            </a:fld>
            <a:endParaRPr lang="da-DK" dirty="0"/>
          </a:p>
        </p:txBody>
      </p:sp>
    </p:spTree>
    <p:extLst>
      <p:ext uri="{BB962C8B-B14F-4D97-AF65-F5344CB8AC3E}">
        <p14:creationId xmlns:p14="http://schemas.microsoft.com/office/powerpoint/2010/main" val="2002334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5</a:t>
            </a:fld>
            <a:endParaRPr lang="da-DK" altLang="da-DK"/>
          </a:p>
        </p:txBody>
      </p:sp>
    </p:spTree>
    <p:extLst>
      <p:ext uri="{BB962C8B-B14F-4D97-AF65-F5344CB8AC3E}">
        <p14:creationId xmlns:p14="http://schemas.microsoft.com/office/powerpoint/2010/main" val="1887325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6</a:t>
            </a:fld>
            <a:endParaRPr lang="da-DK" altLang="da-DK"/>
          </a:p>
        </p:txBody>
      </p:sp>
    </p:spTree>
    <p:extLst>
      <p:ext uri="{BB962C8B-B14F-4D97-AF65-F5344CB8AC3E}">
        <p14:creationId xmlns:p14="http://schemas.microsoft.com/office/powerpoint/2010/main" val="3469172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7</a:t>
            </a:fld>
            <a:endParaRPr lang="da-DK" altLang="da-DK"/>
          </a:p>
        </p:txBody>
      </p:sp>
    </p:spTree>
    <p:extLst>
      <p:ext uri="{BB962C8B-B14F-4D97-AF65-F5344CB8AC3E}">
        <p14:creationId xmlns:p14="http://schemas.microsoft.com/office/powerpoint/2010/main" val="2948152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9</a:t>
            </a:fld>
            <a:endParaRPr lang="da-DK" altLang="da-DK"/>
          </a:p>
        </p:txBody>
      </p:sp>
    </p:spTree>
    <p:extLst>
      <p:ext uri="{BB962C8B-B14F-4D97-AF65-F5344CB8AC3E}">
        <p14:creationId xmlns:p14="http://schemas.microsoft.com/office/powerpoint/2010/main" val="4223290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pPr>
              <a:defRPr/>
            </a:pPr>
            <a:fld id="{9B987028-8A3B-40AE-853C-80B3EEA4B5F3}" type="slidenum">
              <a:rPr lang="da-DK" altLang="da-DK" smtClean="0"/>
              <a:pPr>
                <a:defRPr/>
              </a:pPr>
              <a:t>10</a:t>
            </a:fld>
            <a:endParaRPr lang="da-DK" altLang="da-DK"/>
          </a:p>
        </p:txBody>
      </p:sp>
    </p:spTree>
    <p:extLst>
      <p:ext uri="{BB962C8B-B14F-4D97-AF65-F5344CB8AC3E}">
        <p14:creationId xmlns:p14="http://schemas.microsoft.com/office/powerpoint/2010/main" val="3949183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fod 4"/>
          <p:cNvSpPr>
            <a:spLocks noGrp="1"/>
          </p:cNvSpPr>
          <p:nvPr>
            <p:ph type="ftr" sz="quarter" idx="11"/>
          </p:nvPr>
        </p:nvSpPr>
        <p:spPr/>
        <p:txBody>
          <a:bodyPr/>
          <a:lstStyle/>
          <a:p>
            <a:pPr>
              <a:defRPr/>
            </a:pPr>
            <a:endParaRPr lang="da-DK" dirty="0"/>
          </a:p>
        </p:txBody>
      </p:sp>
    </p:spTree>
    <p:extLst>
      <p:ext uri="{BB962C8B-B14F-4D97-AF65-F5344CB8AC3E}">
        <p14:creationId xmlns:p14="http://schemas.microsoft.com/office/powerpoint/2010/main" val="2142854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Klik for at redigere i master</a:t>
            </a:r>
            <a:endParaRPr lang="da-DK" dirty="0"/>
          </a:p>
        </p:txBody>
      </p:sp>
      <p:sp>
        <p:nvSpPr>
          <p:cNvPr id="3" name="Pladsholder til indhold 2"/>
          <p:cNvSpPr>
            <a:spLocks noGrp="1"/>
          </p:cNvSpPr>
          <p:nvPr>
            <p:ph idx="1"/>
          </p:nvPr>
        </p:nvSpPr>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10"/>
          </p:nvPr>
        </p:nvSpPr>
        <p:spPr/>
        <p:txBody>
          <a:bodyPr/>
          <a:lstStyle/>
          <a:p>
            <a:fld id="{055C1445-53B7-4465-97B6-0BDB5A4A7A47}" type="datetime1">
              <a:rPr lang="da-DK" smtClean="0"/>
              <a:t>18-01-2017</a:t>
            </a:fld>
            <a:endParaRPr lang="da-DK" dirty="0"/>
          </a:p>
        </p:txBody>
      </p:sp>
      <p:sp>
        <p:nvSpPr>
          <p:cNvPr id="5" name="Pladsholder til sidefod 4"/>
          <p:cNvSpPr>
            <a:spLocks noGrp="1"/>
          </p:cNvSpPr>
          <p:nvPr>
            <p:ph type="ftr" sz="quarter" idx="11"/>
          </p:nvPr>
        </p:nvSpPr>
        <p:spPr/>
        <p:txBody>
          <a:bodyPr/>
          <a:lstStyle/>
          <a:p>
            <a:pPr>
              <a:defRPr/>
            </a:pPr>
            <a:r>
              <a:rPr lang="da-DK" smtClean="0"/>
              <a:t>Tilbageholdelse ved og under anbringelse</a:t>
            </a:r>
            <a:endParaRPr lang="en-GB" dirty="0"/>
          </a:p>
        </p:txBody>
      </p:sp>
      <p:sp>
        <p:nvSpPr>
          <p:cNvPr id="6" name="Pladsholder til diasnummer 5"/>
          <p:cNvSpPr>
            <a:spLocks noGrp="1"/>
          </p:cNvSpPr>
          <p:nvPr>
            <p:ph type="sldNum" sz="quarter" idx="12"/>
          </p:nvPr>
        </p:nvSpPr>
        <p:spPr/>
        <p:txBody>
          <a:bodyPr/>
          <a:lstStyle/>
          <a:p>
            <a:fld id="{4FFD1908-9264-4ACF-9E58-36999EA0FB43}" type="slidenum">
              <a:rPr lang="da-DK" smtClean="0"/>
              <a:t>‹nr.›</a:t>
            </a:fld>
            <a:endParaRPr lang="da-DK" dirty="0"/>
          </a:p>
        </p:txBody>
      </p:sp>
    </p:spTree>
    <p:extLst>
      <p:ext uri="{BB962C8B-B14F-4D97-AF65-F5344CB8AC3E}">
        <p14:creationId xmlns:p14="http://schemas.microsoft.com/office/powerpoint/2010/main" val="15778274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06A72AD-516B-4B91-A2AA-3237B7FB31E1}" type="datetime1">
              <a:rPr lang="da-DK" smtClean="0"/>
              <a:t>18-01-2017</a:t>
            </a:fld>
            <a:endParaRPr lang="da-DK"/>
          </a:p>
        </p:txBody>
      </p:sp>
      <p:sp>
        <p:nvSpPr>
          <p:cNvPr id="5" name="Pladsholder til sidefod 4"/>
          <p:cNvSpPr>
            <a:spLocks noGrp="1"/>
          </p:cNvSpPr>
          <p:nvPr>
            <p:ph type="ftr" sz="quarter" idx="11"/>
          </p:nvPr>
        </p:nvSpPr>
        <p:spPr/>
        <p:txBody>
          <a:bodyPr/>
          <a:lstStyle/>
          <a:p>
            <a:pPr>
              <a:defRPr/>
            </a:pPr>
            <a:r>
              <a:rPr lang="da-DK" b="1" smtClean="0"/>
              <a:t>Tilbageholdelse ved og under anbringelse</a:t>
            </a:r>
            <a:endParaRPr lang="en-GB" dirty="0"/>
          </a:p>
        </p:txBody>
      </p:sp>
      <p:sp>
        <p:nvSpPr>
          <p:cNvPr id="6" name="Pladsholder til diasnummer 5"/>
          <p:cNvSpPr>
            <a:spLocks noGrp="1"/>
          </p:cNvSpPr>
          <p:nvPr>
            <p:ph type="sldNum" sz="quarter" idx="12"/>
          </p:nvPr>
        </p:nvSpPr>
        <p:spPr/>
        <p:txBody>
          <a:bodyPr/>
          <a:lstStyle/>
          <a:p>
            <a:fld id="{4FFD1908-9264-4ACF-9E58-36999EA0FB43}" type="slidenum">
              <a:rPr lang="da-DK" smtClean="0"/>
              <a:t>‹nr.›</a:t>
            </a:fld>
            <a:endParaRPr lang="da-DK" dirty="0"/>
          </a:p>
        </p:txBody>
      </p:sp>
    </p:spTree>
    <p:extLst>
      <p:ext uri="{BB962C8B-B14F-4D97-AF65-F5344CB8AC3E}">
        <p14:creationId xmlns:p14="http://schemas.microsoft.com/office/powerpoint/2010/main" val="420921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3D098118-9828-4CE5-8DDF-F24108F933F7}" type="datetime1">
              <a:rPr lang="da-DK" smtClean="0"/>
              <a:t>18-01-2017</a:t>
            </a:fld>
            <a:endParaRPr lang="da-DK"/>
          </a:p>
        </p:txBody>
      </p:sp>
      <p:sp>
        <p:nvSpPr>
          <p:cNvPr id="5" name="Pladsholder til sidefod 4"/>
          <p:cNvSpPr>
            <a:spLocks noGrp="1"/>
          </p:cNvSpPr>
          <p:nvPr>
            <p:ph type="ftr" sz="quarter" idx="11"/>
          </p:nvPr>
        </p:nvSpPr>
        <p:spPr/>
        <p:txBody>
          <a:bodyPr/>
          <a:lstStyle/>
          <a:p>
            <a:pPr>
              <a:defRPr/>
            </a:pPr>
            <a:r>
              <a:rPr lang="da-DK" smtClean="0"/>
              <a:t>Tilbageholdelse ved og under anbringelse</a:t>
            </a:r>
            <a:endParaRPr lang="en-GB"/>
          </a:p>
        </p:txBody>
      </p:sp>
      <p:sp>
        <p:nvSpPr>
          <p:cNvPr id="6" name="Pladsholder til diasnummer 5"/>
          <p:cNvSpPr>
            <a:spLocks noGrp="1"/>
          </p:cNvSpPr>
          <p:nvPr>
            <p:ph type="sldNum" sz="quarter" idx="12"/>
          </p:nvPr>
        </p:nvSpPr>
        <p:spPr/>
        <p:txBody>
          <a:bodyPr/>
          <a:lstStyle/>
          <a:p>
            <a:fld id="{F29E59B5-4F71-42A3-BFA6-DB0AB85D683D}" type="slidenum">
              <a:rPr lang="da-DK" smtClean="0"/>
              <a:t>‹nr.›</a:t>
            </a:fld>
            <a:endParaRPr lang="da-DK"/>
          </a:p>
        </p:txBody>
      </p:sp>
    </p:spTree>
    <p:extLst>
      <p:ext uri="{BB962C8B-B14F-4D97-AF65-F5344CB8AC3E}">
        <p14:creationId xmlns:p14="http://schemas.microsoft.com/office/powerpoint/2010/main" val="18066496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F1367C5A-866D-4637-B4F4-20362A6F67D3}" type="datetime1">
              <a:rPr lang="da-DK" smtClean="0"/>
              <a:t>18-01-2017</a:t>
            </a:fld>
            <a:endParaRPr lang="da-DK"/>
          </a:p>
        </p:txBody>
      </p:sp>
      <p:sp>
        <p:nvSpPr>
          <p:cNvPr id="6" name="Pladsholder til sidefod 5"/>
          <p:cNvSpPr>
            <a:spLocks noGrp="1"/>
          </p:cNvSpPr>
          <p:nvPr>
            <p:ph type="ftr" sz="quarter" idx="11"/>
          </p:nvPr>
        </p:nvSpPr>
        <p:spPr/>
        <p:txBody>
          <a:bodyPr/>
          <a:lstStyle/>
          <a:p>
            <a:pPr>
              <a:defRPr/>
            </a:pPr>
            <a:r>
              <a:rPr lang="da-DK" smtClean="0"/>
              <a:t>Tilbageholdelse ved og under anbringelse</a:t>
            </a:r>
            <a:endParaRPr lang="en-GB"/>
          </a:p>
        </p:txBody>
      </p:sp>
      <p:sp>
        <p:nvSpPr>
          <p:cNvPr id="7" name="Pladsholder til diasnummer 6"/>
          <p:cNvSpPr>
            <a:spLocks noGrp="1"/>
          </p:cNvSpPr>
          <p:nvPr>
            <p:ph type="sldNum" sz="quarter" idx="12"/>
          </p:nvPr>
        </p:nvSpPr>
        <p:spPr/>
        <p:txBody>
          <a:bodyPr/>
          <a:lstStyle/>
          <a:p>
            <a:fld id="{F29E59B5-4F71-42A3-BFA6-DB0AB85D683D}" type="slidenum">
              <a:rPr lang="da-DK" smtClean="0"/>
              <a:t>‹nr.›</a:t>
            </a:fld>
            <a:endParaRPr lang="da-DK"/>
          </a:p>
        </p:txBody>
      </p:sp>
    </p:spTree>
    <p:extLst>
      <p:ext uri="{BB962C8B-B14F-4D97-AF65-F5344CB8AC3E}">
        <p14:creationId xmlns:p14="http://schemas.microsoft.com/office/powerpoint/2010/main" val="11641240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7C5EDD88-E731-400C-B574-2AFFE2038FD4}" type="datetime1">
              <a:rPr lang="da-DK" smtClean="0"/>
              <a:t>18-01-2017</a:t>
            </a:fld>
            <a:endParaRPr lang="da-DK"/>
          </a:p>
        </p:txBody>
      </p:sp>
      <p:sp>
        <p:nvSpPr>
          <p:cNvPr id="8" name="Pladsholder til sidefod 7"/>
          <p:cNvSpPr>
            <a:spLocks noGrp="1"/>
          </p:cNvSpPr>
          <p:nvPr>
            <p:ph type="ftr" sz="quarter" idx="11"/>
          </p:nvPr>
        </p:nvSpPr>
        <p:spPr/>
        <p:txBody>
          <a:bodyPr/>
          <a:lstStyle/>
          <a:p>
            <a:pPr>
              <a:defRPr/>
            </a:pPr>
            <a:r>
              <a:rPr lang="da-DK" smtClean="0"/>
              <a:t>Tilbageholdelse ved og under anbringelse</a:t>
            </a:r>
            <a:endParaRPr lang="en-GB"/>
          </a:p>
        </p:txBody>
      </p:sp>
      <p:sp>
        <p:nvSpPr>
          <p:cNvPr id="9" name="Pladsholder til diasnummer 8"/>
          <p:cNvSpPr>
            <a:spLocks noGrp="1"/>
          </p:cNvSpPr>
          <p:nvPr>
            <p:ph type="sldNum" sz="quarter" idx="12"/>
          </p:nvPr>
        </p:nvSpPr>
        <p:spPr/>
        <p:txBody>
          <a:bodyPr/>
          <a:lstStyle/>
          <a:p>
            <a:fld id="{F29E59B5-4F71-42A3-BFA6-DB0AB85D683D}" type="slidenum">
              <a:rPr lang="da-DK" smtClean="0"/>
              <a:t>‹nr.›</a:t>
            </a:fld>
            <a:endParaRPr lang="da-DK"/>
          </a:p>
        </p:txBody>
      </p:sp>
    </p:spTree>
    <p:extLst>
      <p:ext uri="{BB962C8B-B14F-4D97-AF65-F5344CB8AC3E}">
        <p14:creationId xmlns:p14="http://schemas.microsoft.com/office/powerpoint/2010/main" val="26553181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FDF4C890-9262-41DF-8587-3C770D41D452}" type="datetime1">
              <a:rPr lang="da-DK" smtClean="0"/>
              <a:t>18-01-2017</a:t>
            </a:fld>
            <a:endParaRPr lang="da-DK"/>
          </a:p>
        </p:txBody>
      </p:sp>
      <p:sp>
        <p:nvSpPr>
          <p:cNvPr id="4" name="Pladsholder til sidefod 3"/>
          <p:cNvSpPr>
            <a:spLocks noGrp="1"/>
          </p:cNvSpPr>
          <p:nvPr>
            <p:ph type="ftr" sz="quarter" idx="11"/>
          </p:nvPr>
        </p:nvSpPr>
        <p:spPr/>
        <p:txBody>
          <a:bodyPr/>
          <a:lstStyle/>
          <a:p>
            <a:pPr>
              <a:defRPr/>
            </a:pPr>
            <a:r>
              <a:rPr lang="da-DK" smtClean="0"/>
              <a:t>Tilbageholdelse ved og under anbringelse</a:t>
            </a:r>
            <a:endParaRPr lang="en-GB"/>
          </a:p>
        </p:txBody>
      </p:sp>
      <p:sp>
        <p:nvSpPr>
          <p:cNvPr id="5" name="Pladsholder til diasnummer 4"/>
          <p:cNvSpPr>
            <a:spLocks noGrp="1"/>
          </p:cNvSpPr>
          <p:nvPr>
            <p:ph type="sldNum" sz="quarter" idx="12"/>
          </p:nvPr>
        </p:nvSpPr>
        <p:spPr/>
        <p:txBody>
          <a:bodyPr/>
          <a:lstStyle/>
          <a:p>
            <a:fld id="{F29E59B5-4F71-42A3-BFA6-DB0AB85D683D}" type="slidenum">
              <a:rPr lang="da-DK" smtClean="0"/>
              <a:t>‹nr.›</a:t>
            </a:fld>
            <a:endParaRPr lang="da-DK"/>
          </a:p>
        </p:txBody>
      </p:sp>
    </p:spTree>
    <p:extLst>
      <p:ext uri="{BB962C8B-B14F-4D97-AF65-F5344CB8AC3E}">
        <p14:creationId xmlns:p14="http://schemas.microsoft.com/office/powerpoint/2010/main" val="19129541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FEA44FFC-A665-45FB-B21F-815EDE1BADE2}" type="datetime1">
              <a:rPr lang="da-DK" smtClean="0"/>
              <a:t>18-01-2017</a:t>
            </a:fld>
            <a:endParaRPr lang="da-DK"/>
          </a:p>
        </p:txBody>
      </p:sp>
      <p:sp>
        <p:nvSpPr>
          <p:cNvPr id="3" name="Pladsholder til sidefod 2"/>
          <p:cNvSpPr>
            <a:spLocks noGrp="1"/>
          </p:cNvSpPr>
          <p:nvPr>
            <p:ph type="ftr" sz="quarter" idx="11"/>
          </p:nvPr>
        </p:nvSpPr>
        <p:spPr/>
        <p:txBody>
          <a:bodyPr/>
          <a:lstStyle/>
          <a:p>
            <a:pPr>
              <a:defRPr/>
            </a:pPr>
            <a:r>
              <a:rPr lang="da-DK" b="1" smtClean="0"/>
              <a:t>Tilbageholdelse ved og under anbringelse</a:t>
            </a:r>
            <a:endParaRPr lang="en-GB" dirty="0"/>
          </a:p>
        </p:txBody>
      </p:sp>
      <p:sp>
        <p:nvSpPr>
          <p:cNvPr id="4" name="Pladsholder til diasnummer 3"/>
          <p:cNvSpPr>
            <a:spLocks noGrp="1"/>
          </p:cNvSpPr>
          <p:nvPr>
            <p:ph type="sldNum" sz="quarter" idx="12"/>
          </p:nvPr>
        </p:nvSpPr>
        <p:spPr/>
        <p:txBody>
          <a:bodyPr/>
          <a:lstStyle/>
          <a:p>
            <a:fld id="{4FFD1908-9264-4ACF-9E58-36999EA0FB43}" type="slidenum">
              <a:rPr lang="da-DK" smtClean="0"/>
              <a:t>‹nr.›</a:t>
            </a:fld>
            <a:endParaRPr lang="da-DK" dirty="0"/>
          </a:p>
        </p:txBody>
      </p:sp>
    </p:spTree>
    <p:extLst>
      <p:ext uri="{BB962C8B-B14F-4D97-AF65-F5344CB8AC3E}">
        <p14:creationId xmlns:p14="http://schemas.microsoft.com/office/powerpoint/2010/main" val="9183307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72FE70C7-82AE-45A7-BECC-C5FC8A70774F}" type="datetime1">
              <a:rPr lang="da-DK" smtClean="0"/>
              <a:t>18-01-2017</a:t>
            </a:fld>
            <a:endParaRPr lang="da-DK"/>
          </a:p>
        </p:txBody>
      </p:sp>
      <p:sp>
        <p:nvSpPr>
          <p:cNvPr id="6" name="Pladsholder til sidefod 5"/>
          <p:cNvSpPr>
            <a:spLocks noGrp="1"/>
          </p:cNvSpPr>
          <p:nvPr>
            <p:ph type="ftr" sz="quarter" idx="11"/>
          </p:nvPr>
        </p:nvSpPr>
        <p:spPr/>
        <p:txBody>
          <a:bodyPr/>
          <a:lstStyle/>
          <a:p>
            <a:pPr>
              <a:defRPr/>
            </a:pPr>
            <a:r>
              <a:rPr lang="da-DK" smtClean="0"/>
              <a:t>Tilbageholdelse ved og under anbringelse</a:t>
            </a:r>
            <a:endParaRPr lang="en-GB"/>
          </a:p>
        </p:txBody>
      </p:sp>
      <p:sp>
        <p:nvSpPr>
          <p:cNvPr id="7" name="Pladsholder til diasnummer 6"/>
          <p:cNvSpPr>
            <a:spLocks noGrp="1"/>
          </p:cNvSpPr>
          <p:nvPr>
            <p:ph type="sldNum" sz="quarter" idx="12"/>
          </p:nvPr>
        </p:nvSpPr>
        <p:spPr/>
        <p:txBody>
          <a:bodyPr/>
          <a:lstStyle/>
          <a:p>
            <a:fld id="{F29E59B5-4F71-42A3-BFA6-DB0AB85D683D}" type="slidenum">
              <a:rPr lang="da-DK" smtClean="0"/>
              <a:t>‹nr.›</a:t>
            </a:fld>
            <a:endParaRPr lang="da-DK"/>
          </a:p>
        </p:txBody>
      </p:sp>
    </p:spTree>
    <p:extLst>
      <p:ext uri="{BB962C8B-B14F-4D97-AF65-F5344CB8AC3E}">
        <p14:creationId xmlns:p14="http://schemas.microsoft.com/office/powerpoint/2010/main" val="3260883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044E53CF-E56B-4814-8A98-3CDD4C2AF021}" type="datetime1">
              <a:rPr lang="da-DK" smtClean="0"/>
              <a:t>18-01-2017</a:t>
            </a:fld>
            <a:endParaRPr lang="da-DK"/>
          </a:p>
        </p:txBody>
      </p:sp>
      <p:sp>
        <p:nvSpPr>
          <p:cNvPr id="6" name="Pladsholder til sidefod 5"/>
          <p:cNvSpPr>
            <a:spLocks noGrp="1"/>
          </p:cNvSpPr>
          <p:nvPr>
            <p:ph type="ftr" sz="quarter" idx="11"/>
          </p:nvPr>
        </p:nvSpPr>
        <p:spPr/>
        <p:txBody>
          <a:bodyPr/>
          <a:lstStyle/>
          <a:p>
            <a:pPr>
              <a:defRPr/>
            </a:pPr>
            <a:r>
              <a:rPr lang="da-DK" smtClean="0"/>
              <a:t>Tilbageholdelse ved og under anbringelse</a:t>
            </a:r>
            <a:endParaRPr lang="en-GB"/>
          </a:p>
        </p:txBody>
      </p:sp>
      <p:sp>
        <p:nvSpPr>
          <p:cNvPr id="7" name="Pladsholder til diasnummer 6"/>
          <p:cNvSpPr>
            <a:spLocks noGrp="1"/>
          </p:cNvSpPr>
          <p:nvPr>
            <p:ph type="sldNum" sz="quarter" idx="12"/>
          </p:nvPr>
        </p:nvSpPr>
        <p:spPr/>
        <p:txBody>
          <a:bodyPr/>
          <a:lstStyle/>
          <a:p>
            <a:fld id="{F29E59B5-4F71-42A3-BFA6-DB0AB85D683D}" type="slidenum">
              <a:rPr lang="da-DK" smtClean="0"/>
              <a:t>‹nr.›</a:t>
            </a:fld>
            <a:endParaRPr lang="da-DK"/>
          </a:p>
        </p:txBody>
      </p:sp>
    </p:spTree>
    <p:extLst>
      <p:ext uri="{BB962C8B-B14F-4D97-AF65-F5344CB8AC3E}">
        <p14:creationId xmlns:p14="http://schemas.microsoft.com/office/powerpoint/2010/main" val="18588494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5854B57-A5E7-48E4-A603-0E87AE488DEA}" type="datetime1">
              <a:rPr lang="da-DK" smtClean="0"/>
              <a:t>18-01-2017</a:t>
            </a:fld>
            <a:endParaRPr lang="da-DK"/>
          </a:p>
        </p:txBody>
      </p:sp>
      <p:sp>
        <p:nvSpPr>
          <p:cNvPr id="5" name="Pladsholder til sidefod 4"/>
          <p:cNvSpPr>
            <a:spLocks noGrp="1"/>
          </p:cNvSpPr>
          <p:nvPr>
            <p:ph type="ftr" sz="quarter" idx="11"/>
          </p:nvPr>
        </p:nvSpPr>
        <p:spPr/>
        <p:txBody>
          <a:bodyPr/>
          <a:lstStyle/>
          <a:p>
            <a:pPr>
              <a:defRPr/>
            </a:pPr>
            <a:r>
              <a:rPr lang="da-DK" b="1" smtClean="0"/>
              <a:t>Tilbageholdelse ved og under anbringelse</a:t>
            </a:r>
            <a:endParaRPr lang="en-GB" dirty="0"/>
          </a:p>
        </p:txBody>
      </p:sp>
      <p:sp>
        <p:nvSpPr>
          <p:cNvPr id="6" name="Pladsholder til diasnummer 5"/>
          <p:cNvSpPr>
            <a:spLocks noGrp="1"/>
          </p:cNvSpPr>
          <p:nvPr>
            <p:ph type="sldNum" sz="quarter" idx="12"/>
          </p:nvPr>
        </p:nvSpPr>
        <p:spPr/>
        <p:txBody>
          <a:bodyPr/>
          <a:lstStyle/>
          <a:p>
            <a:fld id="{4FFD1908-9264-4ACF-9E58-36999EA0FB43}" type="slidenum">
              <a:rPr lang="da-DK" smtClean="0"/>
              <a:t>‹nr.›</a:t>
            </a:fld>
            <a:endParaRPr lang="da-DK" dirty="0"/>
          </a:p>
        </p:txBody>
      </p:sp>
    </p:spTree>
    <p:extLst>
      <p:ext uri="{BB962C8B-B14F-4D97-AF65-F5344CB8AC3E}">
        <p14:creationId xmlns:p14="http://schemas.microsoft.com/office/powerpoint/2010/main" val="308314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dirty="0" smtClean="0"/>
              <a:t>Klik for at redigere i master</a:t>
            </a:r>
            <a:endParaRPr lang="da-DK" dirty="0"/>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3B76C4ED-69F3-4CBE-9FD8-8F3DF4FEBC7C}" type="datetime1">
              <a:rPr lang="da-DK" smtClean="0"/>
              <a:t>18-01-2017</a:t>
            </a:fld>
            <a:endParaRPr lang="da-DK" dirty="0"/>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da-DK" smtClean="0"/>
              <a:t>Tilbageholdelse ved og under anbringelse</a:t>
            </a:r>
            <a:endParaRPr lang="en-GB" dirty="0"/>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D1908-9264-4ACF-9E58-36999EA0FB43}" type="slidenum">
              <a:rPr lang="da-DK" smtClean="0"/>
              <a:t>‹nr.›</a:t>
            </a:fld>
            <a:endParaRPr lang="da-DK" dirty="0"/>
          </a:p>
        </p:txBody>
      </p:sp>
    </p:spTree>
    <p:extLst>
      <p:ext uri="{BB962C8B-B14F-4D97-AF65-F5344CB8AC3E}">
        <p14:creationId xmlns:p14="http://schemas.microsoft.com/office/powerpoint/2010/main" val="335850429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Lst>
  <p:timing>
    <p:tnLst>
      <p:par>
        <p:cTn id="1" dur="indefinite" restart="never" nodeType="tmRoot"/>
      </p:par>
    </p:tnLst>
  </p:timing>
  <p:hf hdr="0" dt="0"/>
  <p:txStyles>
    <p:titleStyle>
      <a:lvl1pPr algn="l" defTabSz="914400" rtl="0" eaLnBrk="1" latinLnBrk="0" hangingPunct="1">
        <a:spcBef>
          <a:spcPct val="0"/>
        </a:spcBef>
        <a:buNone/>
        <a:defRPr sz="20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519953" y="1525961"/>
            <a:ext cx="8035738" cy="1214437"/>
          </a:xfrm>
          <a:prstGeom prst="rect">
            <a:avLst/>
          </a:prstGeom>
        </p:spPr>
        <p:txBody>
          <a:bodyP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da-DK" sz="2000" dirty="0" smtClean="0">
                <a:latin typeface="Arial" panose="020B0604020202020204" pitchFamily="34" charset="0"/>
                <a:cs typeface="Arial" panose="020B0604020202020204" pitchFamily="34" charset="0"/>
              </a:rPr>
              <a:t>Voksenansvar for anbragte børn og unge</a:t>
            </a:r>
            <a:r>
              <a:rPr lang="da-DK" sz="2800" dirty="0" smtClean="0">
                <a:latin typeface="Arial" panose="020B0604020202020204" pitchFamily="34" charset="0"/>
                <a:cs typeface="Arial" panose="020B0604020202020204" pitchFamily="34" charset="0"/>
              </a:rPr>
              <a:t/>
            </a:r>
            <a:br>
              <a:rPr lang="da-DK" sz="2800" dirty="0" smtClean="0">
                <a:latin typeface="Arial" panose="020B0604020202020204" pitchFamily="34" charset="0"/>
                <a:cs typeface="Arial" panose="020B0604020202020204" pitchFamily="34" charset="0"/>
              </a:rPr>
            </a:br>
            <a:r>
              <a:rPr lang="da-DK" sz="2800" dirty="0" smtClean="0">
                <a:latin typeface="Arial" panose="020B0604020202020204" pitchFamily="34" charset="0"/>
                <a:cs typeface="Arial" panose="020B0604020202020204" pitchFamily="34" charset="0"/>
              </a:rPr>
              <a:t/>
            </a:r>
            <a:br>
              <a:rPr lang="da-DK" sz="2800" dirty="0" smtClean="0">
                <a:latin typeface="Arial" panose="020B0604020202020204" pitchFamily="34" charset="0"/>
                <a:cs typeface="Arial" panose="020B0604020202020204" pitchFamily="34" charset="0"/>
              </a:rPr>
            </a:br>
            <a:r>
              <a:rPr lang="da-DK" sz="2900" dirty="0" smtClean="0">
                <a:latin typeface="Arial" panose="020B0604020202020204" pitchFamily="34" charset="0"/>
                <a:cs typeface="Arial" panose="020B0604020202020204" pitchFamily="34" charset="0"/>
              </a:rPr>
              <a:t>Tilbageholdelse ved og under anbringelse</a:t>
            </a:r>
          </a:p>
        </p:txBody>
      </p:sp>
      <p:sp>
        <p:nvSpPr>
          <p:cNvPr id="5" name="Rectangle 3"/>
          <p:cNvSpPr txBox="1">
            <a:spLocks noChangeArrowheads="1"/>
          </p:cNvSpPr>
          <p:nvPr/>
        </p:nvSpPr>
        <p:spPr>
          <a:xfrm>
            <a:off x="519953" y="3448050"/>
            <a:ext cx="6400800" cy="1752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defRPr/>
            </a:pPr>
            <a:r>
              <a:rPr lang="da-DK" sz="2000" dirty="0" smtClean="0">
                <a:latin typeface="Arial" panose="020B0604020202020204" pitchFamily="34" charset="0"/>
                <a:cs typeface="Arial" panose="020B0604020202020204" pitchFamily="34" charset="0"/>
              </a:rPr>
              <a:t>Private opholdssteder</a:t>
            </a:r>
          </a:p>
          <a:p>
            <a:pPr fontAlgn="auto">
              <a:spcAft>
                <a:spcPts val="0"/>
              </a:spcAft>
              <a:defRPr/>
            </a:pPr>
            <a:r>
              <a:rPr lang="da-DK" sz="2000" dirty="0" smtClean="0">
                <a:latin typeface="Arial" panose="020B0604020202020204" pitchFamily="34" charset="0"/>
                <a:cs typeface="Arial" panose="020B0604020202020204" pitchFamily="34" charset="0"/>
              </a:rPr>
              <a:t>Alle typer døgninstitutioner</a:t>
            </a:r>
          </a:p>
        </p:txBody>
      </p:sp>
    </p:spTree>
    <p:extLst>
      <p:ext uri="{BB962C8B-B14F-4D97-AF65-F5344CB8AC3E}">
        <p14:creationId xmlns:p14="http://schemas.microsoft.com/office/powerpoint/2010/main" val="836454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76" y="172800"/>
            <a:ext cx="5662613" cy="1162800"/>
          </a:xfrm>
        </p:spPr>
        <p:txBody>
          <a:bodyPr>
            <a:normAutofit/>
          </a:bodyPr>
          <a:lstStyle/>
          <a:p>
            <a:r>
              <a:rPr lang="da-DK" sz="2200" dirty="0" smtClean="0"/>
              <a:t>Form for indgreb</a:t>
            </a:r>
            <a:endParaRPr lang="da-DK" dirty="0"/>
          </a:p>
        </p:txBody>
      </p:sp>
      <p:sp>
        <p:nvSpPr>
          <p:cNvPr id="3" name="Pladsholder til indhold 2"/>
          <p:cNvSpPr>
            <a:spLocks noGrp="1"/>
          </p:cNvSpPr>
          <p:nvPr>
            <p:ph idx="1"/>
          </p:nvPr>
        </p:nvSpPr>
        <p:spPr>
          <a:xfrm>
            <a:off x="486076" y="1433513"/>
            <a:ext cx="8229600" cy="4692650"/>
          </a:xfrm>
        </p:spPr>
        <p:txBody>
          <a:bodyPr>
            <a:normAutofit/>
          </a:bodyPr>
          <a:lstStyle/>
          <a:p>
            <a:pPr marL="0" indent="0">
              <a:buNone/>
            </a:pPr>
            <a:r>
              <a:rPr lang="da-DK" dirty="0" smtClean="0"/>
              <a:t>Tilbageholdelsen kan ske ved anvendelse af fysisk magt</a:t>
            </a:r>
          </a:p>
          <a:p>
            <a:endParaRPr lang="da-DK" dirty="0"/>
          </a:p>
          <a:p>
            <a:pPr marL="0" indent="0">
              <a:buNone/>
            </a:pPr>
            <a:r>
              <a:rPr lang="da-DK" dirty="0" smtClean="0"/>
              <a:t>Ved fysisk magt forstås:</a:t>
            </a:r>
          </a:p>
          <a:p>
            <a:r>
              <a:rPr lang="da-DK" dirty="0"/>
              <a:t>Fastholdelse af barnet eller den </a:t>
            </a:r>
            <a:r>
              <a:rPr lang="da-DK" dirty="0" smtClean="0"/>
              <a:t>unge</a:t>
            </a:r>
            <a:endParaRPr lang="da-DK" dirty="0"/>
          </a:p>
          <a:p>
            <a:r>
              <a:rPr lang="da-DK" dirty="0"/>
              <a:t>Føre barnet eller den unge til et andet </a:t>
            </a:r>
            <a:r>
              <a:rPr lang="da-DK" dirty="0" smtClean="0"/>
              <a:t>opholdssted</a:t>
            </a:r>
            <a:endParaRPr lang="da-DK" dirty="0"/>
          </a:p>
          <a:p>
            <a:pPr>
              <a:buFont typeface="Arial" charset="0"/>
              <a:buChar char="•"/>
            </a:pPr>
            <a:endParaRPr lang="da-DK" dirty="0" smtClean="0"/>
          </a:p>
          <a:p>
            <a:pPr marL="0" indent="0">
              <a:buNone/>
            </a:pPr>
            <a:r>
              <a:rPr lang="da-DK" dirty="0" smtClean="0"/>
              <a:t>Et indgreb med anvendelse af fysisk magt:</a:t>
            </a:r>
          </a:p>
          <a:p>
            <a:r>
              <a:rPr lang="da-DK" dirty="0"/>
              <a:t>M</a:t>
            </a:r>
            <a:r>
              <a:rPr lang="da-DK" dirty="0" smtClean="0"/>
              <a:t>å </a:t>
            </a:r>
            <a:r>
              <a:rPr lang="da-DK" dirty="0"/>
              <a:t>ikke erstatte omsorg og socialpædagogisk </a:t>
            </a:r>
            <a:r>
              <a:rPr lang="da-DK" dirty="0" smtClean="0"/>
              <a:t>bistand</a:t>
            </a:r>
          </a:p>
          <a:p>
            <a:r>
              <a:rPr lang="da-DK" dirty="0"/>
              <a:t>S</a:t>
            </a:r>
            <a:r>
              <a:rPr lang="da-DK" dirty="0" smtClean="0"/>
              <a:t>kal </a:t>
            </a:r>
            <a:r>
              <a:rPr lang="da-DK" dirty="0"/>
              <a:t>stå i rimeligt forhold til det, der søges </a:t>
            </a:r>
            <a:r>
              <a:rPr lang="da-DK" dirty="0" smtClean="0"/>
              <a:t>opnået</a:t>
            </a:r>
          </a:p>
          <a:p>
            <a:r>
              <a:rPr lang="da-DK" dirty="0"/>
              <a:t>M</a:t>
            </a:r>
            <a:r>
              <a:rPr lang="da-DK" dirty="0" smtClean="0"/>
              <a:t>å </a:t>
            </a:r>
            <a:r>
              <a:rPr lang="da-DK" dirty="0"/>
              <a:t>ikke </a:t>
            </a:r>
            <a:r>
              <a:rPr lang="da-DK" dirty="0" smtClean="0"/>
              <a:t>foretages, </a:t>
            </a:r>
            <a:r>
              <a:rPr lang="da-DK" dirty="0"/>
              <a:t>hvis mindre indgribende foranstaltninger er </a:t>
            </a:r>
            <a:r>
              <a:rPr lang="da-DK" dirty="0" smtClean="0"/>
              <a:t>tilstrækkelige</a:t>
            </a:r>
          </a:p>
          <a:p>
            <a:r>
              <a:rPr lang="da-DK" dirty="0"/>
              <a:t>S</a:t>
            </a:r>
            <a:r>
              <a:rPr lang="da-DK" dirty="0" smtClean="0"/>
              <a:t>kal </a:t>
            </a:r>
            <a:r>
              <a:rPr lang="da-DK" dirty="0"/>
              <a:t>udøves så skånsomt og kortvarigt, som omstændighederne </a:t>
            </a:r>
            <a:r>
              <a:rPr lang="da-DK" dirty="0" smtClean="0"/>
              <a:t>tillader</a:t>
            </a:r>
          </a:p>
          <a:p>
            <a:r>
              <a:rPr lang="da-DK" dirty="0"/>
              <a:t>S</a:t>
            </a:r>
            <a:r>
              <a:rPr lang="da-DK" dirty="0" smtClean="0"/>
              <a:t>kal </a:t>
            </a:r>
            <a:r>
              <a:rPr lang="da-DK" dirty="0"/>
              <a:t>ske med størst mulig hensyntagen til barnet eller den unges personlige </a:t>
            </a:r>
            <a:r>
              <a:rPr lang="da-DK" dirty="0" smtClean="0"/>
              <a:t>integritet</a:t>
            </a:r>
            <a:endParaRPr lang="da-DK" dirty="0"/>
          </a:p>
          <a:p>
            <a:endParaRPr lang="da-DK" dirty="0" smtClean="0"/>
          </a:p>
          <a:p>
            <a:pPr lvl="1"/>
            <a:endParaRPr lang="da-DK" dirty="0"/>
          </a:p>
          <a:p>
            <a:pPr lvl="1"/>
            <a:endParaRPr lang="da-DK" dirty="0"/>
          </a:p>
          <a:p>
            <a:pPr lvl="1"/>
            <a:endParaRPr lang="da-DK" dirty="0" smtClean="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10</a:t>
            </a:r>
            <a:endParaRPr lang="da-DK" sz="1200" dirty="0">
              <a:solidFill>
                <a:schemeClr val="bg1">
                  <a:lumMod val="65000"/>
                </a:schemeClr>
              </a:solidFill>
            </a:endParaRPr>
          </a:p>
        </p:txBody>
      </p:sp>
    </p:spTree>
    <p:extLst>
      <p:ext uri="{BB962C8B-B14F-4D97-AF65-F5344CB8AC3E}">
        <p14:creationId xmlns:p14="http://schemas.microsoft.com/office/powerpoint/2010/main" val="3847660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850" y="172800"/>
            <a:ext cx="5868670" cy="1162800"/>
          </a:xfrm>
        </p:spPr>
        <p:txBody>
          <a:bodyPr>
            <a:normAutofit/>
          </a:bodyPr>
          <a:lstStyle/>
          <a:p>
            <a:r>
              <a:rPr lang="da-DK" dirty="0" smtClean="0"/>
              <a:t>Registrering og indberetning </a:t>
            </a:r>
            <a:endParaRPr lang="da-DK" dirty="0"/>
          </a:p>
        </p:txBody>
      </p:sp>
      <p:sp>
        <p:nvSpPr>
          <p:cNvPr id="3" name="Pladsholder til indhold 2"/>
          <p:cNvSpPr>
            <a:spLocks noGrp="1"/>
          </p:cNvSpPr>
          <p:nvPr>
            <p:ph idx="1"/>
          </p:nvPr>
        </p:nvSpPr>
        <p:spPr>
          <a:xfrm>
            <a:off x="450000" y="1475352"/>
            <a:ext cx="8243888" cy="4603186"/>
          </a:xfrm>
        </p:spPr>
        <p:txBody>
          <a:bodyPr>
            <a:normAutofit/>
          </a:bodyPr>
          <a:lstStyle/>
          <a:p>
            <a:pPr marL="0" indent="0">
              <a:buNone/>
            </a:pPr>
            <a:r>
              <a:rPr lang="da-DK" b="1" dirty="0" smtClean="0"/>
              <a:t>Tilbageholdelse ved og under anbringelse skal registreres og indberettes</a:t>
            </a:r>
          </a:p>
          <a:p>
            <a:pPr marL="0" indent="0">
              <a:buNone/>
            </a:pPr>
            <a:endParaRPr lang="da-DK" b="1" dirty="0" smtClean="0"/>
          </a:p>
          <a:p>
            <a:r>
              <a:rPr lang="da-DK" dirty="0"/>
              <a:t>Lederen eller dennes stedfortræder skal straks inden for 24 timer registrere </a:t>
            </a:r>
            <a:r>
              <a:rPr lang="da-DK" dirty="0" smtClean="0"/>
              <a:t>hændelsen på særligt skema:</a:t>
            </a:r>
          </a:p>
          <a:p>
            <a:pPr lvl="1">
              <a:buFont typeface="Arial" panose="020B0604020202020204" pitchFamily="34" charset="0"/>
              <a:buChar char="−"/>
            </a:pPr>
            <a:r>
              <a:rPr lang="da-DK" dirty="0" smtClean="0"/>
              <a:t>Bilag </a:t>
            </a:r>
            <a:r>
              <a:rPr lang="da-DK" dirty="0"/>
              <a:t>1a: Indberetningsskema til </a:t>
            </a:r>
            <a:r>
              <a:rPr lang="da-DK" dirty="0" smtClean="0"/>
              <a:t>døgninstitutioner </a:t>
            </a:r>
            <a:r>
              <a:rPr lang="da-DK" dirty="0"/>
              <a:t>og </a:t>
            </a:r>
            <a:r>
              <a:rPr lang="da-DK" dirty="0" smtClean="0"/>
              <a:t>private opholdssteder</a:t>
            </a:r>
          </a:p>
          <a:p>
            <a:endParaRPr lang="da-DK" dirty="0"/>
          </a:p>
          <a:p>
            <a:r>
              <a:rPr lang="da-DK" dirty="0"/>
              <a:t>Barnet skal gøres bekendt med </a:t>
            </a:r>
            <a:r>
              <a:rPr lang="da-DK" dirty="0" smtClean="0"/>
              <a:t>registreringen </a:t>
            </a:r>
            <a:r>
              <a:rPr lang="da-DK" dirty="0"/>
              <a:t>og skal have tilbud </a:t>
            </a:r>
            <a:r>
              <a:rPr lang="da-DK" dirty="0" smtClean="0"/>
              <a:t>om </a:t>
            </a:r>
            <a:r>
              <a:rPr lang="da-DK" dirty="0"/>
              <a:t>at lave sin egen redegørelse, der kan følge </a:t>
            </a:r>
            <a:r>
              <a:rPr lang="da-DK" dirty="0" smtClean="0"/>
              <a:t>indberetningen</a:t>
            </a:r>
            <a:endParaRPr lang="da-DK" dirty="0"/>
          </a:p>
          <a:p>
            <a:endParaRPr lang="da-DK" b="1" dirty="0" smtClean="0"/>
          </a:p>
          <a:p>
            <a:r>
              <a:rPr lang="da-DK" dirty="0" smtClean="0"/>
              <a:t>Episoden skal indberettes til den anbringende kommune og socialtilsynet</a:t>
            </a:r>
          </a:p>
          <a:p>
            <a:endParaRPr lang="da-DK" dirty="0"/>
          </a:p>
          <a:p>
            <a:r>
              <a:rPr lang="da-DK" dirty="0" smtClean="0"/>
              <a:t>Forældremyndigheden </a:t>
            </a:r>
            <a:r>
              <a:rPr lang="da-DK" dirty="0"/>
              <a:t>og eventuel driftsherre skal </a:t>
            </a:r>
            <a:r>
              <a:rPr lang="da-DK" dirty="0" smtClean="0"/>
              <a:t>orienteres</a:t>
            </a:r>
            <a:endParaRPr lang="da-DK" dirty="0"/>
          </a:p>
          <a:p>
            <a:pPr marL="0" indent="0">
              <a:buNone/>
            </a:pPr>
            <a:endParaRPr lang="da-DK" dirty="0" smtClean="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11</a:t>
            </a:r>
            <a:endParaRPr lang="da-DK" sz="1200" dirty="0">
              <a:solidFill>
                <a:schemeClr val="bg1">
                  <a:lumMod val="65000"/>
                </a:schemeClr>
              </a:solidFill>
            </a:endParaRPr>
          </a:p>
        </p:txBody>
      </p:sp>
    </p:spTree>
    <p:extLst>
      <p:ext uri="{BB962C8B-B14F-4D97-AF65-F5344CB8AC3E}">
        <p14:creationId xmlns:p14="http://schemas.microsoft.com/office/powerpoint/2010/main" val="1387144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8229600" cy="1162800"/>
          </a:xfrm>
        </p:spPr>
        <p:txBody>
          <a:bodyPr>
            <a:normAutofit/>
          </a:bodyPr>
          <a:lstStyle/>
          <a:p>
            <a:r>
              <a:rPr lang="da-DK" dirty="0" smtClean="0"/>
              <a:t>Retskilder</a:t>
            </a:r>
            <a:endParaRPr lang="da-DK" dirty="0"/>
          </a:p>
        </p:txBody>
      </p:sp>
      <p:sp>
        <p:nvSpPr>
          <p:cNvPr id="3" name="Pladsholder til indhold 2"/>
          <p:cNvSpPr>
            <a:spLocks noGrp="1"/>
          </p:cNvSpPr>
          <p:nvPr>
            <p:ph idx="1"/>
          </p:nvPr>
        </p:nvSpPr>
        <p:spPr/>
        <p:txBody>
          <a:bodyPr>
            <a:normAutofit/>
          </a:bodyPr>
          <a:lstStyle/>
          <a:p>
            <a:pPr lvl="0"/>
            <a:r>
              <a:rPr lang="da-DK" dirty="0"/>
              <a:t>Lov om voksenansvar for anbragte børn og unge (Lov nr. 619 af 8. juni 2016), § </a:t>
            </a:r>
            <a:r>
              <a:rPr lang="da-DK" dirty="0" smtClean="0"/>
              <a:t>11</a:t>
            </a:r>
            <a:endParaRPr lang="da-DK" dirty="0"/>
          </a:p>
          <a:p>
            <a:pPr lvl="0"/>
            <a:r>
              <a:rPr lang="da-DK" dirty="0"/>
              <a:t>Lov om ændring af lov om social service, lov om socialtilsyn og lov om folkeskolen (Lov nr. 647 af 8. juni 2016</a:t>
            </a:r>
            <a:r>
              <a:rPr lang="da-DK" dirty="0" smtClean="0"/>
              <a:t>)</a:t>
            </a:r>
            <a:endParaRPr lang="da-DK" dirty="0"/>
          </a:p>
          <a:p>
            <a:pPr lvl="0"/>
            <a:r>
              <a:rPr lang="da-DK" dirty="0"/>
              <a:t>Lov om ændring af lov om social service, lov om retssikkerhed og administration på det sociale område og lov om voksenansvar for anbragte børn og unge (Lov nr. 1543 af 13. december 2016), § </a:t>
            </a:r>
            <a:r>
              <a:rPr lang="da-DK" dirty="0" smtClean="0"/>
              <a:t>3</a:t>
            </a:r>
            <a:endParaRPr lang="da-DK" dirty="0"/>
          </a:p>
          <a:p>
            <a:pPr lvl="0"/>
            <a:r>
              <a:rPr lang="da-DK" dirty="0"/>
              <a:t>Lov om ændring af lov om socialtilsyn, lov om social service og lov om voksenansvar for anbragte børn og unge (Lov nr. 1544 af 13. december 2016), § </a:t>
            </a:r>
            <a:r>
              <a:rPr lang="da-DK" dirty="0" smtClean="0"/>
              <a:t>3</a:t>
            </a:r>
            <a:endParaRPr lang="da-DK" dirty="0"/>
          </a:p>
          <a:p>
            <a:pPr lvl="0"/>
            <a:r>
              <a:rPr lang="da-DK" dirty="0"/>
              <a:t>Bekendtgørelse om voksenansvar for anbragte børn og unge (Bek. nr. 1707 af 20. december 2016), § </a:t>
            </a:r>
            <a:r>
              <a:rPr lang="da-DK" dirty="0" smtClean="0"/>
              <a:t>3</a:t>
            </a:r>
            <a:endParaRPr lang="da-DK" dirty="0"/>
          </a:p>
          <a:p>
            <a:pPr lvl="0"/>
            <a:r>
              <a:rPr lang="da-DK" dirty="0"/>
              <a:t>Vejledning til lov om voksenansvar for anbragte børn og unge (</a:t>
            </a:r>
            <a:r>
              <a:rPr lang="da-DK" dirty="0" err="1" smtClean="0"/>
              <a:t>Vejl</a:t>
            </a:r>
            <a:r>
              <a:rPr lang="da-DK" dirty="0" smtClean="0"/>
              <a:t>. </a:t>
            </a:r>
            <a:r>
              <a:rPr lang="da-DK" dirty="0"/>
              <a:t>nr. 10370 af 21. december 2016), pkt. </a:t>
            </a:r>
            <a:r>
              <a:rPr lang="da-DK" dirty="0" smtClean="0"/>
              <a:t>71-75</a:t>
            </a:r>
            <a:endParaRPr lang="da-DK" dirty="0"/>
          </a:p>
          <a:p>
            <a:endParaRPr lang="da-DK" dirty="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12</a:t>
            </a:r>
            <a:endParaRPr lang="da-DK" sz="1200" dirty="0">
              <a:solidFill>
                <a:schemeClr val="bg1">
                  <a:lumMod val="65000"/>
                </a:schemeClr>
              </a:solidFill>
            </a:endParaRPr>
          </a:p>
        </p:txBody>
      </p:sp>
    </p:spTree>
    <p:extLst>
      <p:ext uri="{BB962C8B-B14F-4D97-AF65-F5344CB8AC3E}">
        <p14:creationId xmlns:p14="http://schemas.microsoft.com/office/powerpoint/2010/main" val="2755526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5662613" cy="1162800"/>
          </a:xfrm>
        </p:spPr>
        <p:txBody>
          <a:bodyPr>
            <a:normAutofit/>
          </a:bodyPr>
          <a:lstStyle/>
          <a:p>
            <a:r>
              <a:rPr lang="da-DK" dirty="0" smtClean="0"/>
              <a:t>Lovens ordlyd</a:t>
            </a:r>
            <a:endParaRPr lang="da-DK" dirty="0"/>
          </a:p>
        </p:txBody>
      </p:sp>
      <p:sp>
        <p:nvSpPr>
          <p:cNvPr id="3" name="Pladsholder til indhold 2"/>
          <p:cNvSpPr>
            <a:spLocks noGrp="1"/>
          </p:cNvSpPr>
          <p:nvPr>
            <p:ph idx="1"/>
          </p:nvPr>
        </p:nvSpPr>
        <p:spPr>
          <a:xfrm>
            <a:off x="450000" y="1352550"/>
            <a:ext cx="8229600" cy="5124450"/>
          </a:xfrm>
          <a:ln/>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da-DK" b="1" dirty="0"/>
              <a:t>§ 11. </a:t>
            </a:r>
            <a:r>
              <a:rPr lang="da-DK" dirty="0"/>
              <a:t>Børn og unge-udvalget kan træffe afgørelse om, at et barn eller en ung, der er anbragt på et </a:t>
            </a:r>
            <a:r>
              <a:rPr lang="da-DK" dirty="0" smtClean="0"/>
              <a:t>anbringelsessted efter </a:t>
            </a:r>
            <a:r>
              <a:rPr lang="da-DK" dirty="0"/>
              <a:t>§ 66, stk. 1, nr. 5 og 6, i lov om social service, kan tilbageholdes i op til 14 dage </a:t>
            </a:r>
            <a:r>
              <a:rPr lang="da-DK" dirty="0" smtClean="0"/>
              <a:t>i forbindelse </a:t>
            </a:r>
            <a:r>
              <a:rPr lang="da-DK" dirty="0"/>
              <a:t>med anbringelsen på det pågældende opholdssted eller den pågældende døgninstitution.</a:t>
            </a:r>
          </a:p>
          <a:p>
            <a:pPr marL="0" indent="0">
              <a:buNone/>
            </a:pPr>
            <a:r>
              <a:rPr lang="da-DK" b="1" dirty="0"/>
              <a:t>Stk. 2. </a:t>
            </a:r>
            <a:r>
              <a:rPr lang="da-DK" dirty="0"/>
              <a:t>Børn og unge-udvalget kan endvidere træffe afgørelse om, at et barn eller en ung kan </a:t>
            </a:r>
            <a:r>
              <a:rPr lang="da-DK" dirty="0" smtClean="0"/>
              <a:t>tilbageholdes i </a:t>
            </a:r>
            <a:r>
              <a:rPr lang="da-DK" dirty="0"/>
              <a:t>op til 14 dage under anbringelsen.</a:t>
            </a:r>
          </a:p>
          <a:p>
            <a:pPr marL="0" indent="0">
              <a:buNone/>
            </a:pPr>
            <a:r>
              <a:rPr lang="da-DK" b="1" dirty="0"/>
              <a:t>Stk. 3. </a:t>
            </a:r>
            <a:r>
              <a:rPr lang="da-DK" dirty="0"/>
              <a:t>Tilbageholdelse efter stk. 1 og 2 kan ske, når det må anses for at have afgørende betydning for </a:t>
            </a:r>
            <a:r>
              <a:rPr lang="da-DK" dirty="0" smtClean="0"/>
              <a:t>at imødekomme </a:t>
            </a:r>
            <a:r>
              <a:rPr lang="da-DK" dirty="0"/>
              <a:t>et barns eller en </a:t>
            </a:r>
            <a:r>
              <a:rPr lang="da-DK" dirty="0" err="1"/>
              <a:t>ungs</a:t>
            </a:r>
            <a:r>
              <a:rPr lang="da-DK" dirty="0"/>
              <a:t> særlige behov for støtte og det vurderes at have afgørende </a:t>
            </a:r>
            <a:r>
              <a:rPr lang="da-DK" dirty="0" smtClean="0"/>
              <a:t>betydning for </a:t>
            </a:r>
            <a:r>
              <a:rPr lang="da-DK" dirty="0"/>
              <a:t>den socialpædagogiske behandling.</a:t>
            </a:r>
          </a:p>
          <a:p>
            <a:pPr marL="0" indent="0">
              <a:buNone/>
            </a:pPr>
            <a:r>
              <a:rPr lang="da-DK" b="1" dirty="0"/>
              <a:t>Stk. 4. </a:t>
            </a:r>
            <a:r>
              <a:rPr lang="da-DK" dirty="0"/>
              <a:t>Afgørelse efter stk. 1 og 2 kan træffes foreløbigt efter reglerne i § 75, stk. 1, i lov om </a:t>
            </a:r>
            <a:r>
              <a:rPr lang="da-DK" dirty="0" smtClean="0"/>
              <a:t>social service</a:t>
            </a:r>
            <a:r>
              <a:rPr lang="da-DK" dirty="0"/>
              <a:t>, når betingelserne heri er opfyldt.</a:t>
            </a:r>
          </a:p>
          <a:p>
            <a:pPr marL="0" indent="0">
              <a:buNone/>
            </a:pPr>
            <a:r>
              <a:rPr lang="da-DK" b="1" dirty="0"/>
              <a:t>Stk. 5</a:t>
            </a:r>
            <a:r>
              <a:rPr lang="da-DK" dirty="0"/>
              <a:t>. Kommunalbestyrelsen kan træffe afgørelse om opretholdelse af tilbageholdelse efter stk. 2 i </a:t>
            </a:r>
            <a:r>
              <a:rPr lang="da-DK" dirty="0" smtClean="0"/>
              <a:t>op til </a:t>
            </a:r>
            <a:r>
              <a:rPr lang="da-DK" dirty="0"/>
              <a:t>14 dage yderligere, når særlige forhold gør sig gældende.</a:t>
            </a:r>
          </a:p>
          <a:p>
            <a:pPr marL="0" indent="0">
              <a:buNone/>
            </a:pPr>
            <a:r>
              <a:rPr lang="da-DK" b="1" dirty="0"/>
              <a:t>Stk. 6. </a:t>
            </a:r>
            <a:r>
              <a:rPr lang="da-DK" dirty="0"/>
              <a:t>Social- og indenrigsministeren kan fastsætte nærmere regler om procedurer og vilkår for tilbageholdelsen.</a:t>
            </a:r>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13</a:t>
            </a:r>
            <a:endParaRPr lang="da-DK" sz="1200" dirty="0">
              <a:solidFill>
                <a:schemeClr val="bg1">
                  <a:lumMod val="65000"/>
                </a:schemeClr>
              </a:solidFill>
            </a:endParaRPr>
          </a:p>
        </p:txBody>
      </p:sp>
    </p:spTree>
    <p:extLst>
      <p:ext uri="{BB962C8B-B14F-4D97-AF65-F5344CB8AC3E}">
        <p14:creationId xmlns:p14="http://schemas.microsoft.com/office/powerpoint/2010/main" val="1012243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5662613" cy="1266825"/>
          </a:xfrm>
        </p:spPr>
        <p:txBody>
          <a:bodyPr>
            <a:normAutofit/>
          </a:bodyPr>
          <a:lstStyle/>
          <a:p>
            <a:r>
              <a:rPr lang="da-DK" dirty="0" smtClean="0"/>
              <a:t>Bekendtgørelsens ordlyd</a:t>
            </a:r>
            <a:endParaRPr lang="da-DK" dirty="0"/>
          </a:p>
        </p:txBody>
      </p:sp>
      <p:sp>
        <p:nvSpPr>
          <p:cNvPr id="3" name="Pladsholder til indhold 2"/>
          <p:cNvSpPr>
            <a:spLocks noGrp="1"/>
          </p:cNvSpPr>
          <p:nvPr>
            <p:ph idx="1"/>
          </p:nvPr>
        </p:nvSpPr>
        <p:spPr>
          <a:xfrm>
            <a:off x="462012" y="1626898"/>
            <a:ext cx="8171733" cy="4445290"/>
          </a:xfrm>
          <a:ln/>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da-DK" b="1" dirty="0"/>
              <a:t>§ 3</a:t>
            </a:r>
            <a:r>
              <a:rPr lang="da-DK" dirty="0"/>
              <a:t>. På anbringelsessteder efter § 66, stk. 1, nr. 5 og 6, i lov om social service, kan tilbageholdelse af et anbragt barn eller en ung ske, når børn og unge-udvalget har truffet afgørelse om, at barnet eller den unge kan tilbageholdes i op til 14 dage i forbindelse med eller under anbringelsen, eller hvis kommunalbestyrelsen har truffet afgørelse om opretholdelse af en igangværende tilbageholdelse, jf. § 11, stk. 1, 2 og 5, i lov om voksenansvar for anbragte børn og unge.</a:t>
            </a:r>
          </a:p>
          <a:p>
            <a:pPr marL="0" indent="0">
              <a:buNone/>
            </a:pPr>
            <a:r>
              <a:rPr lang="da-DK" b="1" dirty="0"/>
              <a:t>Stk. 2. </a:t>
            </a:r>
            <a:r>
              <a:rPr lang="da-DK" dirty="0"/>
              <a:t>Kommunalbestyrelsen træffer afgørelse om, hvor mange dage inden for den maksimale periode på 14 dage, der kan ske tilbageholdelse, jf. § 11, stk. 6, i lov om voksenansvar for anbragte børn og unge.</a:t>
            </a:r>
          </a:p>
          <a:p>
            <a:pPr marL="0" indent="0">
              <a:buNone/>
            </a:pPr>
            <a:r>
              <a:rPr lang="da-DK" b="1" dirty="0"/>
              <a:t>Stk. 3</a:t>
            </a:r>
            <a:r>
              <a:rPr lang="da-DK" dirty="0"/>
              <a:t>. Personalet på anbringelsesstedet kan inden for de rammer om tilbageholdelse, som kommunalbestyrelsen har truffet afgørelse om, jf. stk. 2, i en konkret situation tilbageholde barnet eller den unge.</a:t>
            </a:r>
          </a:p>
          <a:p>
            <a:pPr marL="0" indent="0">
              <a:buNone/>
            </a:pPr>
            <a:r>
              <a:rPr lang="da-DK" b="1" dirty="0"/>
              <a:t>Stk. 4. </a:t>
            </a:r>
            <a:r>
              <a:rPr lang="da-DK" dirty="0"/>
              <a:t>Tilbageholdelse efter stk. 1 kan alene ske ved, at barnet eller den unge fastholdes fysisk for at forhindre vedkommende i at forlade anbringelsesstedet.</a:t>
            </a:r>
          </a:p>
          <a:p>
            <a:pPr marL="0" indent="0">
              <a:buNone/>
            </a:pPr>
            <a:endParaRPr lang="da-DK" dirty="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14</a:t>
            </a:r>
            <a:endParaRPr lang="da-DK" sz="1200" dirty="0">
              <a:solidFill>
                <a:schemeClr val="bg1">
                  <a:lumMod val="65000"/>
                </a:schemeClr>
              </a:solidFill>
            </a:endParaRPr>
          </a:p>
        </p:txBody>
      </p:sp>
    </p:spTree>
    <p:extLst>
      <p:ext uri="{BB962C8B-B14F-4D97-AF65-F5344CB8AC3E}">
        <p14:creationId xmlns:p14="http://schemas.microsoft.com/office/powerpoint/2010/main" val="2154603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63630"/>
            <a:ext cx="5662613" cy="1103196"/>
          </a:xfrm>
        </p:spPr>
        <p:txBody>
          <a:bodyPr>
            <a:normAutofit/>
          </a:bodyPr>
          <a:lstStyle/>
          <a:p>
            <a:r>
              <a:rPr lang="da-DK" dirty="0" smtClean="0"/>
              <a:t>Rettigheder </a:t>
            </a:r>
            <a:r>
              <a:rPr lang="da-DK" dirty="0"/>
              <a:t>og indgreb heri </a:t>
            </a:r>
            <a:br>
              <a:rPr lang="da-DK" dirty="0"/>
            </a:br>
            <a:endParaRPr lang="da-DK" dirty="0"/>
          </a:p>
        </p:txBody>
      </p:sp>
      <p:sp>
        <p:nvSpPr>
          <p:cNvPr id="3" name="Pladsholder til indhold 2"/>
          <p:cNvSpPr>
            <a:spLocks noGrp="1"/>
          </p:cNvSpPr>
          <p:nvPr>
            <p:ph idx="1"/>
          </p:nvPr>
        </p:nvSpPr>
        <p:spPr/>
        <p:txBody>
          <a:bodyPr/>
          <a:lstStyle/>
          <a:p>
            <a:pPr marL="0" indent="0" algn="ctr">
              <a:buNone/>
            </a:pPr>
            <a:endParaRPr lang="da-DK" dirty="0" smtClean="0"/>
          </a:p>
          <a:p>
            <a:pPr marL="0" indent="0" algn="ctr">
              <a:buNone/>
            </a:pPr>
            <a:endParaRPr lang="da-DK" dirty="0"/>
          </a:p>
          <a:p>
            <a:pPr marL="0" indent="0" algn="ctr">
              <a:buNone/>
            </a:pPr>
            <a:r>
              <a:rPr lang="da-DK" dirty="0" smtClean="0"/>
              <a:t>VÆR </a:t>
            </a:r>
            <a:r>
              <a:rPr lang="da-DK" dirty="0"/>
              <a:t>ALTID OPMÆRKSOM PÅ</a:t>
            </a:r>
            <a:r>
              <a:rPr lang="da-DK" dirty="0" smtClean="0"/>
              <a:t>:</a:t>
            </a:r>
          </a:p>
          <a:p>
            <a:pPr marL="0" indent="0" algn="ctr">
              <a:buNone/>
            </a:pPr>
            <a:endParaRPr lang="da-DK" sz="2800" dirty="0"/>
          </a:p>
          <a:p>
            <a:pPr marL="0" indent="0" algn="ctr">
              <a:buNone/>
            </a:pPr>
            <a:r>
              <a:rPr lang="da-DK" dirty="0"/>
              <a:t>§ 11 i lov om voksenansvar om tilbageholdelse er en undtagelsesbestemmelse fra hovedreglen – retten til at kunne bevæge sig frit, som den er formuleret i grundlov og internationale konventioner</a:t>
            </a:r>
          </a:p>
          <a:p>
            <a:pPr marL="0" indent="0" algn="ctr">
              <a:buNone/>
            </a:pPr>
            <a:endParaRPr lang="da-DK" sz="2800" dirty="0"/>
          </a:p>
          <a:p>
            <a:pPr marL="0" indent="0" algn="ctr">
              <a:buNone/>
            </a:pPr>
            <a:endParaRPr lang="da-DK" sz="2800" dirty="0"/>
          </a:p>
        </p:txBody>
      </p:sp>
      <p:sp>
        <p:nvSpPr>
          <p:cNvPr id="6"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4" name="Tekstboks 3"/>
          <p:cNvSpPr txBox="1"/>
          <p:nvPr/>
        </p:nvSpPr>
        <p:spPr>
          <a:xfrm>
            <a:off x="8210550" y="6477000"/>
            <a:ext cx="762000" cy="276999"/>
          </a:xfrm>
          <a:prstGeom prst="rect">
            <a:avLst/>
          </a:prstGeom>
          <a:noFill/>
        </p:spPr>
        <p:txBody>
          <a:bodyPr wrap="square" rtlCol="0">
            <a:spAutoFit/>
          </a:bodyPr>
          <a:lstStyle/>
          <a:p>
            <a:r>
              <a:rPr lang="da-DK" sz="1200" dirty="0">
                <a:solidFill>
                  <a:schemeClr val="bg1">
                    <a:lumMod val="65000"/>
                  </a:schemeClr>
                </a:solidFill>
              </a:rPr>
              <a:t>2</a:t>
            </a:r>
          </a:p>
        </p:txBody>
      </p:sp>
    </p:spTree>
    <p:extLst>
      <p:ext uri="{BB962C8B-B14F-4D97-AF65-F5344CB8AC3E}">
        <p14:creationId xmlns:p14="http://schemas.microsoft.com/office/powerpoint/2010/main" val="2844785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6624268" cy="1162800"/>
          </a:xfrm>
        </p:spPr>
        <p:txBody>
          <a:bodyPr>
            <a:normAutofit/>
          </a:bodyPr>
          <a:lstStyle/>
          <a:p>
            <a:r>
              <a:rPr lang="da-DK" dirty="0" smtClean="0"/>
              <a:t>Retten </a:t>
            </a:r>
            <a:r>
              <a:rPr lang="da-DK" dirty="0"/>
              <a:t>til personlig frihed og bevægelsesfrihed</a:t>
            </a:r>
          </a:p>
        </p:txBody>
      </p:sp>
      <p:sp>
        <p:nvSpPr>
          <p:cNvPr id="3" name="Pladsholder til indhold 2"/>
          <p:cNvSpPr>
            <a:spLocks noGrp="1"/>
          </p:cNvSpPr>
          <p:nvPr>
            <p:ph idx="1"/>
          </p:nvPr>
        </p:nvSpPr>
        <p:spPr>
          <a:xfrm>
            <a:off x="450000" y="1562400"/>
            <a:ext cx="8229600" cy="4692650"/>
          </a:xfrm>
        </p:spPr>
        <p:txBody>
          <a:bodyPr>
            <a:normAutofit lnSpcReduction="10000"/>
          </a:bodyPr>
          <a:lstStyle/>
          <a:p>
            <a:pPr marL="0" lvl="0" indent="0">
              <a:buNone/>
            </a:pPr>
            <a:r>
              <a:rPr lang="da-DK" dirty="0" smtClean="0"/>
              <a:t>Ret </a:t>
            </a:r>
            <a:r>
              <a:rPr lang="da-DK" dirty="0"/>
              <a:t>til personlig frihed og </a:t>
            </a:r>
            <a:r>
              <a:rPr lang="da-DK" dirty="0" smtClean="0"/>
              <a:t>bevægelsesfrihed:</a:t>
            </a:r>
          </a:p>
          <a:p>
            <a:pPr>
              <a:buFont typeface="Arial" panose="020B0604020202020204" pitchFamily="34" charset="0"/>
              <a:buChar char="•"/>
            </a:pPr>
            <a:r>
              <a:rPr lang="da-DK" dirty="0"/>
              <a:t>Anbragte børn og unge har ret til frit at bevæge sig indenfor og udenfor </a:t>
            </a:r>
            <a:r>
              <a:rPr lang="da-DK" dirty="0" smtClean="0"/>
              <a:t>anbringelsesstedet</a:t>
            </a:r>
          </a:p>
          <a:p>
            <a:pPr>
              <a:buFont typeface="Arial" panose="020B0604020202020204" pitchFamily="34" charset="0"/>
              <a:buChar char="•"/>
            </a:pPr>
            <a:r>
              <a:rPr lang="da-DK" dirty="0" smtClean="0"/>
              <a:t>Begrebet </a:t>
            </a:r>
            <a:r>
              <a:rPr lang="da-DK" dirty="0"/>
              <a:t>”personlig frihed” henviser til </a:t>
            </a:r>
            <a:r>
              <a:rPr lang="da-DK" dirty="0" smtClean="0"/>
              <a:t>beskyttelse </a:t>
            </a:r>
            <a:r>
              <a:rPr lang="da-DK" dirty="0"/>
              <a:t>mod </a:t>
            </a:r>
            <a:r>
              <a:rPr lang="da-DK" dirty="0" smtClean="0"/>
              <a:t>vilkårlig frihedsberøvelse</a:t>
            </a:r>
            <a:endParaRPr lang="da-DK" dirty="0"/>
          </a:p>
          <a:p>
            <a:pPr>
              <a:buFont typeface="Arial" panose="020B0604020202020204" pitchFamily="34" charset="0"/>
              <a:buChar char="•"/>
            </a:pPr>
            <a:r>
              <a:rPr lang="da-DK" dirty="0"/>
              <a:t>Bevægelsesfriheden er bredere </a:t>
            </a:r>
            <a:r>
              <a:rPr lang="da-DK" dirty="0" smtClean="0"/>
              <a:t> og omfatter </a:t>
            </a:r>
            <a:r>
              <a:rPr lang="da-DK" dirty="0"/>
              <a:t>retten til at kunne vælge sit </a:t>
            </a:r>
            <a:r>
              <a:rPr lang="da-DK" dirty="0" smtClean="0"/>
              <a:t>opholdssted </a:t>
            </a:r>
            <a:r>
              <a:rPr lang="da-DK" dirty="0"/>
              <a:t>herunder retten til at forlade </a:t>
            </a:r>
            <a:r>
              <a:rPr lang="da-DK" dirty="0" smtClean="0"/>
              <a:t>landet</a:t>
            </a:r>
            <a:endParaRPr lang="da-DK" dirty="0"/>
          </a:p>
          <a:p>
            <a:pPr lvl="0"/>
            <a:endParaRPr lang="da-DK" dirty="0"/>
          </a:p>
          <a:p>
            <a:pPr marL="0" lvl="0" indent="0">
              <a:buNone/>
            </a:pPr>
            <a:r>
              <a:rPr lang="da-DK" dirty="0" smtClean="0"/>
              <a:t>Væsentlige bestemmelser:</a:t>
            </a:r>
          </a:p>
          <a:p>
            <a:pPr lvl="0"/>
            <a:r>
              <a:rPr lang="da-DK" dirty="0" smtClean="0"/>
              <a:t>Grundlovens § 71 beskytter mod vilkårlig frihedsberøvelse</a:t>
            </a:r>
          </a:p>
          <a:p>
            <a:pPr lvl="0"/>
            <a:r>
              <a:rPr lang="da-DK" dirty="0" smtClean="0"/>
              <a:t>Den Europæiske Menneskerettighedskonvention, </a:t>
            </a:r>
            <a:r>
              <a:rPr lang="da-DK" dirty="0"/>
              <a:t>A</a:t>
            </a:r>
            <a:r>
              <a:rPr lang="da-DK" dirty="0" smtClean="0"/>
              <a:t>rtikel 5 vedrører </a:t>
            </a:r>
            <a:r>
              <a:rPr lang="da-DK" dirty="0"/>
              <a:t>den fysiske frihed og indgreb </a:t>
            </a:r>
            <a:r>
              <a:rPr lang="da-DK" dirty="0" smtClean="0"/>
              <a:t>heri</a:t>
            </a:r>
          </a:p>
          <a:p>
            <a:r>
              <a:rPr lang="da-DK" dirty="0"/>
              <a:t>Den Europæiske </a:t>
            </a:r>
            <a:r>
              <a:rPr lang="da-DK" dirty="0" smtClean="0"/>
              <a:t>Menneskerettighedskonvention</a:t>
            </a:r>
            <a:r>
              <a:rPr lang="da-DK" dirty="0"/>
              <a:t>, 4</a:t>
            </a:r>
            <a:r>
              <a:rPr lang="da-DK" dirty="0" smtClean="0"/>
              <a:t>. tillægsprotokol, </a:t>
            </a:r>
            <a:r>
              <a:rPr lang="da-DK" dirty="0"/>
              <a:t>Artikel 2 </a:t>
            </a:r>
            <a:r>
              <a:rPr lang="da-DK" dirty="0" smtClean="0"/>
              <a:t>vedrører </a:t>
            </a:r>
            <a:r>
              <a:rPr lang="da-DK" dirty="0"/>
              <a:t>bevægelsesfriheden og indgreb </a:t>
            </a:r>
            <a:r>
              <a:rPr lang="da-DK" dirty="0" smtClean="0"/>
              <a:t>heri</a:t>
            </a:r>
          </a:p>
          <a:p>
            <a:pPr lvl="0"/>
            <a:r>
              <a:rPr lang="da-DK" dirty="0" smtClean="0"/>
              <a:t>FN’s </a:t>
            </a:r>
            <a:r>
              <a:rPr lang="da-DK" dirty="0"/>
              <a:t>Børnekonvention, Artikel </a:t>
            </a:r>
            <a:r>
              <a:rPr lang="da-DK" dirty="0" smtClean="0"/>
              <a:t>37 </a:t>
            </a:r>
            <a:r>
              <a:rPr lang="da-DK" dirty="0"/>
              <a:t>vedrører frihedsberøvelse af </a:t>
            </a:r>
            <a:r>
              <a:rPr lang="da-DK" dirty="0" smtClean="0"/>
              <a:t>børn</a:t>
            </a:r>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3</a:t>
            </a:r>
            <a:endParaRPr lang="da-DK" sz="1200" dirty="0">
              <a:solidFill>
                <a:schemeClr val="bg1">
                  <a:lumMod val="65000"/>
                </a:schemeClr>
              </a:solidFill>
            </a:endParaRPr>
          </a:p>
        </p:txBody>
      </p:sp>
    </p:spTree>
    <p:extLst>
      <p:ext uri="{BB962C8B-B14F-4D97-AF65-F5344CB8AC3E}">
        <p14:creationId xmlns:p14="http://schemas.microsoft.com/office/powerpoint/2010/main" val="2440100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5868670" cy="1162800"/>
          </a:xfrm>
        </p:spPr>
        <p:txBody>
          <a:bodyPr>
            <a:normAutofit/>
          </a:bodyPr>
          <a:lstStyle/>
          <a:p>
            <a:r>
              <a:rPr lang="da-DK" dirty="0" smtClean="0"/>
              <a:t>Mulighed for tilbageholdelse</a:t>
            </a:r>
            <a:endParaRPr lang="da-DK" dirty="0"/>
          </a:p>
        </p:txBody>
      </p:sp>
      <p:sp>
        <p:nvSpPr>
          <p:cNvPr id="3" name="Pladsholder til indhold 2"/>
          <p:cNvSpPr>
            <a:spLocks noGrp="1"/>
          </p:cNvSpPr>
          <p:nvPr>
            <p:ph idx="1"/>
          </p:nvPr>
        </p:nvSpPr>
        <p:spPr>
          <a:xfrm>
            <a:off x="272148" y="1495194"/>
            <a:ext cx="8496300" cy="4584700"/>
          </a:xfrm>
          <a:ln w="25400" cmpd="sng">
            <a:noFill/>
          </a:ln>
        </p:spPr>
        <p:txBody>
          <a:bodyPr lIns="54000" rIns="36000" bIns="46800"/>
          <a:lstStyle/>
          <a:p>
            <a:pPr marL="0" indent="0">
              <a:buNone/>
            </a:pPr>
            <a:endParaRPr lang="da-DK" dirty="0" smtClean="0"/>
          </a:p>
          <a:p>
            <a:pPr marL="0" indent="0">
              <a:buNone/>
            </a:pPr>
            <a:endParaRPr lang="da-DK" dirty="0" smtClean="0"/>
          </a:p>
          <a:p>
            <a:pPr marL="0" indent="0">
              <a:buNone/>
            </a:pPr>
            <a:endParaRPr lang="da-DK" dirty="0" smtClean="0"/>
          </a:p>
          <a:p>
            <a:pPr marL="0" indent="0">
              <a:buNone/>
            </a:pPr>
            <a:r>
              <a:rPr lang="da-DK" dirty="0" smtClean="0"/>
              <a:t> </a:t>
            </a:r>
            <a:endParaRPr lang="da-DK" dirty="0"/>
          </a:p>
        </p:txBody>
      </p:sp>
      <p:sp>
        <p:nvSpPr>
          <p:cNvPr id="4" name="Tekstboks 3"/>
          <p:cNvSpPr txBox="1"/>
          <p:nvPr/>
        </p:nvSpPr>
        <p:spPr>
          <a:xfrm>
            <a:off x="442913" y="1703606"/>
            <a:ext cx="2043112" cy="923330"/>
          </a:xfrm>
          <a:prstGeom prst="rect">
            <a:avLst/>
          </a:prstGeom>
          <a:solidFill>
            <a:srgbClr val="C00000">
              <a:alpha val="11000"/>
            </a:srgbClr>
          </a:solidFill>
          <a:ln>
            <a:solidFill>
              <a:schemeClr val="accent4">
                <a:lumMod val="75000"/>
              </a:schemeClr>
            </a:solidFill>
          </a:ln>
        </p:spPr>
        <p:txBody>
          <a:bodyPr wrap="square" rtlCol="0">
            <a:spAutoFit/>
          </a:bodyPr>
          <a:lstStyle/>
          <a:p>
            <a:pPr algn="ctr"/>
            <a:r>
              <a:rPr lang="da-DK" dirty="0" smtClean="0"/>
              <a:t>Ved anbringelsens start</a:t>
            </a:r>
            <a:endParaRPr lang="da-DK" dirty="0"/>
          </a:p>
        </p:txBody>
      </p:sp>
      <p:sp>
        <p:nvSpPr>
          <p:cNvPr id="13" name="Tekstboks 12"/>
          <p:cNvSpPr txBox="1"/>
          <p:nvPr/>
        </p:nvSpPr>
        <p:spPr>
          <a:xfrm>
            <a:off x="342899" y="3381831"/>
            <a:ext cx="2271713" cy="2308324"/>
          </a:xfrm>
          <a:prstGeom prst="rect">
            <a:avLst/>
          </a:prstGeom>
          <a:noFill/>
          <a:ln w="12700">
            <a:solidFill>
              <a:srgbClr val="C00000"/>
            </a:solidFill>
          </a:ln>
        </p:spPr>
        <p:txBody>
          <a:bodyPr wrap="square" rtlCol="0">
            <a:spAutoFit/>
          </a:bodyPr>
          <a:lstStyle/>
          <a:p>
            <a:pPr algn="ctr"/>
            <a:r>
              <a:rPr lang="da-DK" dirty="0" smtClean="0"/>
              <a:t>Børn og unge-udvalget kan træffe afgørelse om tilbageholdelse af barnet eller den unge i de første 14 dage af anbringelsen </a:t>
            </a:r>
            <a:endParaRPr lang="da-DK" dirty="0"/>
          </a:p>
        </p:txBody>
      </p:sp>
      <p:cxnSp>
        <p:nvCxnSpPr>
          <p:cNvPr id="21" name="Lige forbindelse 20"/>
          <p:cNvCxnSpPr/>
          <p:nvPr/>
        </p:nvCxnSpPr>
        <p:spPr>
          <a:xfrm>
            <a:off x="3105150" y="1132114"/>
            <a:ext cx="0" cy="4593772"/>
          </a:xfrm>
          <a:prstGeom prst="line">
            <a:avLst/>
          </a:prstGeom>
          <a:ln cmpd="sng">
            <a:solidFill>
              <a:srgbClr val="C00000"/>
            </a:solidFill>
            <a:prstDash val="sysDash"/>
          </a:ln>
        </p:spPr>
        <p:style>
          <a:lnRef idx="2">
            <a:schemeClr val="accent1"/>
          </a:lnRef>
          <a:fillRef idx="0">
            <a:schemeClr val="accent1"/>
          </a:fillRef>
          <a:effectRef idx="1">
            <a:schemeClr val="accent1"/>
          </a:effectRef>
          <a:fontRef idx="minor">
            <a:schemeClr val="tx1"/>
          </a:fontRef>
        </p:style>
      </p:cxnSp>
      <p:sp>
        <p:nvSpPr>
          <p:cNvPr id="16" name="Tekstboks 15"/>
          <p:cNvSpPr txBox="1"/>
          <p:nvPr/>
        </p:nvSpPr>
        <p:spPr>
          <a:xfrm>
            <a:off x="3609974" y="1720692"/>
            <a:ext cx="5158474" cy="923330"/>
          </a:xfrm>
          <a:prstGeom prst="rect">
            <a:avLst/>
          </a:prstGeom>
          <a:solidFill>
            <a:srgbClr val="C00000">
              <a:alpha val="11000"/>
            </a:srgbClr>
          </a:solidFill>
          <a:ln>
            <a:solidFill>
              <a:schemeClr val="accent4">
                <a:lumMod val="75000"/>
              </a:schemeClr>
            </a:solidFill>
          </a:ln>
        </p:spPr>
        <p:txBody>
          <a:bodyPr wrap="square" rtlCol="0">
            <a:spAutoFit/>
          </a:bodyPr>
          <a:lstStyle/>
          <a:p>
            <a:pPr algn="ctr"/>
            <a:endParaRPr lang="da-DK" dirty="0" smtClean="0"/>
          </a:p>
          <a:p>
            <a:pPr algn="ctr"/>
            <a:r>
              <a:rPr lang="da-DK" dirty="0" smtClean="0"/>
              <a:t>Under anbringelsen</a:t>
            </a:r>
          </a:p>
          <a:p>
            <a:endParaRPr lang="da-DK" dirty="0"/>
          </a:p>
        </p:txBody>
      </p:sp>
      <p:sp>
        <p:nvSpPr>
          <p:cNvPr id="20" name="Tekstboks 19"/>
          <p:cNvSpPr txBox="1"/>
          <p:nvPr/>
        </p:nvSpPr>
        <p:spPr>
          <a:xfrm>
            <a:off x="3609974" y="3380400"/>
            <a:ext cx="2271713" cy="2308324"/>
          </a:xfrm>
          <a:prstGeom prst="rect">
            <a:avLst/>
          </a:prstGeom>
          <a:noFill/>
          <a:ln w="12700">
            <a:solidFill>
              <a:srgbClr val="C00000"/>
            </a:solidFill>
          </a:ln>
        </p:spPr>
        <p:txBody>
          <a:bodyPr wrap="square" rtlCol="0">
            <a:spAutoFit/>
          </a:bodyPr>
          <a:lstStyle/>
          <a:p>
            <a:pPr algn="ctr"/>
            <a:r>
              <a:rPr lang="da-DK" dirty="0" smtClean="0"/>
              <a:t>Børn og unge-udvalget kan træffe afgørelse om tilbageholdelse af barnet eller den unge i 14 dage under anbringelsen</a:t>
            </a:r>
          </a:p>
          <a:p>
            <a:pPr algn="ctr"/>
            <a:endParaRPr lang="da-DK" dirty="0"/>
          </a:p>
        </p:txBody>
      </p:sp>
      <p:sp>
        <p:nvSpPr>
          <p:cNvPr id="22" name="Tekstboks 21"/>
          <p:cNvSpPr txBox="1"/>
          <p:nvPr/>
        </p:nvSpPr>
        <p:spPr>
          <a:xfrm>
            <a:off x="6496735" y="3380400"/>
            <a:ext cx="2271713" cy="2308324"/>
          </a:xfrm>
          <a:prstGeom prst="rect">
            <a:avLst/>
          </a:prstGeom>
          <a:noFill/>
          <a:ln w="12700">
            <a:solidFill>
              <a:srgbClr val="C00000"/>
            </a:solidFill>
          </a:ln>
        </p:spPr>
        <p:txBody>
          <a:bodyPr wrap="square" rtlCol="0">
            <a:spAutoFit/>
          </a:bodyPr>
          <a:lstStyle/>
          <a:p>
            <a:pPr algn="ctr"/>
            <a:r>
              <a:rPr lang="da-DK" dirty="0" err="1" smtClean="0"/>
              <a:t>Kommunalbestyrel-sen</a:t>
            </a:r>
            <a:r>
              <a:rPr lang="da-DK" dirty="0" smtClean="0"/>
              <a:t> kan træffe afgørelse om tilbageholdelse af barnet eller den unge i yderligere 14 dage under anbringelsen</a:t>
            </a:r>
            <a:endParaRPr lang="da-DK" dirty="0"/>
          </a:p>
        </p:txBody>
      </p:sp>
      <p:cxnSp>
        <p:nvCxnSpPr>
          <p:cNvPr id="7" name="Lige pilforbindelse 6"/>
          <p:cNvCxnSpPr/>
          <p:nvPr/>
        </p:nvCxnSpPr>
        <p:spPr>
          <a:xfrm>
            <a:off x="5881687" y="4357688"/>
            <a:ext cx="6150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12" name="Tekstboks 11"/>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4</a:t>
            </a:r>
            <a:endParaRPr lang="da-DK" sz="1200" dirty="0">
              <a:solidFill>
                <a:schemeClr val="bg1">
                  <a:lumMod val="65000"/>
                </a:schemeClr>
              </a:solidFill>
            </a:endParaRPr>
          </a:p>
        </p:txBody>
      </p:sp>
    </p:spTree>
    <p:extLst>
      <p:ext uri="{BB962C8B-B14F-4D97-AF65-F5344CB8AC3E}">
        <p14:creationId xmlns:p14="http://schemas.microsoft.com/office/powerpoint/2010/main" val="317462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5662613" cy="1162800"/>
          </a:xfrm>
        </p:spPr>
        <p:txBody>
          <a:bodyPr>
            <a:normAutofit/>
          </a:bodyPr>
          <a:lstStyle/>
          <a:p>
            <a:r>
              <a:rPr lang="da-DK" dirty="0" smtClean="0"/>
              <a:t>Bestemmelsens indhold - bekendtgørelsen</a:t>
            </a:r>
            <a:endParaRPr lang="da-DK" dirty="0"/>
          </a:p>
        </p:txBody>
      </p:sp>
      <p:sp>
        <p:nvSpPr>
          <p:cNvPr id="3" name="Pladsholder til indhold 2"/>
          <p:cNvSpPr>
            <a:spLocks noGrp="1"/>
          </p:cNvSpPr>
          <p:nvPr>
            <p:ph idx="1"/>
          </p:nvPr>
        </p:nvSpPr>
        <p:spPr>
          <a:xfrm>
            <a:off x="457200" y="1600200"/>
            <a:ext cx="8229600" cy="4800600"/>
          </a:xfrm>
        </p:spPr>
        <p:txBody>
          <a:bodyPr>
            <a:normAutofit/>
          </a:bodyPr>
          <a:lstStyle/>
          <a:p>
            <a:pPr marL="0" indent="0">
              <a:buNone/>
            </a:pPr>
            <a:r>
              <a:rPr lang="da-DK" b="1" dirty="0"/>
              <a:t>Anvendelsesområde:</a:t>
            </a:r>
          </a:p>
          <a:p>
            <a:pPr marL="0" indent="0">
              <a:buNone/>
            </a:pPr>
            <a:r>
              <a:rPr lang="da-DK" dirty="0"/>
              <a:t>Private opholdssteder og </a:t>
            </a:r>
            <a:r>
              <a:rPr lang="da-DK" dirty="0" smtClean="0"/>
              <a:t>alle typer døgninstitutioner</a:t>
            </a:r>
            <a:r>
              <a:rPr lang="da-DK" dirty="0"/>
              <a:t>.</a:t>
            </a:r>
          </a:p>
          <a:p>
            <a:pPr marL="0" indent="0">
              <a:buNone/>
            </a:pPr>
            <a:endParaRPr lang="da-DK" dirty="0"/>
          </a:p>
          <a:p>
            <a:pPr marL="0" indent="0">
              <a:buNone/>
            </a:pPr>
            <a:r>
              <a:rPr lang="da-DK" b="1" dirty="0" smtClean="0"/>
              <a:t>Betingelser for indgreb:</a:t>
            </a:r>
            <a:endParaRPr lang="da-DK" b="1" dirty="0"/>
          </a:p>
          <a:p>
            <a:pPr marL="0" indent="0">
              <a:buNone/>
            </a:pPr>
            <a:r>
              <a:rPr lang="da-DK" dirty="0" smtClean="0"/>
              <a:t>Børn og unge-udvalget eller kommunalbestyrelsen skal have truffet afgørelse efter lovens § 11 stk. 1, 2 eller 5, og kommunalbestyrelsen skal have truffet afgørelse om rammer for tilbageholdelsen, jf. </a:t>
            </a:r>
            <a:r>
              <a:rPr lang="da-DK" dirty="0" err="1" smtClean="0"/>
              <a:t>bkg</a:t>
            </a:r>
            <a:r>
              <a:rPr lang="da-DK" dirty="0" smtClean="0"/>
              <a:t>. § 3 stk. 2.</a:t>
            </a:r>
          </a:p>
          <a:p>
            <a:pPr marL="0" indent="0">
              <a:buNone/>
            </a:pPr>
            <a:endParaRPr lang="da-DK" b="1" dirty="0" smtClean="0"/>
          </a:p>
          <a:p>
            <a:pPr marL="0" indent="0">
              <a:buNone/>
            </a:pPr>
            <a:r>
              <a:rPr lang="da-DK" b="1" dirty="0" smtClean="0"/>
              <a:t>Kompetence i den konkrete situation:</a:t>
            </a:r>
            <a:endParaRPr lang="da-DK" b="1" dirty="0"/>
          </a:p>
          <a:p>
            <a:pPr marL="0" indent="0">
              <a:buNone/>
            </a:pPr>
            <a:r>
              <a:rPr lang="da-DK" dirty="0"/>
              <a:t>I den konkrete situation: Personalet på opholdsstedet eller døgninstitutionen.</a:t>
            </a:r>
          </a:p>
          <a:p>
            <a:pPr marL="0" indent="0">
              <a:buNone/>
            </a:pPr>
            <a:endParaRPr lang="da-DK" dirty="0"/>
          </a:p>
          <a:p>
            <a:pPr marL="0" indent="0">
              <a:buNone/>
            </a:pPr>
            <a:r>
              <a:rPr lang="da-DK" b="1" dirty="0" smtClean="0"/>
              <a:t>Form for indgreb:</a:t>
            </a:r>
            <a:endParaRPr lang="da-DK" b="1" dirty="0"/>
          </a:p>
          <a:p>
            <a:pPr marL="0" indent="0">
              <a:buNone/>
            </a:pPr>
            <a:r>
              <a:rPr lang="da-DK" dirty="0"/>
              <a:t>Anvende fysisk magt i form af at fastholde eller føre barnet eller den unge med henblik på at forhindre, at barnet eller den unge forlader </a:t>
            </a:r>
            <a:r>
              <a:rPr lang="da-DK" dirty="0" smtClean="0"/>
              <a:t>anbringelsesstedet.</a:t>
            </a:r>
            <a:endParaRPr lang="da-DK" dirty="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5</a:t>
            </a:r>
            <a:endParaRPr lang="da-DK" sz="1200" dirty="0">
              <a:solidFill>
                <a:schemeClr val="bg1">
                  <a:lumMod val="65000"/>
                </a:schemeClr>
              </a:solidFill>
            </a:endParaRPr>
          </a:p>
        </p:txBody>
      </p:sp>
    </p:spTree>
    <p:extLst>
      <p:ext uri="{BB962C8B-B14F-4D97-AF65-F5344CB8AC3E}">
        <p14:creationId xmlns:p14="http://schemas.microsoft.com/office/powerpoint/2010/main" val="2465144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5662613" cy="1162800"/>
          </a:xfrm>
        </p:spPr>
        <p:txBody>
          <a:bodyPr>
            <a:normAutofit fontScale="90000"/>
          </a:bodyPr>
          <a:lstStyle/>
          <a:p>
            <a:r>
              <a:rPr lang="da-DK" dirty="0"/>
              <a:t/>
            </a:r>
            <a:br>
              <a:rPr lang="da-DK" dirty="0"/>
            </a:br>
            <a:r>
              <a:rPr lang="da-DK" sz="2200" dirty="0"/>
              <a:t/>
            </a:r>
            <a:br>
              <a:rPr lang="da-DK" sz="2200" dirty="0"/>
            </a:br>
            <a:r>
              <a:rPr lang="da-DK" sz="2200" dirty="0" smtClean="0"/>
              <a:t>Anvendelsesområde</a:t>
            </a:r>
            <a:br>
              <a:rPr lang="da-DK" sz="2200" dirty="0" smtClean="0"/>
            </a:br>
            <a:endParaRPr lang="da-DK" sz="2200" dirty="0"/>
          </a:p>
        </p:txBody>
      </p:sp>
      <p:sp>
        <p:nvSpPr>
          <p:cNvPr id="3" name="Pladsholder til indhold 2"/>
          <p:cNvSpPr>
            <a:spLocks noGrp="1"/>
          </p:cNvSpPr>
          <p:nvPr>
            <p:ph idx="1"/>
          </p:nvPr>
        </p:nvSpPr>
        <p:spPr>
          <a:xfrm>
            <a:off x="450000" y="1600200"/>
            <a:ext cx="8229600" cy="4525963"/>
          </a:xfrm>
        </p:spPr>
        <p:txBody>
          <a:bodyPr>
            <a:normAutofit/>
          </a:bodyPr>
          <a:lstStyle/>
          <a:p>
            <a:pPr marL="0" indent="0">
              <a:buNone/>
            </a:pPr>
            <a:endParaRPr lang="da-DK" dirty="0" smtClean="0"/>
          </a:p>
          <a:p>
            <a:pPr marL="0" indent="0">
              <a:buNone/>
            </a:pPr>
            <a:r>
              <a:rPr lang="da-DK" dirty="0" smtClean="0"/>
              <a:t>Tilbageholdelse i forbindelse med og under en anbringelse kan anvendes i forhold til børn og unge under 18 år på følgende anbringelsessteder:</a:t>
            </a:r>
            <a:endParaRPr lang="da-DK" dirty="0"/>
          </a:p>
          <a:p>
            <a:pPr marL="0" indent="0">
              <a:buNone/>
            </a:pPr>
            <a:endParaRPr lang="da-DK" dirty="0"/>
          </a:p>
          <a:p>
            <a:r>
              <a:rPr lang="da-DK" dirty="0"/>
              <a:t>Private opholdssteder</a:t>
            </a:r>
          </a:p>
          <a:p>
            <a:r>
              <a:rPr lang="da-DK" dirty="0"/>
              <a:t>Åbne døgninstitutioner</a:t>
            </a:r>
          </a:p>
          <a:p>
            <a:r>
              <a:rPr lang="da-DK" dirty="0"/>
              <a:t>Delvis lukkede institutioner</a:t>
            </a:r>
          </a:p>
          <a:p>
            <a:r>
              <a:rPr lang="da-DK" dirty="0"/>
              <a:t>Delvis lukkede afdelinger </a:t>
            </a:r>
            <a:r>
              <a:rPr lang="da-DK" dirty="0" smtClean="0"/>
              <a:t>i </a:t>
            </a:r>
            <a:r>
              <a:rPr lang="da-DK" dirty="0"/>
              <a:t>døgninstitutioner</a:t>
            </a:r>
          </a:p>
          <a:p>
            <a:r>
              <a:rPr lang="da-DK" dirty="0" smtClean="0"/>
              <a:t>(Sikrede </a:t>
            </a:r>
            <a:r>
              <a:rPr lang="da-DK" dirty="0"/>
              <a:t>afdelinger i sikrede </a:t>
            </a:r>
            <a:r>
              <a:rPr lang="da-DK" dirty="0" smtClean="0"/>
              <a:t>døgninstitutioner)</a:t>
            </a:r>
            <a:endParaRPr lang="da-DK" dirty="0"/>
          </a:p>
          <a:p>
            <a:r>
              <a:rPr lang="da-DK" dirty="0" smtClean="0"/>
              <a:t>(Særlig </a:t>
            </a:r>
            <a:r>
              <a:rPr lang="da-DK" dirty="0"/>
              <a:t>sikrede afdelinger i sikrede </a:t>
            </a:r>
            <a:r>
              <a:rPr lang="da-DK" dirty="0" smtClean="0"/>
              <a:t>institutioner)</a:t>
            </a:r>
          </a:p>
          <a:p>
            <a:pPr marL="457200" lvl="1" indent="0">
              <a:buNone/>
            </a:pPr>
            <a:endParaRPr lang="da-DK" dirty="0"/>
          </a:p>
          <a:p>
            <a:endParaRPr lang="da-DK" dirty="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a:solidFill>
                  <a:schemeClr val="bg1">
                    <a:lumMod val="65000"/>
                  </a:schemeClr>
                </a:solidFill>
              </a:rPr>
              <a:t>6</a:t>
            </a:r>
          </a:p>
        </p:txBody>
      </p:sp>
    </p:spTree>
    <p:extLst>
      <p:ext uri="{BB962C8B-B14F-4D97-AF65-F5344CB8AC3E}">
        <p14:creationId xmlns:p14="http://schemas.microsoft.com/office/powerpoint/2010/main" val="2384111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5662613" cy="1162800"/>
          </a:xfrm>
        </p:spPr>
        <p:txBody>
          <a:bodyPr>
            <a:normAutofit/>
          </a:bodyPr>
          <a:lstStyle/>
          <a:p>
            <a:r>
              <a:rPr lang="da-DK" dirty="0" smtClean="0"/>
              <a:t>Betingelser for indgreb </a:t>
            </a:r>
            <a:endParaRPr lang="da-DK" dirty="0"/>
          </a:p>
        </p:txBody>
      </p:sp>
      <p:sp>
        <p:nvSpPr>
          <p:cNvPr id="3" name="Pladsholder til indhold 2"/>
          <p:cNvSpPr>
            <a:spLocks noGrp="1"/>
          </p:cNvSpPr>
          <p:nvPr>
            <p:ph idx="1"/>
          </p:nvPr>
        </p:nvSpPr>
        <p:spPr/>
        <p:txBody>
          <a:bodyPr>
            <a:normAutofit/>
          </a:bodyPr>
          <a:lstStyle/>
          <a:p>
            <a:pPr marL="0" indent="0">
              <a:buNone/>
            </a:pPr>
            <a:r>
              <a:rPr lang="da-DK" b="1" dirty="0" smtClean="0"/>
              <a:t>Der skal være truffet en myndighedsafgørelse:</a:t>
            </a:r>
          </a:p>
          <a:p>
            <a:r>
              <a:rPr lang="da-DK" dirty="0" smtClean="0"/>
              <a:t>Af børn og unge-udvalget om, at barnet eller den unge kan tilbageholdes i op til 14 dage i forbindelse med (stk. 1) eller under (stk. 2) en anbringelse</a:t>
            </a:r>
          </a:p>
          <a:p>
            <a:r>
              <a:rPr lang="da-DK" dirty="0"/>
              <a:t>E</a:t>
            </a:r>
            <a:r>
              <a:rPr lang="da-DK" dirty="0" smtClean="0"/>
              <a:t>vt. af kommunalbestyrelsen om at forlænge en tilbageholdelse under en anbringelse med yderligere 14 dage, stk. 5</a:t>
            </a:r>
          </a:p>
          <a:p>
            <a:r>
              <a:rPr lang="da-DK" dirty="0"/>
              <a:t>A</a:t>
            </a:r>
            <a:r>
              <a:rPr lang="da-DK" dirty="0" smtClean="0"/>
              <a:t>f kommunalbestyrelsen om hvor mange dage inden for den maksimale periode, der kan ske tilbageholdelse</a:t>
            </a:r>
          </a:p>
          <a:p>
            <a:endParaRPr lang="da-DK" dirty="0"/>
          </a:p>
          <a:p>
            <a:pPr marL="0" indent="0">
              <a:buNone/>
            </a:pPr>
            <a:r>
              <a:rPr lang="da-DK" b="1" dirty="0" smtClean="0"/>
              <a:t>Kriterierne for myndighedsafgørelserne:  </a:t>
            </a:r>
          </a:p>
          <a:p>
            <a:pPr marL="0" indent="0">
              <a:buNone/>
            </a:pPr>
            <a:r>
              <a:rPr lang="da-DK" dirty="0" smtClean="0"/>
              <a:t>Barnets eller den unges forbliven på anbringelsesstedet:</a:t>
            </a:r>
          </a:p>
          <a:p>
            <a:pPr lvl="0"/>
            <a:r>
              <a:rPr lang="da-DK" dirty="0"/>
              <a:t>S</a:t>
            </a:r>
            <a:r>
              <a:rPr lang="da-DK" dirty="0" smtClean="0"/>
              <a:t>kal </a:t>
            </a:r>
            <a:r>
              <a:rPr lang="da-DK" dirty="0"/>
              <a:t>være afgørende for at kunne imødekomme barnet eller den unges særlige behov for </a:t>
            </a:r>
            <a:r>
              <a:rPr lang="da-DK" dirty="0" smtClean="0"/>
              <a:t>støtte</a:t>
            </a:r>
          </a:p>
          <a:p>
            <a:pPr lvl="0"/>
            <a:r>
              <a:rPr lang="da-DK" dirty="0"/>
              <a:t>S</a:t>
            </a:r>
            <a:r>
              <a:rPr lang="da-DK" dirty="0" smtClean="0"/>
              <a:t>kal </a:t>
            </a:r>
            <a:r>
              <a:rPr lang="da-DK" dirty="0"/>
              <a:t>have afgørende betydning for den socialpædagogiske </a:t>
            </a:r>
            <a:r>
              <a:rPr lang="da-DK" dirty="0" smtClean="0"/>
              <a:t>behandling</a:t>
            </a:r>
          </a:p>
          <a:p>
            <a:endParaRPr lang="da-DK" dirty="0" smtClean="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7</a:t>
            </a:r>
            <a:endParaRPr lang="da-DK" sz="1200" dirty="0">
              <a:solidFill>
                <a:schemeClr val="bg1">
                  <a:lumMod val="65000"/>
                </a:schemeClr>
              </a:solidFill>
            </a:endParaRPr>
          </a:p>
        </p:txBody>
      </p:sp>
    </p:spTree>
    <p:extLst>
      <p:ext uri="{BB962C8B-B14F-4D97-AF65-F5344CB8AC3E}">
        <p14:creationId xmlns:p14="http://schemas.microsoft.com/office/powerpoint/2010/main" val="3824943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5662613" cy="1162800"/>
          </a:xfrm>
        </p:spPr>
        <p:txBody>
          <a:bodyPr>
            <a:normAutofit/>
          </a:bodyPr>
          <a:lstStyle/>
          <a:p>
            <a:r>
              <a:rPr lang="da-DK" dirty="0"/>
              <a:t/>
            </a:r>
            <a:br>
              <a:rPr lang="da-DK" dirty="0"/>
            </a:br>
            <a:r>
              <a:rPr lang="da-DK" dirty="0" smtClean="0"/>
              <a:t>Betingelser </a:t>
            </a:r>
            <a:r>
              <a:rPr lang="da-DK" dirty="0"/>
              <a:t>for </a:t>
            </a:r>
            <a:r>
              <a:rPr lang="da-DK" dirty="0" smtClean="0"/>
              <a:t>indgreb - fortsat </a:t>
            </a:r>
            <a:br>
              <a:rPr lang="da-DK" dirty="0" smtClean="0"/>
            </a:br>
            <a:endParaRPr lang="da-DK" dirty="0"/>
          </a:p>
        </p:txBody>
      </p:sp>
      <p:sp>
        <p:nvSpPr>
          <p:cNvPr id="3" name="Pladsholder til indhold 2"/>
          <p:cNvSpPr>
            <a:spLocks noGrp="1"/>
          </p:cNvSpPr>
          <p:nvPr>
            <p:ph idx="1"/>
          </p:nvPr>
        </p:nvSpPr>
        <p:spPr/>
        <p:txBody>
          <a:bodyPr>
            <a:normAutofit/>
          </a:bodyPr>
          <a:lstStyle/>
          <a:p>
            <a:endParaRPr lang="da-DK" dirty="0" smtClean="0"/>
          </a:p>
          <a:p>
            <a:r>
              <a:rPr lang="da-DK" dirty="0" smtClean="0"/>
              <a:t>Tilbageholdelsen skal ske inden for de rammer, der er fastsat i afgørelserne fra børn og unge-udvalget og kommunalbestyrelsen</a:t>
            </a:r>
          </a:p>
          <a:p>
            <a:endParaRPr lang="da-DK" dirty="0"/>
          </a:p>
          <a:p>
            <a:r>
              <a:rPr lang="da-DK" dirty="0"/>
              <a:t>Andre mindre indgribende metoder </a:t>
            </a:r>
            <a:r>
              <a:rPr lang="da-DK" dirty="0" smtClean="0"/>
              <a:t>har vist sig utilstrækkelige </a:t>
            </a:r>
            <a:r>
              <a:rPr lang="da-DK" dirty="0"/>
              <a:t>til at fastholde barnet eller den unge på </a:t>
            </a:r>
            <a:r>
              <a:rPr lang="da-DK" dirty="0" smtClean="0"/>
              <a:t>stedet</a:t>
            </a:r>
            <a:endParaRPr lang="da-DK" dirty="0"/>
          </a:p>
          <a:p>
            <a:endParaRPr lang="da-DK" dirty="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8</a:t>
            </a:r>
            <a:endParaRPr lang="da-DK" sz="1200" dirty="0">
              <a:solidFill>
                <a:schemeClr val="bg1">
                  <a:lumMod val="65000"/>
                </a:schemeClr>
              </a:solidFill>
            </a:endParaRPr>
          </a:p>
        </p:txBody>
      </p:sp>
    </p:spTree>
    <p:extLst>
      <p:ext uri="{BB962C8B-B14F-4D97-AF65-F5344CB8AC3E}">
        <p14:creationId xmlns:p14="http://schemas.microsoft.com/office/powerpoint/2010/main" val="856055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000" y="172800"/>
            <a:ext cx="5662613" cy="1162800"/>
          </a:xfrm>
        </p:spPr>
        <p:txBody>
          <a:bodyPr>
            <a:normAutofit/>
          </a:bodyPr>
          <a:lstStyle/>
          <a:p>
            <a:r>
              <a:rPr lang="da-DK" dirty="0" smtClean="0"/>
              <a:t>Kompetence i den konkrete situation</a:t>
            </a:r>
            <a:endParaRPr lang="da-DK" dirty="0"/>
          </a:p>
        </p:txBody>
      </p:sp>
      <p:sp>
        <p:nvSpPr>
          <p:cNvPr id="3" name="Pladsholder til indhold 2"/>
          <p:cNvSpPr>
            <a:spLocks noGrp="1"/>
          </p:cNvSpPr>
          <p:nvPr>
            <p:ph idx="1"/>
          </p:nvPr>
        </p:nvSpPr>
        <p:spPr>
          <a:xfrm>
            <a:off x="450000" y="1600200"/>
            <a:ext cx="8229600" cy="4525963"/>
          </a:xfrm>
        </p:spPr>
        <p:txBody>
          <a:bodyPr>
            <a:normAutofit/>
          </a:bodyPr>
          <a:lstStyle/>
          <a:p>
            <a:pPr marL="0" indent="0">
              <a:buNone/>
            </a:pPr>
            <a:r>
              <a:rPr lang="da-DK" dirty="0" smtClean="0"/>
              <a:t>Det er personalet (ledelse og medarbejdere), der i den konkrete situation, hvor barnet eller den unge vil forlade anbringelsesstedet, som har den formelle kompetence til at foretage tilbageholdelsen</a:t>
            </a:r>
          </a:p>
          <a:p>
            <a:endParaRPr lang="da-DK" dirty="0"/>
          </a:p>
          <a:p>
            <a:pPr marL="0" indent="0">
              <a:buNone/>
            </a:pPr>
            <a:r>
              <a:rPr lang="da-DK" dirty="0" smtClean="0"/>
              <a:t>Ved ”Personale</a:t>
            </a:r>
            <a:r>
              <a:rPr lang="da-DK" dirty="0"/>
              <a:t>” </a:t>
            </a:r>
            <a:r>
              <a:rPr lang="da-DK" dirty="0" smtClean="0"/>
              <a:t>forstås:</a:t>
            </a:r>
            <a:endParaRPr lang="da-DK" dirty="0"/>
          </a:p>
          <a:p>
            <a:pPr lvl="1">
              <a:buFont typeface="Arial" panose="020B0604020202020204" pitchFamily="34" charset="0"/>
              <a:buChar char="•"/>
            </a:pPr>
            <a:r>
              <a:rPr lang="da-DK" dirty="0"/>
              <a:t>P</a:t>
            </a:r>
            <a:r>
              <a:rPr lang="da-DK" dirty="0" smtClean="0"/>
              <a:t>ersonale</a:t>
            </a:r>
            <a:r>
              <a:rPr lang="da-DK" dirty="0"/>
              <a:t>, der udfører pædagogisk arbejde eller pædagogiske </a:t>
            </a:r>
            <a:r>
              <a:rPr lang="da-DK" dirty="0" smtClean="0"/>
              <a:t>opgaver</a:t>
            </a:r>
          </a:p>
          <a:p>
            <a:pPr marL="457200" lvl="1" indent="0">
              <a:buNone/>
            </a:pPr>
            <a:endParaRPr lang="da-DK" b="1" i="1" dirty="0"/>
          </a:p>
          <a:p>
            <a:pPr marL="0" indent="0">
              <a:buNone/>
            </a:pPr>
            <a:r>
              <a:rPr lang="da-DK" dirty="0" smtClean="0"/>
              <a:t>Bestemmelsen omfatter </a:t>
            </a:r>
            <a:r>
              <a:rPr lang="da-DK" dirty="0"/>
              <a:t>Ikke andet personale som køkkenpersonale, pedeler og </a:t>
            </a:r>
            <a:r>
              <a:rPr lang="da-DK" dirty="0" smtClean="0"/>
              <a:t>rengøringspersonale</a:t>
            </a:r>
            <a:endParaRPr lang="da-DK" dirty="0"/>
          </a:p>
          <a:p>
            <a:pPr lvl="1">
              <a:buFont typeface="Arial" panose="020B0604020202020204" pitchFamily="34" charset="0"/>
              <a:buChar char="•"/>
            </a:pPr>
            <a:endParaRPr lang="da-DK" dirty="0"/>
          </a:p>
          <a:p>
            <a:pPr lvl="1"/>
            <a:endParaRPr lang="da-DK" dirty="0"/>
          </a:p>
          <a:p>
            <a:endParaRPr lang="da-DK" dirty="0" smtClean="0"/>
          </a:p>
          <a:p>
            <a:endParaRPr lang="da-DK" dirty="0"/>
          </a:p>
          <a:p>
            <a:endParaRPr lang="da-DK" dirty="0"/>
          </a:p>
        </p:txBody>
      </p:sp>
      <p:sp>
        <p:nvSpPr>
          <p:cNvPr id="4" name="Pladsholder til sidefod 5"/>
          <p:cNvSpPr>
            <a:spLocks noGrp="1"/>
          </p:cNvSpPr>
          <p:nvPr>
            <p:ph type="ftr" sz="quarter" idx="11"/>
          </p:nvPr>
        </p:nvSpPr>
        <p:spPr>
          <a:xfrm>
            <a:off x="209550" y="6394450"/>
            <a:ext cx="3771900" cy="311150"/>
          </a:xfrm>
        </p:spPr>
        <p:txBody>
          <a:bodyPr/>
          <a:lstStyle/>
          <a:p>
            <a:pPr algn="l">
              <a:defRPr/>
            </a:pPr>
            <a:r>
              <a:rPr lang="da-DK" b="1" dirty="0" smtClean="0"/>
              <a:t>Tilbageholdelse ved og under anbringelse</a:t>
            </a:r>
            <a:endParaRPr lang="en-GB" dirty="0"/>
          </a:p>
        </p:txBody>
      </p:sp>
      <p:sp>
        <p:nvSpPr>
          <p:cNvPr id="5" name="Tekstboks 4"/>
          <p:cNvSpPr txBox="1"/>
          <p:nvPr/>
        </p:nvSpPr>
        <p:spPr>
          <a:xfrm>
            <a:off x="8210550" y="6477000"/>
            <a:ext cx="762000" cy="276999"/>
          </a:xfrm>
          <a:prstGeom prst="rect">
            <a:avLst/>
          </a:prstGeom>
          <a:noFill/>
        </p:spPr>
        <p:txBody>
          <a:bodyPr wrap="square" rtlCol="0">
            <a:spAutoFit/>
          </a:bodyPr>
          <a:lstStyle/>
          <a:p>
            <a:r>
              <a:rPr lang="da-DK" sz="1200" dirty="0" smtClean="0">
                <a:solidFill>
                  <a:schemeClr val="bg1">
                    <a:lumMod val="65000"/>
                  </a:schemeClr>
                </a:solidFill>
              </a:rPr>
              <a:t>9</a:t>
            </a:r>
            <a:endParaRPr lang="da-DK" sz="1200" dirty="0">
              <a:solidFill>
                <a:schemeClr val="bg1">
                  <a:lumMod val="65000"/>
                </a:schemeClr>
              </a:solidFill>
            </a:endParaRPr>
          </a:p>
        </p:txBody>
      </p:sp>
    </p:spTree>
    <p:extLst>
      <p:ext uri="{BB962C8B-B14F-4D97-AF65-F5344CB8AC3E}">
        <p14:creationId xmlns:p14="http://schemas.microsoft.com/office/powerpoint/2010/main" val="1953375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lassisk kontor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ow_on xmlns="http://schemas.microsoft.com/sharepoint/v3">Dokumenter</Show_on>
  </documentManagement>
</p:properties>
</file>

<file path=customXml/item2.xml><?xml version="1.0" encoding="utf-8"?>
<ct:contentTypeSchema xmlns:ct="http://schemas.microsoft.com/office/2006/metadata/contentType" xmlns:ma="http://schemas.microsoft.com/office/2006/metadata/properties/metaAttributes" ct:_="" ma:_="" ma:contentTypeName="Dokument (Centralt Dokumentbibliotek) (PF)" ma:contentTypeID="0x0101002BEBC79C9B124E8BA6C7829CB862537100A08D038AAFF77748BD33E6471D044538" ma:contentTypeVersion="0" ma:contentTypeDescription="" ma:contentTypeScope="" ma:versionID="a91fdacc1764366a24664d50da3c0bc9">
  <xsd:schema xmlns:xsd="http://www.w3.org/2001/XMLSchema" xmlns:xs="http://www.w3.org/2001/XMLSchema" xmlns:p="http://schemas.microsoft.com/office/2006/metadata/properties" xmlns:ns1="http://schemas.microsoft.com/sharepoint/v3" targetNamespace="http://schemas.microsoft.com/office/2006/metadata/properties" ma:root="true" ma:fieldsID="edb1487f6def4a0c60f115f2a5522939" ns1:_="">
    <xsd:import namespace="http://schemas.microsoft.com/sharepoint/v3"/>
    <xsd:element name="properties">
      <xsd:complexType>
        <xsd:sequence>
          <xsd:element name="documentManagement">
            <xsd:complexType>
              <xsd:all>
                <xsd:element ref="ns1:Show_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Show_on" ma:index="8" nillable="true" ma:displayName="Vis på" ma:default="Dokumenter" ma:description="" ma:format="Dropdown" ma:internalName="Show_on">
      <xsd:simpleType>
        <xsd:restriction base="dms:Choice">
          <xsd:enumeration value="Baseline dokumenter"/>
          <xsd:enumeration value="Øvrige dokumenter"/>
          <xsd:enumeration value="Dokument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222696-A2CB-4D80-A215-440732A0C748}">
  <ds:schemaRefs>
    <ds:schemaRef ds:uri="http://purl.org/dc/elements/1.1/"/>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http://schemas.microsoft.com/sharepoint/v3"/>
    <ds:schemaRef ds:uri="http://purl.org/dc/dcmitype/"/>
    <ds:schemaRef ds:uri="http://purl.org/dc/terms/"/>
  </ds:schemaRefs>
</ds:datastoreItem>
</file>

<file path=customXml/itemProps2.xml><?xml version="1.0" encoding="utf-8"?>
<ds:datastoreItem xmlns:ds="http://schemas.openxmlformats.org/officeDocument/2006/customXml" ds:itemID="{11545B62-5C5D-49FC-9E60-26A162C56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098740-FAEE-4026-BD47-14908D952B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3245</TotalTime>
  <Words>1455</Words>
  <Application>Microsoft Office PowerPoint</Application>
  <PresentationFormat>Skærmshow (4:3)</PresentationFormat>
  <Paragraphs>160</Paragraphs>
  <Slides>14</Slides>
  <Notes>12</Notes>
  <HiddenSlides>0</HiddenSlides>
  <MMClips>0</MMClips>
  <ScaleCrop>false</ScaleCrop>
  <HeadingPairs>
    <vt:vector size="4" baseType="variant">
      <vt:variant>
        <vt:lpstr>Tema</vt:lpstr>
      </vt:variant>
      <vt:variant>
        <vt:i4>1</vt:i4>
      </vt:variant>
      <vt:variant>
        <vt:lpstr>Diastitler</vt:lpstr>
      </vt:variant>
      <vt:variant>
        <vt:i4>14</vt:i4>
      </vt:variant>
    </vt:vector>
  </HeadingPairs>
  <TitlesOfParts>
    <vt:vector size="15" baseType="lpstr">
      <vt:lpstr>Kontortema</vt:lpstr>
      <vt:lpstr>PowerPoint-præsentation</vt:lpstr>
      <vt:lpstr>Rettigheder og indgreb heri  </vt:lpstr>
      <vt:lpstr>Retten til personlig frihed og bevægelsesfrihed</vt:lpstr>
      <vt:lpstr>Mulighed for tilbageholdelse</vt:lpstr>
      <vt:lpstr>Bestemmelsens indhold - bekendtgørelsen</vt:lpstr>
      <vt:lpstr>  Anvendelsesområde </vt:lpstr>
      <vt:lpstr>Betingelser for indgreb </vt:lpstr>
      <vt:lpstr> Betingelser for indgreb - fortsat  </vt:lpstr>
      <vt:lpstr>Kompetence i den konkrete situation</vt:lpstr>
      <vt:lpstr>Form for indgreb</vt:lpstr>
      <vt:lpstr>Registrering og indberetning </vt:lpstr>
      <vt:lpstr>Retskilder</vt:lpstr>
      <vt:lpstr>Lovens ordlyd</vt:lpstr>
      <vt:lpstr>Bekendtgørelsens ordlyd</vt:lpstr>
    </vt:vector>
  </TitlesOfParts>
  <Company>Bysted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Mette Krøyer Høegh</dc:creator>
  <cp:lastModifiedBy>Nicklas Petersen Abild</cp:lastModifiedBy>
  <cp:revision>164</cp:revision>
  <cp:lastPrinted>2012-01-13T09:45:38Z</cp:lastPrinted>
  <dcterms:created xsi:type="dcterms:W3CDTF">2008-07-07T11:45:09Z</dcterms:created>
  <dcterms:modified xsi:type="dcterms:W3CDTF">2017-01-18T14:39:19Z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osave_register">
    <vt:lpwstr>off</vt:lpwstr>
  </property>
</Properties>
</file>