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5" r:id="rId4"/>
  </p:sldMasterIdLst>
  <p:notesMasterIdLst>
    <p:notesMasterId r:id="rId17"/>
  </p:notesMasterIdLst>
  <p:handoutMasterIdLst>
    <p:handoutMasterId r:id="rId18"/>
  </p:handoutMasterIdLst>
  <p:sldIdLst>
    <p:sldId id="270" r:id="rId5"/>
    <p:sldId id="258" r:id="rId6"/>
    <p:sldId id="257" r:id="rId7"/>
    <p:sldId id="260" r:id="rId8"/>
    <p:sldId id="261" r:id="rId9"/>
    <p:sldId id="264" r:id="rId10"/>
    <p:sldId id="263" r:id="rId11"/>
    <p:sldId id="266" r:id="rId12"/>
    <p:sldId id="267" r:id="rId13"/>
    <p:sldId id="265" r:id="rId14"/>
    <p:sldId id="268" r:id="rId15"/>
    <p:sldId id="259" r:id="rId16"/>
  </p:sldIdLst>
  <p:sldSz cx="9144000" cy="6858000" type="screen4x3"/>
  <p:notesSz cx="6669088" cy="9926638"/>
  <p:defaultTextStyle>
    <a:defPPr>
      <a:defRPr lang="en-GB"/>
    </a:defPPr>
    <a:lvl1pPr algn="l" rtl="0" fontAlgn="base">
      <a:spcBef>
        <a:spcPct val="0"/>
      </a:spcBef>
      <a:spcAft>
        <a:spcPct val="0"/>
      </a:spcAft>
      <a:defRPr kern="1200">
        <a:solidFill>
          <a:schemeClr val="tx1"/>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F292E"/>
    <a:srgbClr val="490000"/>
    <a:srgbClr val="C41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43" autoAdjust="0"/>
    <p:restoredTop sz="94660"/>
  </p:normalViewPr>
  <p:slideViewPr>
    <p:cSldViewPr snapToGrid="0">
      <p:cViewPr>
        <p:scale>
          <a:sx n="50" d="100"/>
          <a:sy n="50" d="100"/>
        </p:scale>
        <p:origin x="-921" y="-54"/>
      </p:cViewPr>
      <p:guideLst>
        <p:guide orient="horz" pos="2160"/>
        <p:guide pos="2880"/>
      </p:guideLst>
    </p:cSldViewPr>
  </p:slideViewPr>
  <p:notesTextViewPr>
    <p:cViewPr>
      <p:scale>
        <a:sx n="100" d="100"/>
        <a:sy n="100" d="100"/>
      </p:scale>
      <p:origin x="0" y="0"/>
    </p:cViewPr>
  </p:notesTextViewPr>
  <p:notesViewPr>
    <p:cSldViewPr snapToGrid="0">
      <p:cViewPr varScale="1">
        <p:scale>
          <a:sx n="82" d="100"/>
          <a:sy n="82" d="100"/>
        </p:scale>
        <p:origin x="-4032" y="-96"/>
      </p:cViewPr>
      <p:guideLst>
        <p:guide orient="horz" pos="3126"/>
        <p:guide pos="210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ea typeface="Geneva" charset="-128"/>
                <a:cs typeface="+mn-cs"/>
              </a:defRPr>
            </a:lvl1pPr>
          </a:lstStyle>
          <a:p>
            <a:pPr>
              <a:defRPr/>
            </a:pPr>
            <a:endParaRPr lang="da-DK"/>
          </a:p>
        </p:txBody>
      </p:sp>
      <p:sp>
        <p:nvSpPr>
          <p:cNvPr id="3" name="Pladsholder til dato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ea typeface="Geneva" charset="-128"/>
                <a:cs typeface="+mn-cs"/>
              </a:defRPr>
            </a:lvl1pPr>
          </a:lstStyle>
          <a:p>
            <a:pPr>
              <a:defRPr/>
            </a:pPr>
            <a:fld id="{1DADFD05-9A7F-40FF-A4AA-FBDB4266D415}" type="datetimeFigureOut">
              <a:rPr lang="da-DK"/>
              <a:pPr>
                <a:defRPr/>
              </a:pPr>
              <a:t>15-01-2017</a:t>
            </a:fld>
            <a:endParaRPr lang="da-DK"/>
          </a:p>
        </p:txBody>
      </p:sp>
      <p:sp>
        <p:nvSpPr>
          <p:cNvPr id="4" name="Pladsholder til sidefod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ea typeface="Geneva" charset="-128"/>
                <a:cs typeface="+mn-cs"/>
              </a:defRPr>
            </a:lvl1pPr>
          </a:lstStyle>
          <a:p>
            <a:pPr>
              <a:defRPr/>
            </a:pPr>
            <a:endParaRPr lang="da-DK"/>
          </a:p>
        </p:txBody>
      </p:sp>
      <p:sp>
        <p:nvSpPr>
          <p:cNvPr id="5" name="Pladsholder til diasnumm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ea typeface="Geneva" charset="-128"/>
                <a:cs typeface="+mn-cs"/>
              </a:defRPr>
            </a:lvl1pPr>
          </a:lstStyle>
          <a:p>
            <a:pPr>
              <a:defRPr/>
            </a:pPr>
            <a:fld id="{18181576-4278-41ED-A4CA-63DD77ED752E}" type="slidenum">
              <a:rPr lang="da-DK"/>
              <a:pPr>
                <a:defRPr/>
              </a:pPr>
              <a:t>‹nr.›</a:t>
            </a:fld>
            <a:endParaRPr lang="da-DK"/>
          </a:p>
        </p:txBody>
      </p:sp>
    </p:spTree>
    <p:extLst>
      <p:ext uri="{BB962C8B-B14F-4D97-AF65-F5344CB8AC3E}">
        <p14:creationId xmlns:p14="http://schemas.microsoft.com/office/powerpoint/2010/main" val="196516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atin typeface="Arial" charset="0"/>
                <a:ea typeface="Geneva" charset="0"/>
                <a:cs typeface="+mn-cs"/>
              </a:defRPr>
            </a:lvl1pPr>
          </a:lstStyle>
          <a:p>
            <a:pPr>
              <a:defRPr/>
            </a:pPr>
            <a:endParaRPr lang="da-DK"/>
          </a:p>
        </p:txBody>
      </p:sp>
      <p:sp>
        <p:nvSpPr>
          <p:cNvPr id="3" name="Pladsholder til dato 2"/>
          <p:cNvSpPr>
            <a:spLocks noGrp="1"/>
          </p:cNvSpPr>
          <p:nvPr>
            <p:ph type="dt"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a:ea typeface="Geneva" charset="-128"/>
                <a:cs typeface="+mn-cs"/>
              </a:defRPr>
            </a:lvl1pPr>
          </a:lstStyle>
          <a:p>
            <a:pPr>
              <a:defRPr/>
            </a:pPr>
            <a:fld id="{8FED36BD-5A90-4C64-A321-0BBE4D26F349}" type="datetimeFigureOut">
              <a:rPr lang="da-DK" altLang="da-DK"/>
              <a:pPr>
                <a:defRPr/>
              </a:pPr>
              <a:t>15-01-2017</a:t>
            </a:fld>
            <a:endParaRPr lang="da-DK" altLang="da-DK"/>
          </a:p>
        </p:txBody>
      </p:sp>
      <p:sp>
        <p:nvSpPr>
          <p:cNvPr id="4" name="Pladsholder til diasbille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da-DK" noProof="0" smtClean="0"/>
          </a:p>
        </p:txBody>
      </p:sp>
      <p:sp>
        <p:nvSpPr>
          <p:cNvPr id="5" name="Pladsholder til noter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6" name="Pladsholder til sidefod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atin typeface="Arial" charset="0"/>
                <a:ea typeface="Geneva" charset="0"/>
                <a:cs typeface="+mn-cs"/>
              </a:defRPr>
            </a:lvl1pPr>
          </a:lstStyle>
          <a:p>
            <a:pPr>
              <a:defRPr/>
            </a:pPr>
            <a:endParaRPr lang="da-DK"/>
          </a:p>
        </p:txBody>
      </p:sp>
      <p:sp>
        <p:nvSpPr>
          <p:cNvPr id="7" name="Pladsholder til diasnummer 6"/>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a:defRPr sz="1200">
                <a:ea typeface="Geneva" charset="-128"/>
                <a:cs typeface="+mn-cs"/>
              </a:defRPr>
            </a:lvl1pPr>
          </a:lstStyle>
          <a:p>
            <a:pPr>
              <a:defRPr/>
            </a:pPr>
            <a:fld id="{9B987028-8A3B-40AE-853C-80B3EEA4B5F3}" type="slidenum">
              <a:rPr lang="da-DK" altLang="da-DK"/>
              <a:pPr>
                <a:defRPr/>
              </a:pPr>
              <a:t>‹nr.›</a:t>
            </a:fld>
            <a:endParaRPr lang="da-DK" altLang="da-DK"/>
          </a:p>
        </p:txBody>
      </p:sp>
    </p:spTree>
    <p:extLst>
      <p:ext uri="{BB962C8B-B14F-4D97-AF65-F5344CB8AC3E}">
        <p14:creationId xmlns:p14="http://schemas.microsoft.com/office/powerpoint/2010/main" val="217138501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Geneva" charset="0"/>
        <a:cs typeface="Geneva" charset="0"/>
      </a:defRPr>
    </a:lvl1pPr>
    <a:lvl2pPr marL="457200" algn="l" defTabSz="457200" rtl="0" eaLnBrk="0" fontAlgn="base" hangingPunct="0">
      <a:spcBef>
        <a:spcPct val="30000"/>
      </a:spcBef>
      <a:spcAft>
        <a:spcPct val="0"/>
      </a:spcAft>
      <a:defRPr sz="1200" kern="1200">
        <a:solidFill>
          <a:schemeClr val="tx1"/>
        </a:solidFill>
        <a:latin typeface="+mn-lt"/>
        <a:ea typeface="Geneva" charset="0"/>
        <a:cs typeface="Geneva"/>
      </a:defRPr>
    </a:lvl2pPr>
    <a:lvl3pPr marL="914400" algn="l" defTabSz="457200" rtl="0" eaLnBrk="0" fontAlgn="base" hangingPunct="0">
      <a:spcBef>
        <a:spcPct val="30000"/>
      </a:spcBef>
      <a:spcAft>
        <a:spcPct val="0"/>
      </a:spcAft>
      <a:defRPr sz="1200" kern="1200">
        <a:solidFill>
          <a:schemeClr val="tx1"/>
        </a:solidFill>
        <a:latin typeface="+mn-lt"/>
        <a:ea typeface="Geneva" charset="0"/>
        <a:cs typeface="Geneva"/>
      </a:defRPr>
    </a:lvl3pPr>
    <a:lvl4pPr marL="1371600" algn="l" defTabSz="457200" rtl="0" eaLnBrk="0" fontAlgn="base" hangingPunct="0">
      <a:spcBef>
        <a:spcPct val="30000"/>
      </a:spcBef>
      <a:spcAft>
        <a:spcPct val="0"/>
      </a:spcAft>
      <a:defRPr sz="1200" kern="1200">
        <a:solidFill>
          <a:schemeClr val="tx1"/>
        </a:solidFill>
        <a:latin typeface="+mn-lt"/>
        <a:ea typeface="Geneva" charset="0"/>
        <a:cs typeface="Geneva"/>
      </a:defRPr>
    </a:lvl4pPr>
    <a:lvl5pPr marL="1828800" algn="l" defTabSz="457200" rtl="0" eaLnBrk="0" fontAlgn="base" hangingPunct="0">
      <a:spcBef>
        <a:spcPct val="30000"/>
      </a:spcBef>
      <a:spcAft>
        <a:spcPct val="0"/>
      </a:spcAft>
      <a:defRPr sz="1200" kern="1200">
        <a:solidFill>
          <a:schemeClr val="tx1"/>
        </a:solidFill>
        <a:latin typeface="+mn-lt"/>
        <a:ea typeface="Geneva" charset="0"/>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BA4CC2FA-81EB-7645-A056-1A1B2D71557F}" type="slidenum">
              <a:rPr lang="da-DK" smtClean="0"/>
              <a:pPr/>
              <a:t>2</a:t>
            </a:fld>
            <a:endParaRPr lang="da-DK" dirty="0"/>
          </a:p>
        </p:txBody>
      </p:sp>
    </p:spTree>
    <p:extLst>
      <p:ext uri="{BB962C8B-B14F-4D97-AF65-F5344CB8AC3E}">
        <p14:creationId xmlns:p14="http://schemas.microsoft.com/office/powerpoint/2010/main" val="4171094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pPr/>
              <a:t>7</a:t>
            </a:fld>
            <a:endParaRPr lang="da-DK" dirty="0"/>
          </a:p>
        </p:txBody>
      </p:sp>
    </p:spTree>
    <p:extLst>
      <p:ext uri="{BB962C8B-B14F-4D97-AF65-F5344CB8AC3E}">
        <p14:creationId xmlns:p14="http://schemas.microsoft.com/office/powerpoint/2010/main" val="4265253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BEC9ACE8-6471-400C-A4B2-51385705C073}"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en-GB" smtClean="0"/>
              <a:t>Fysisk guidning </a:t>
            </a:r>
            <a:endParaRPr lang="en-GB"/>
          </a:p>
        </p:txBody>
      </p:sp>
      <p:sp>
        <p:nvSpPr>
          <p:cNvPr id="6" name="Pladsholder til diasnummer 5"/>
          <p:cNvSpPr>
            <a:spLocks noGrp="1"/>
          </p:cNvSpPr>
          <p:nvPr>
            <p:ph type="sldNum" sz="quarter" idx="12"/>
          </p:nvPr>
        </p:nvSpPr>
        <p:spPr/>
        <p:txBody>
          <a:bodyPr/>
          <a:lstStyle/>
          <a:p>
            <a:fld id="{DDAEA549-A515-4D31-BB05-312908BCFA21}" type="slidenum">
              <a:rPr lang="da-DK" smtClean="0"/>
              <a:t>‹nr.›</a:t>
            </a:fld>
            <a:endParaRPr lang="da-DK"/>
          </a:p>
        </p:txBody>
      </p:sp>
    </p:spTree>
    <p:extLst>
      <p:ext uri="{BB962C8B-B14F-4D97-AF65-F5344CB8AC3E}">
        <p14:creationId xmlns:p14="http://schemas.microsoft.com/office/powerpoint/2010/main" val="4175365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8C735C4-CA69-4D35-B336-ED510251567F}"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en-GB" smtClean="0"/>
              <a:t>Fysisk guidning </a:t>
            </a:r>
            <a:endParaRPr lang="en-GB"/>
          </a:p>
        </p:txBody>
      </p:sp>
      <p:sp>
        <p:nvSpPr>
          <p:cNvPr id="6" name="Pladsholder til diasnummer 5"/>
          <p:cNvSpPr>
            <a:spLocks noGrp="1"/>
          </p:cNvSpPr>
          <p:nvPr>
            <p:ph type="sldNum" sz="quarter" idx="12"/>
          </p:nvPr>
        </p:nvSpPr>
        <p:spPr/>
        <p:txBody>
          <a:bodyPr/>
          <a:lstStyle/>
          <a:p>
            <a:fld id="{DDAEA549-A515-4D31-BB05-312908BCFA21}" type="slidenum">
              <a:rPr lang="da-DK" smtClean="0"/>
              <a:t>‹nr.›</a:t>
            </a:fld>
            <a:endParaRPr lang="da-DK"/>
          </a:p>
        </p:txBody>
      </p:sp>
    </p:spTree>
    <p:extLst>
      <p:ext uri="{BB962C8B-B14F-4D97-AF65-F5344CB8AC3E}">
        <p14:creationId xmlns:p14="http://schemas.microsoft.com/office/powerpoint/2010/main" val="88387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0BA4093-3D6F-4ED8-9C6B-A0319CDEEA02}"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en-GB" smtClean="0"/>
              <a:t>Fysisk guidning </a:t>
            </a:r>
            <a:endParaRPr lang="en-GB"/>
          </a:p>
        </p:txBody>
      </p:sp>
      <p:sp>
        <p:nvSpPr>
          <p:cNvPr id="6" name="Pladsholder til diasnummer 5"/>
          <p:cNvSpPr>
            <a:spLocks noGrp="1"/>
          </p:cNvSpPr>
          <p:nvPr>
            <p:ph type="sldNum" sz="quarter" idx="12"/>
          </p:nvPr>
        </p:nvSpPr>
        <p:spPr/>
        <p:txBody>
          <a:bodyPr/>
          <a:lstStyle/>
          <a:p>
            <a:fld id="{DDAEA549-A515-4D31-BB05-312908BCFA21}" type="slidenum">
              <a:rPr lang="da-DK" smtClean="0"/>
              <a:t>‹nr.›</a:t>
            </a:fld>
            <a:endParaRPr lang="da-DK"/>
          </a:p>
        </p:txBody>
      </p:sp>
    </p:spTree>
    <p:extLst>
      <p:ext uri="{BB962C8B-B14F-4D97-AF65-F5344CB8AC3E}">
        <p14:creationId xmlns:p14="http://schemas.microsoft.com/office/powerpoint/2010/main" val="405149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i master</a:t>
            </a:r>
            <a:endParaRPr lang="da-DK" dirty="0"/>
          </a:p>
        </p:txBody>
      </p:sp>
      <p:sp>
        <p:nvSpPr>
          <p:cNvPr id="3" name="Pladsholder til indhold 2"/>
          <p:cNvSpPr>
            <a:spLocks noGrp="1"/>
          </p:cNvSpPr>
          <p:nvPr>
            <p:ph idx="1"/>
          </p:nvPr>
        </p:nvSpPr>
        <p:spPr/>
        <p:txBody>
          <a:bodyPr>
            <a:normAutofit/>
          </a:bodyPr>
          <a:lstStyle>
            <a:lvl1pPr>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fld id="{813EF399-6EC9-4698-A145-269760E68E29}"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en-GB" smtClean="0"/>
              <a:t>Fysisk guidning </a:t>
            </a:r>
            <a:endParaRPr lang="en-GB" dirty="0"/>
          </a:p>
        </p:txBody>
      </p:sp>
      <p:sp>
        <p:nvSpPr>
          <p:cNvPr id="6" name="Pladsholder til diasnummer 5"/>
          <p:cNvSpPr>
            <a:spLocks noGrp="1"/>
          </p:cNvSpPr>
          <p:nvPr>
            <p:ph type="sldNum" sz="quarter" idx="12"/>
          </p:nvPr>
        </p:nvSpPr>
        <p:spPr/>
        <p:txBody>
          <a:bodyPr/>
          <a:lstStyle/>
          <a:p>
            <a:fld id="{DDAEA549-A515-4D31-BB05-312908BCFA21}" type="slidenum">
              <a:rPr lang="da-DK" smtClean="0"/>
              <a:t>‹nr.›</a:t>
            </a:fld>
            <a:endParaRPr lang="da-DK" dirty="0"/>
          </a:p>
        </p:txBody>
      </p:sp>
    </p:spTree>
    <p:extLst>
      <p:ext uri="{BB962C8B-B14F-4D97-AF65-F5344CB8AC3E}">
        <p14:creationId xmlns:p14="http://schemas.microsoft.com/office/powerpoint/2010/main" val="4068969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8138B941-AAF0-469B-860A-29E59BEB4A2B}"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en-GB" smtClean="0"/>
              <a:t>Fysisk guidning </a:t>
            </a:r>
            <a:endParaRPr lang="en-GB"/>
          </a:p>
        </p:txBody>
      </p:sp>
      <p:sp>
        <p:nvSpPr>
          <p:cNvPr id="6" name="Pladsholder til diasnummer 5"/>
          <p:cNvSpPr>
            <a:spLocks noGrp="1"/>
          </p:cNvSpPr>
          <p:nvPr>
            <p:ph type="sldNum" sz="quarter" idx="12"/>
          </p:nvPr>
        </p:nvSpPr>
        <p:spPr/>
        <p:txBody>
          <a:bodyPr/>
          <a:lstStyle/>
          <a:p>
            <a:fld id="{DDAEA549-A515-4D31-BB05-312908BCFA21}" type="slidenum">
              <a:rPr lang="da-DK" smtClean="0"/>
              <a:t>‹nr.›</a:t>
            </a:fld>
            <a:endParaRPr lang="da-DK"/>
          </a:p>
        </p:txBody>
      </p:sp>
    </p:spTree>
    <p:extLst>
      <p:ext uri="{BB962C8B-B14F-4D97-AF65-F5344CB8AC3E}">
        <p14:creationId xmlns:p14="http://schemas.microsoft.com/office/powerpoint/2010/main" val="3845676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D0179B20-1328-49DE-946E-D7AE61AAB544}" type="datetime1">
              <a:rPr lang="da-DK" smtClean="0"/>
              <a:t>15-01-2017</a:t>
            </a:fld>
            <a:endParaRPr lang="da-DK"/>
          </a:p>
        </p:txBody>
      </p:sp>
      <p:sp>
        <p:nvSpPr>
          <p:cNvPr id="6" name="Pladsholder til sidefod 5"/>
          <p:cNvSpPr>
            <a:spLocks noGrp="1"/>
          </p:cNvSpPr>
          <p:nvPr>
            <p:ph type="ftr" sz="quarter" idx="11"/>
          </p:nvPr>
        </p:nvSpPr>
        <p:spPr/>
        <p:txBody>
          <a:bodyPr/>
          <a:lstStyle/>
          <a:p>
            <a:pPr>
              <a:defRPr/>
            </a:pPr>
            <a:r>
              <a:rPr lang="en-GB" smtClean="0"/>
              <a:t>Fysisk guidning </a:t>
            </a:r>
            <a:endParaRPr lang="en-GB"/>
          </a:p>
        </p:txBody>
      </p:sp>
      <p:sp>
        <p:nvSpPr>
          <p:cNvPr id="7" name="Pladsholder til diasnummer 6"/>
          <p:cNvSpPr>
            <a:spLocks noGrp="1"/>
          </p:cNvSpPr>
          <p:nvPr>
            <p:ph type="sldNum" sz="quarter" idx="12"/>
          </p:nvPr>
        </p:nvSpPr>
        <p:spPr/>
        <p:txBody>
          <a:bodyPr/>
          <a:lstStyle/>
          <a:p>
            <a:fld id="{DDAEA549-A515-4D31-BB05-312908BCFA21}" type="slidenum">
              <a:rPr lang="da-DK" smtClean="0"/>
              <a:t>‹nr.›</a:t>
            </a:fld>
            <a:endParaRPr lang="da-DK"/>
          </a:p>
        </p:txBody>
      </p:sp>
    </p:spTree>
    <p:extLst>
      <p:ext uri="{BB962C8B-B14F-4D97-AF65-F5344CB8AC3E}">
        <p14:creationId xmlns:p14="http://schemas.microsoft.com/office/powerpoint/2010/main" val="125325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108FDF09-8F79-4F6B-826B-0C9B19B161DE}" type="datetime1">
              <a:rPr lang="da-DK" smtClean="0"/>
              <a:t>15-01-2017</a:t>
            </a:fld>
            <a:endParaRPr lang="da-DK"/>
          </a:p>
        </p:txBody>
      </p:sp>
      <p:sp>
        <p:nvSpPr>
          <p:cNvPr id="8" name="Pladsholder til sidefod 7"/>
          <p:cNvSpPr>
            <a:spLocks noGrp="1"/>
          </p:cNvSpPr>
          <p:nvPr>
            <p:ph type="ftr" sz="quarter" idx="11"/>
          </p:nvPr>
        </p:nvSpPr>
        <p:spPr/>
        <p:txBody>
          <a:bodyPr/>
          <a:lstStyle/>
          <a:p>
            <a:pPr>
              <a:defRPr/>
            </a:pPr>
            <a:r>
              <a:rPr lang="en-GB" smtClean="0"/>
              <a:t>Fysisk guidning </a:t>
            </a:r>
            <a:endParaRPr lang="en-GB"/>
          </a:p>
        </p:txBody>
      </p:sp>
      <p:sp>
        <p:nvSpPr>
          <p:cNvPr id="9" name="Pladsholder til diasnummer 8"/>
          <p:cNvSpPr>
            <a:spLocks noGrp="1"/>
          </p:cNvSpPr>
          <p:nvPr>
            <p:ph type="sldNum" sz="quarter" idx="12"/>
          </p:nvPr>
        </p:nvSpPr>
        <p:spPr/>
        <p:txBody>
          <a:bodyPr/>
          <a:lstStyle/>
          <a:p>
            <a:fld id="{DDAEA549-A515-4D31-BB05-312908BCFA21}" type="slidenum">
              <a:rPr lang="da-DK" smtClean="0"/>
              <a:t>‹nr.›</a:t>
            </a:fld>
            <a:endParaRPr lang="da-DK"/>
          </a:p>
        </p:txBody>
      </p:sp>
    </p:spTree>
    <p:extLst>
      <p:ext uri="{BB962C8B-B14F-4D97-AF65-F5344CB8AC3E}">
        <p14:creationId xmlns:p14="http://schemas.microsoft.com/office/powerpoint/2010/main" val="2985573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970D03C5-3262-4B0F-A4B8-BE4AADD4D08D}" type="datetime1">
              <a:rPr lang="da-DK" smtClean="0"/>
              <a:t>15-01-2017</a:t>
            </a:fld>
            <a:endParaRPr lang="da-DK"/>
          </a:p>
        </p:txBody>
      </p:sp>
      <p:sp>
        <p:nvSpPr>
          <p:cNvPr id="4" name="Pladsholder til sidefod 3"/>
          <p:cNvSpPr>
            <a:spLocks noGrp="1"/>
          </p:cNvSpPr>
          <p:nvPr>
            <p:ph type="ftr" sz="quarter" idx="11"/>
          </p:nvPr>
        </p:nvSpPr>
        <p:spPr/>
        <p:txBody>
          <a:bodyPr/>
          <a:lstStyle/>
          <a:p>
            <a:pPr>
              <a:defRPr/>
            </a:pPr>
            <a:r>
              <a:rPr lang="en-GB" smtClean="0"/>
              <a:t>Fysisk guidning </a:t>
            </a:r>
            <a:endParaRPr lang="en-GB"/>
          </a:p>
        </p:txBody>
      </p:sp>
      <p:sp>
        <p:nvSpPr>
          <p:cNvPr id="5" name="Pladsholder til diasnummer 4"/>
          <p:cNvSpPr>
            <a:spLocks noGrp="1"/>
          </p:cNvSpPr>
          <p:nvPr>
            <p:ph type="sldNum" sz="quarter" idx="12"/>
          </p:nvPr>
        </p:nvSpPr>
        <p:spPr/>
        <p:txBody>
          <a:bodyPr/>
          <a:lstStyle/>
          <a:p>
            <a:fld id="{DDAEA549-A515-4D31-BB05-312908BCFA21}" type="slidenum">
              <a:rPr lang="da-DK" smtClean="0"/>
              <a:t>‹nr.›</a:t>
            </a:fld>
            <a:endParaRPr lang="da-DK"/>
          </a:p>
        </p:txBody>
      </p:sp>
    </p:spTree>
    <p:extLst>
      <p:ext uri="{BB962C8B-B14F-4D97-AF65-F5344CB8AC3E}">
        <p14:creationId xmlns:p14="http://schemas.microsoft.com/office/powerpoint/2010/main" val="3020658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19BAA86-6FA8-4F4A-875C-F14D9DC9FF11}" type="datetime1">
              <a:rPr lang="da-DK" smtClean="0"/>
              <a:t>15-01-2017</a:t>
            </a:fld>
            <a:endParaRPr lang="da-DK"/>
          </a:p>
        </p:txBody>
      </p:sp>
      <p:sp>
        <p:nvSpPr>
          <p:cNvPr id="3" name="Pladsholder til sidefod 2"/>
          <p:cNvSpPr>
            <a:spLocks noGrp="1"/>
          </p:cNvSpPr>
          <p:nvPr>
            <p:ph type="ftr" sz="quarter" idx="11"/>
          </p:nvPr>
        </p:nvSpPr>
        <p:spPr/>
        <p:txBody>
          <a:bodyPr/>
          <a:lstStyle/>
          <a:p>
            <a:pPr>
              <a:defRPr/>
            </a:pPr>
            <a:r>
              <a:rPr lang="en-GB" smtClean="0"/>
              <a:t>Fysisk guidning </a:t>
            </a:r>
            <a:endParaRPr lang="en-GB"/>
          </a:p>
        </p:txBody>
      </p:sp>
      <p:sp>
        <p:nvSpPr>
          <p:cNvPr id="4" name="Pladsholder til diasnummer 3"/>
          <p:cNvSpPr>
            <a:spLocks noGrp="1"/>
          </p:cNvSpPr>
          <p:nvPr>
            <p:ph type="sldNum" sz="quarter" idx="12"/>
          </p:nvPr>
        </p:nvSpPr>
        <p:spPr/>
        <p:txBody>
          <a:bodyPr/>
          <a:lstStyle/>
          <a:p>
            <a:fld id="{DDAEA549-A515-4D31-BB05-312908BCFA21}" type="slidenum">
              <a:rPr lang="da-DK" smtClean="0"/>
              <a:t>‹nr.›</a:t>
            </a:fld>
            <a:endParaRPr lang="da-DK"/>
          </a:p>
        </p:txBody>
      </p:sp>
    </p:spTree>
    <p:extLst>
      <p:ext uri="{BB962C8B-B14F-4D97-AF65-F5344CB8AC3E}">
        <p14:creationId xmlns:p14="http://schemas.microsoft.com/office/powerpoint/2010/main" val="2115062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2F92492C-4F67-47B7-99D9-13A997B77002}" type="datetime1">
              <a:rPr lang="da-DK" smtClean="0"/>
              <a:t>15-01-2017</a:t>
            </a:fld>
            <a:endParaRPr lang="da-DK"/>
          </a:p>
        </p:txBody>
      </p:sp>
      <p:sp>
        <p:nvSpPr>
          <p:cNvPr id="6" name="Pladsholder til sidefod 5"/>
          <p:cNvSpPr>
            <a:spLocks noGrp="1"/>
          </p:cNvSpPr>
          <p:nvPr>
            <p:ph type="ftr" sz="quarter" idx="11"/>
          </p:nvPr>
        </p:nvSpPr>
        <p:spPr/>
        <p:txBody>
          <a:bodyPr/>
          <a:lstStyle/>
          <a:p>
            <a:pPr>
              <a:defRPr/>
            </a:pPr>
            <a:r>
              <a:rPr lang="en-GB" smtClean="0"/>
              <a:t>Fysisk guidning </a:t>
            </a:r>
            <a:endParaRPr lang="en-GB"/>
          </a:p>
        </p:txBody>
      </p:sp>
      <p:sp>
        <p:nvSpPr>
          <p:cNvPr id="7" name="Pladsholder til diasnummer 6"/>
          <p:cNvSpPr>
            <a:spLocks noGrp="1"/>
          </p:cNvSpPr>
          <p:nvPr>
            <p:ph type="sldNum" sz="quarter" idx="12"/>
          </p:nvPr>
        </p:nvSpPr>
        <p:spPr/>
        <p:txBody>
          <a:bodyPr/>
          <a:lstStyle/>
          <a:p>
            <a:fld id="{DDAEA549-A515-4D31-BB05-312908BCFA21}" type="slidenum">
              <a:rPr lang="da-DK" smtClean="0"/>
              <a:t>‹nr.›</a:t>
            </a:fld>
            <a:endParaRPr lang="da-DK"/>
          </a:p>
        </p:txBody>
      </p:sp>
    </p:spTree>
    <p:extLst>
      <p:ext uri="{BB962C8B-B14F-4D97-AF65-F5344CB8AC3E}">
        <p14:creationId xmlns:p14="http://schemas.microsoft.com/office/powerpoint/2010/main" val="3560385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BA7E4357-F4A5-47E8-AA48-7FD1CE59F32F}" type="datetime1">
              <a:rPr lang="da-DK" smtClean="0"/>
              <a:t>15-01-2017</a:t>
            </a:fld>
            <a:endParaRPr lang="da-DK"/>
          </a:p>
        </p:txBody>
      </p:sp>
      <p:sp>
        <p:nvSpPr>
          <p:cNvPr id="6" name="Pladsholder til sidefod 5"/>
          <p:cNvSpPr>
            <a:spLocks noGrp="1"/>
          </p:cNvSpPr>
          <p:nvPr>
            <p:ph type="ftr" sz="quarter" idx="11"/>
          </p:nvPr>
        </p:nvSpPr>
        <p:spPr/>
        <p:txBody>
          <a:bodyPr/>
          <a:lstStyle/>
          <a:p>
            <a:pPr>
              <a:defRPr/>
            </a:pPr>
            <a:r>
              <a:rPr lang="en-GB" smtClean="0"/>
              <a:t>Fysisk guidning </a:t>
            </a:r>
            <a:endParaRPr lang="en-GB"/>
          </a:p>
        </p:txBody>
      </p:sp>
      <p:sp>
        <p:nvSpPr>
          <p:cNvPr id="7" name="Pladsholder til diasnummer 6"/>
          <p:cNvSpPr>
            <a:spLocks noGrp="1"/>
          </p:cNvSpPr>
          <p:nvPr>
            <p:ph type="sldNum" sz="quarter" idx="12"/>
          </p:nvPr>
        </p:nvSpPr>
        <p:spPr/>
        <p:txBody>
          <a:bodyPr/>
          <a:lstStyle/>
          <a:p>
            <a:fld id="{DDAEA549-A515-4D31-BB05-312908BCFA21}" type="slidenum">
              <a:rPr lang="da-DK" smtClean="0"/>
              <a:t>‹nr.›</a:t>
            </a:fld>
            <a:endParaRPr lang="da-DK"/>
          </a:p>
        </p:txBody>
      </p:sp>
    </p:spTree>
    <p:extLst>
      <p:ext uri="{BB962C8B-B14F-4D97-AF65-F5344CB8AC3E}">
        <p14:creationId xmlns:p14="http://schemas.microsoft.com/office/powerpoint/2010/main" val="283575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9135B-2943-46AD-9487-36D9C1732DB4}" type="datetime1">
              <a:rPr lang="da-DK" smtClean="0"/>
              <a:t>15-01-2017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GB" smtClean="0"/>
              <a:t>Fysisk guidning </a:t>
            </a:r>
            <a:endParaRPr lang="en-GB"/>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EA549-A515-4D31-BB05-312908BCFA21}" type="slidenum">
              <a:rPr lang="da-DK" smtClean="0"/>
              <a:t>‹nr.›</a:t>
            </a:fld>
            <a:endParaRPr lang="da-DK"/>
          </a:p>
        </p:txBody>
      </p:sp>
    </p:spTree>
    <p:extLst>
      <p:ext uri="{BB962C8B-B14F-4D97-AF65-F5344CB8AC3E}">
        <p14:creationId xmlns:p14="http://schemas.microsoft.com/office/powerpoint/2010/main" val="325605838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ctr" defTabSz="914400" rtl="0" eaLnBrk="1" latinLnBrk="0" hangingPunct="1">
        <a:spcBef>
          <a:spcPct val="0"/>
        </a:spcBef>
        <a:buNone/>
        <a:defRPr sz="28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85800" y="2130425"/>
            <a:ext cx="7772400" cy="1470025"/>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da-DK" sz="2000" dirty="0" smtClean="0"/>
              <a:t>Voksenansvar overfor anbragte børn og unge</a:t>
            </a:r>
            <a:r>
              <a:rPr lang="da-DK" dirty="0" smtClean="0"/>
              <a:t/>
            </a:r>
            <a:br>
              <a:rPr lang="da-DK" dirty="0" smtClean="0"/>
            </a:br>
            <a:r>
              <a:rPr lang="da-DK" sz="3100" b="1" dirty="0" smtClean="0">
                <a:latin typeface="Arial" panose="020B0604020202020204" pitchFamily="34" charset="0"/>
                <a:cs typeface="Arial" panose="020B0604020202020204" pitchFamily="34" charset="0"/>
              </a:rPr>
              <a:t/>
            </a:r>
            <a:br>
              <a:rPr lang="da-DK" sz="3100" b="1" dirty="0" smtClean="0">
                <a:latin typeface="Arial" panose="020B0604020202020204" pitchFamily="34" charset="0"/>
                <a:cs typeface="Arial" panose="020B0604020202020204" pitchFamily="34" charset="0"/>
              </a:rPr>
            </a:br>
            <a:r>
              <a:rPr lang="da-DK" sz="2900" b="1" dirty="0" smtClean="0">
                <a:latin typeface="Arial" panose="020B0604020202020204" pitchFamily="34" charset="0"/>
                <a:cs typeface="Arial" panose="020B0604020202020204" pitchFamily="34" charset="0"/>
              </a:rPr>
              <a:t>Fysisk guidning</a:t>
            </a:r>
          </a:p>
        </p:txBody>
      </p:sp>
      <p:sp>
        <p:nvSpPr>
          <p:cNvPr id="5" name="Rectangle 3"/>
          <p:cNvSpPr txBox="1">
            <a:spLocks noChangeArrowheads="1"/>
          </p:cNvSpPr>
          <p:nvPr/>
        </p:nvSpPr>
        <p:spPr>
          <a:xfrm>
            <a:off x="685800" y="3886200"/>
            <a:ext cx="6400800" cy="175260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defRPr/>
            </a:pPr>
            <a:r>
              <a:rPr lang="da-DK" sz="2000" dirty="0" smtClean="0">
                <a:solidFill>
                  <a:schemeClr val="bg1"/>
                </a:solidFill>
              </a:rPr>
              <a:t> </a:t>
            </a:r>
          </a:p>
          <a:p>
            <a:pPr fontAlgn="auto">
              <a:spcAft>
                <a:spcPts val="0"/>
              </a:spcAft>
              <a:defRPr/>
            </a:pPr>
            <a:r>
              <a:rPr lang="da-DK" sz="2000" dirty="0" smtClean="0">
                <a:latin typeface="Arial" panose="020B0604020202020204" pitchFamily="34" charset="0"/>
                <a:cs typeface="Arial" panose="020B0604020202020204" pitchFamily="34" charset="0"/>
              </a:rPr>
              <a:t>Kommunale plejefamilier</a:t>
            </a:r>
          </a:p>
          <a:p>
            <a:pPr fontAlgn="auto">
              <a:spcAft>
                <a:spcPts val="0"/>
              </a:spcAft>
              <a:defRPr/>
            </a:pPr>
            <a:r>
              <a:rPr lang="da-DK" sz="2000" dirty="0" smtClean="0">
                <a:latin typeface="Arial" panose="020B0604020202020204" pitchFamily="34" charset="0"/>
                <a:cs typeface="Arial" panose="020B0604020202020204" pitchFamily="34" charset="0"/>
              </a:rPr>
              <a:t>Private opholdssteder</a:t>
            </a:r>
          </a:p>
          <a:p>
            <a:pPr fontAlgn="auto">
              <a:spcAft>
                <a:spcPts val="0"/>
              </a:spcAft>
              <a:defRPr/>
            </a:pPr>
            <a:r>
              <a:rPr lang="da-DK" sz="2000" dirty="0" smtClean="0">
                <a:latin typeface="Arial" panose="020B0604020202020204" pitchFamily="34" charset="0"/>
                <a:cs typeface="Arial" panose="020B0604020202020204" pitchFamily="34" charset="0"/>
              </a:rPr>
              <a:t>Alle typer døgninstitutioner</a:t>
            </a:r>
          </a:p>
        </p:txBody>
      </p:sp>
    </p:spTree>
    <p:extLst>
      <p:ext uri="{BB962C8B-B14F-4D97-AF65-F5344CB8AC3E}">
        <p14:creationId xmlns:p14="http://schemas.microsoft.com/office/powerpoint/2010/main" val="3939575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08858"/>
            <a:ext cx="5662613" cy="1157968"/>
          </a:xfrm>
        </p:spPr>
        <p:txBody>
          <a:bodyPr>
            <a:normAutofit/>
          </a:bodyPr>
          <a:lstStyle/>
          <a:p>
            <a:pPr algn="l"/>
            <a:r>
              <a:rPr lang="da-DK" sz="2000" b="1" dirty="0" smtClean="0"/>
              <a:t>Opfølgning</a:t>
            </a:r>
            <a:endParaRPr lang="da-DK" sz="2000" b="1" dirty="0"/>
          </a:p>
        </p:txBody>
      </p:sp>
      <p:sp>
        <p:nvSpPr>
          <p:cNvPr id="3" name="Pladsholder til indhold 2"/>
          <p:cNvSpPr>
            <a:spLocks noGrp="1"/>
          </p:cNvSpPr>
          <p:nvPr>
            <p:ph idx="1"/>
          </p:nvPr>
        </p:nvSpPr>
        <p:spPr/>
        <p:txBody>
          <a:bodyPr>
            <a:normAutofit/>
          </a:bodyPr>
          <a:lstStyle/>
          <a:p>
            <a:endParaRPr lang="da-DK" dirty="0" smtClean="0"/>
          </a:p>
          <a:p>
            <a:r>
              <a:rPr lang="da-DK" dirty="0" smtClean="0"/>
              <a:t>Fysisk guidning skal ikke registreres og indberettes</a:t>
            </a:r>
          </a:p>
          <a:p>
            <a:endParaRPr lang="da-DK" dirty="0"/>
          </a:p>
          <a:p>
            <a:r>
              <a:rPr lang="da-DK" dirty="0" smtClean="0"/>
              <a:t>Som led i socialtilsynets almindelige driftsorienterede tilsyn med et anbringelsessted skal der spørges ind til omfanget af anvendelsen af fysisk guidning</a:t>
            </a:r>
          </a:p>
          <a:p>
            <a:endParaRPr lang="da-DK" dirty="0"/>
          </a:p>
          <a:p>
            <a:r>
              <a:rPr lang="da-DK" dirty="0" smtClean="0"/>
              <a:t>Formålet er at sikre, at der anvendes relevante faglige tilgange og metoder i forhold til anbringelsesstedets målgruppe</a:t>
            </a:r>
          </a:p>
          <a:p>
            <a:endParaRPr lang="da-DK" dirty="0"/>
          </a:p>
          <a:p>
            <a:r>
              <a:rPr lang="da-DK" dirty="0" smtClean="0"/>
              <a:t>Der </a:t>
            </a:r>
            <a:r>
              <a:rPr lang="da-DK" dirty="0"/>
              <a:t>skal være opmærksomhed på, at der skal ske indberetning, hvis situationen udvikler sig, og det bliver nødvendigt at anvende fysisk magt eller  afværgehjælp, fx fordi barnet eller den unge er til fare for sig selv eller andre</a:t>
            </a:r>
          </a:p>
        </p:txBody>
      </p:sp>
      <p:sp>
        <p:nvSpPr>
          <p:cNvPr id="4" name="Pladsholder til diasnummer 3"/>
          <p:cNvSpPr>
            <a:spLocks noGrp="1"/>
          </p:cNvSpPr>
          <p:nvPr>
            <p:ph type="sldNum" sz="quarter" idx="12"/>
          </p:nvPr>
        </p:nvSpPr>
        <p:spPr/>
        <p:txBody>
          <a:bodyPr/>
          <a:lstStyle/>
          <a:p>
            <a:fld id="{DDAEA549-A515-4D31-BB05-312908BCFA21}" type="slidenum">
              <a:rPr lang="da-DK" smtClean="0"/>
              <a:t>10</a:t>
            </a:fld>
            <a:endParaRPr lang="da-DK" dirty="0"/>
          </a:p>
        </p:txBody>
      </p:sp>
      <p:sp>
        <p:nvSpPr>
          <p:cNvPr id="5" name="Pladsholder til sidefod 4"/>
          <p:cNvSpPr>
            <a:spLocks noGrp="1"/>
          </p:cNvSpPr>
          <p:nvPr>
            <p:ph type="ftr" sz="quarter" idx="11"/>
          </p:nvPr>
        </p:nvSpPr>
        <p:spPr>
          <a:xfrm>
            <a:off x="190500" y="6356350"/>
            <a:ext cx="5829300" cy="368300"/>
          </a:xfrm>
        </p:spPr>
        <p:txBody>
          <a:bodyPr/>
          <a:lstStyle/>
          <a:p>
            <a:pPr algn="l">
              <a:defRPr/>
            </a:pPr>
            <a:r>
              <a:rPr lang="en-GB" smtClean="0"/>
              <a:t>Fysisk guidning </a:t>
            </a:r>
            <a:endParaRPr lang="en-GB" dirty="0"/>
          </a:p>
        </p:txBody>
      </p:sp>
    </p:spTree>
    <p:extLst>
      <p:ext uri="{BB962C8B-B14F-4D97-AF65-F5344CB8AC3E}">
        <p14:creationId xmlns:p14="http://schemas.microsoft.com/office/powerpoint/2010/main" val="4105636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a-DK" sz="2000" b="1" dirty="0" smtClean="0"/>
              <a:t>Retskilder</a:t>
            </a:r>
            <a:endParaRPr lang="da-DK" sz="2000" b="1" dirty="0"/>
          </a:p>
        </p:txBody>
      </p:sp>
      <p:sp>
        <p:nvSpPr>
          <p:cNvPr id="3" name="Pladsholder til indhold 2"/>
          <p:cNvSpPr>
            <a:spLocks noGrp="1"/>
          </p:cNvSpPr>
          <p:nvPr>
            <p:ph idx="1"/>
          </p:nvPr>
        </p:nvSpPr>
        <p:spPr/>
        <p:txBody>
          <a:bodyPr>
            <a:normAutofit/>
          </a:bodyPr>
          <a:lstStyle/>
          <a:p>
            <a:pPr lvl="0"/>
            <a:r>
              <a:rPr lang="da-DK" dirty="0"/>
              <a:t>Lov om voksenansvar for anbragte børn og unge (Lov nr. 619 af 8. juni 2016), § 6</a:t>
            </a:r>
          </a:p>
          <a:p>
            <a:pPr lvl="0"/>
            <a:r>
              <a:rPr lang="da-DK" dirty="0"/>
              <a:t>Lov om ændring af lov om social service, lov om socialtilsyn og lov om folkeskolen (Lov nr. 647 af 8. juni 2016)</a:t>
            </a:r>
          </a:p>
          <a:p>
            <a:pPr lvl="0"/>
            <a:r>
              <a:rPr lang="da-DK" dirty="0"/>
              <a:t>Lov om ændring af lov om social service, lov om retssikkerhed og administration på det sociale område og lov om voksenansvar for anbragte børn og unge (Lov nr. 1543 af 13. december 2016), § 3</a:t>
            </a:r>
          </a:p>
          <a:p>
            <a:pPr lvl="0"/>
            <a:r>
              <a:rPr lang="da-DK" dirty="0"/>
              <a:t>Lov om ændring af lov om socialtilsyn, lov om social service og lov om voksenansvar for anbragte børn og unge (Lov nr. 1544 af 13. december 2016), § 3</a:t>
            </a:r>
          </a:p>
          <a:p>
            <a:pPr lvl="0"/>
            <a:r>
              <a:rPr lang="da-DK" dirty="0" smtClean="0"/>
              <a:t>Vejledning </a:t>
            </a:r>
            <a:r>
              <a:rPr lang="da-DK" dirty="0"/>
              <a:t>til lov om voksenansvar for anbragte børn og unge (</a:t>
            </a:r>
            <a:r>
              <a:rPr lang="da-DK" dirty="0" err="1" smtClean="0"/>
              <a:t>Vejl</a:t>
            </a:r>
            <a:r>
              <a:rPr lang="da-DK" dirty="0" smtClean="0"/>
              <a:t>. </a:t>
            </a:r>
            <a:r>
              <a:rPr lang="da-DK" dirty="0"/>
              <a:t>nr. 10370 af 21. december 2016), pkt. </a:t>
            </a:r>
            <a:r>
              <a:rPr lang="da-DK" dirty="0" smtClean="0"/>
              <a:t>56-59</a:t>
            </a:r>
            <a:endParaRPr lang="da-DK" dirty="0"/>
          </a:p>
          <a:p>
            <a:endParaRPr lang="da-DK" dirty="0"/>
          </a:p>
        </p:txBody>
      </p:sp>
      <p:sp>
        <p:nvSpPr>
          <p:cNvPr id="4" name="Pladsholder til diasnummer 3"/>
          <p:cNvSpPr>
            <a:spLocks noGrp="1"/>
          </p:cNvSpPr>
          <p:nvPr>
            <p:ph type="sldNum" sz="quarter" idx="12"/>
          </p:nvPr>
        </p:nvSpPr>
        <p:spPr/>
        <p:txBody>
          <a:bodyPr/>
          <a:lstStyle/>
          <a:p>
            <a:fld id="{DDAEA549-A515-4D31-BB05-312908BCFA21}" type="slidenum">
              <a:rPr lang="da-DK" smtClean="0"/>
              <a:t>11</a:t>
            </a:fld>
            <a:endParaRPr lang="da-DK" dirty="0"/>
          </a:p>
        </p:txBody>
      </p:sp>
      <p:sp>
        <p:nvSpPr>
          <p:cNvPr id="5" name="Pladsholder til sidefod 4"/>
          <p:cNvSpPr>
            <a:spLocks noGrp="1"/>
          </p:cNvSpPr>
          <p:nvPr>
            <p:ph type="ftr" sz="quarter" idx="11"/>
          </p:nvPr>
        </p:nvSpPr>
        <p:spPr>
          <a:xfrm>
            <a:off x="247650" y="6356350"/>
            <a:ext cx="5772150" cy="368300"/>
          </a:xfrm>
        </p:spPr>
        <p:txBody>
          <a:bodyPr/>
          <a:lstStyle/>
          <a:p>
            <a:pPr algn="l">
              <a:defRPr/>
            </a:pPr>
            <a:r>
              <a:rPr lang="en-GB" smtClean="0"/>
              <a:t>Fysisk guidning </a:t>
            </a:r>
            <a:endParaRPr lang="en-GB" dirty="0"/>
          </a:p>
        </p:txBody>
      </p:sp>
    </p:spTree>
    <p:extLst>
      <p:ext uri="{BB962C8B-B14F-4D97-AF65-F5344CB8AC3E}">
        <p14:creationId xmlns:p14="http://schemas.microsoft.com/office/powerpoint/2010/main" val="3874699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0770"/>
            <a:ext cx="5662613" cy="1146055"/>
          </a:xfrm>
        </p:spPr>
        <p:txBody>
          <a:bodyPr>
            <a:normAutofit/>
          </a:bodyPr>
          <a:lstStyle/>
          <a:p>
            <a:pPr algn="l"/>
            <a:r>
              <a:rPr lang="da-DK" sz="2000" b="1" dirty="0" smtClean="0"/>
              <a:t>Lovens ordlyd</a:t>
            </a:r>
            <a:endParaRPr lang="da-DK" sz="2000" b="1" dirty="0"/>
          </a:p>
        </p:txBody>
      </p:sp>
      <p:sp>
        <p:nvSpPr>
          <p:cNvPr id="3" name="Pladsholder til indhold 2"/>
          <p:cNvSpPr>
            <a:spLocks noGrp="1"/>
          </p:cNvSpPr>
          <p:nvPr>
            <p:ph idx="1"/>
          </p:nvPr>
        </p:nvSpPr>
        <p:spPr>
          <a:xfrm>
            <a:off x="414338" y="1657349"/>
            <a:ext cx="8358187" cy="3837071"/>
          </a:xfrm>
          <a:ln w="19050" cmpd="sng">
            <a:solidFill>
              <a:schemeClr val="tx1"/>
            </a:solidFill>
          </a:ln>
        </p:spPr>
        <p:txBody>
          <a:bodyPr>
            <a:normAutofit lnSpcReduction="10000"/>
          </a:bodyPr>
          <a:lstStyle/>
          <a:p>
            <a:pPr marL="0" indent="0">
              <a:buNone/>
            </a:pPr>
            <a:r>
              <a:rPr lang="da-DK" b="1" dirty="0"/>
              <a:t>§ 6. </a:t>
            </a:r>
            <a:endParaRPr lang="da-DK" b="1" dirty="0" smtClean="0"/>
          </a:p>
          <a:p>
            <a:pPr marL="0" indent="0">
              <a:buNone/>
            </a:pPr>
            <a:endParaRPr lang="da-DK" b="1" dirty="0"/>
          </a:p>
          <a:p>
            <a:pPr marL="0" indent="0">
              <a:buNone/>
            </a:pPr>
            <a:r>
              <a:rPr lang="da-DK" b="1" i="1" dirty="0" smtClean="0"/>
              <a:t>Stk. 1</a:t>
            </a:r>
            <a:r>
              <a:rPr lang="da-DK" b="1" dirty="0" smtClean="0"/>
              <a:t>. </a:t>
            </a:r>
            <a:r>
              <a:rPr lang="da-DK" dirty="0" smtClean="0"/>
              <a:t>Personalet </a:t>
            </a:r>
            <a:r>
              <a:rPr lang="da-DK" dirty="0"/>
              <a:t>på anbringelsessteder efter § 66, stk. 1, nr. 5 og 6, i lov om social service og </a:t>
            </a:r>
            <a:r>
              <a:rPr lang="da-DK" dirty="0" smtClean="0"/>
              <a:t>kommunale plejefamilier</a:t>
            </a:r>
            <a:r>
              <a:rPr lang="da-DK" dirty="0"/>
              <a:t>, der er godkendt som generelt egnede efter § 66, stk. 1, nr. 2, jf. § 66 a, stk. 1, nr. 1, i lov </a:t>
            </a:r>
            <a:r>
              <a:rPr lang="da-DK" dirty="0" smtClean="0"/>
              <a:t>om social </a:t>
            </a:r>
            <a:r>
              <a:rPr lang="da-DK" dirty="0"/>
              <a:t>service, kan fysisk guide et barn eller en ung</a:t>
            </a:r>
            <a:r>
              <a:rPr lang="da-DK" dirty="0" smtClean="0"/>
              <a:t>.</a:t>
            </a:r>
          </a:p>
          <a:p>
            <a:pPr marL="0" indent="0">
              <a:buNone/>
            </a:pPr>
            <a:endParaRPr lang="da-DK" dirty="0"/>
          </a:p>
          <a:p>
            <a:pPr marL="0" indent="0">
              <a:buNone/>
            </a:pPr>
            <a:r>
              <a:rPr lang="da-DK" b="1" dirty="0"/>
              <a:t>Stk. 2. </a:t>
            </a:r>
            <a:r>
              <a:rPr lang="da-DK" dirty="0"/>
              <a:t>Det er en betingelse for fysisk guidning efter stk. 1, at det vurderes at være nødvendigt af </a:t>
            </a:r>
            <a:r>
              <a:rPr lang="da-DK" dirty="0" smtClean="0"/>
              <a:t>hensyn til </a:t>
            </a:r>
            <a:r>
              <a:rPr lang="da-DK" dirty="0"/>
              <a:t>anbringelsesstedets ansvar for at varetage den daglige omsorg efter § 3 eller af hensyn til tryghed </a:t>
            </a:r>
            <a:r>
              <a:rPr lang="da-DK" dirty="0" smtClean="0"/>
              <a:t>og trivsel </a:t>
            </a:r>
            <a:r>
              <a:rPr lang="da-DK" dirty="0"/>
              <a:t>på anbringelsesstedet i tilfælde, hvor barnet eller den unge generer eller udøver chikane over for </a:t>
            </a:r>
            <a:r>
              <a:rPr lang="da-DK" dirty="0" smtClean="0"/>
              <a:t>de øvrige </a:t>
            </a:r>
            <a:r>
              <a:rPr lang="da-DK" dirty="0"/>
              <a:t>anbragte børn og unge, personalet, den kommunale plejefamilie eller andre, der opholder sig </a:t>
            </a:r>
            <a:r>
              <a:rPr lang="da-DK" dirty="0" smtClean="0"/>
              <a:t>på anbringelsesstedet</a:t>
            </a:r>
            <a:r>
              <a:rPr lang="da-DK" dirty="0"/>
              <a:t>.</a:t>
            </a:r>
          </a:p>
        </p:txBody>
      </p:sp>
      <p:sp>
        <p:nvSpPr>
          <p:cNvPr id="4" name="Pladsholder til diasnummer 3"/>
          <p:cNvSpPr>
            <a:spLocks noGrp="1"/>
          </p:cNvSpPr>
          <p:nvPr>
            <p:ph type="sldNum" sz="quarter" idx="12"/>
          </p:nvPr>
        </p:nvSpPr>
        <p:spPr/>
        <p:txBody>
          <a:bodyPr/>
          <a:lstStyle/>
          <a:p>
            <a:fld id="{DDAEA549-A515-4D31-BB05-312908BCFA21}" type="slidenum">
              <a:rPr lang="da-DK" smtClean="0"/>
              <a:t>12</a:t>
            </a:fld>
            <a:endParaRPr lang="da-DK" dirty="0"/>
          </a:p>
        </p:txBody>
      </p:sp>
      <p:sp>
        <p:nvSpPr>
          <p:cNvPr id="5" name="Pladsholder til sidefod 4"/>
          <p:cNvSpPr>
            <a:spLocks noGrp="1"/>
          </p:cNvSpPr>
          <p:nvPr>
            <p:ph type="ftr" sz="quarter" idx="11"/>
          </p:nvPr>
        </p:nvSpPr>
        <p:spPr>
          <a:xfrm>
            <a:off x="304800" y="6356350"/>
            <a:ext cx="5715000" cy="368300"/>
          </a:xfrm>
        </p:spPr>
        <p:txBody>
          <a:bodyPr/>
          <a:lstStyle/>
          <a:p>
            <a:pPr algn="l">
              <a:defRPr/>
            </a:pPr>
            <a:r>
              <a:rPr lang="en-GB" dirty="0" err="1" smtClean="0"/>
              <a:t>Fysisk</a:t>
            </a:r>
            <a:r>
              <a:rPr lang="en-GB" dirty="0" smtClean="0"/>
              <a:t> </a:t>
            </a:r>
            <a:r>
              <a:rPr lang="en-GB" dirty="0" err="1" smtClean="0"/>
              <a:t>guidning</a:t>
            </a:r>
            <a:r>
              <a:rPr lang="en-GB" dirty="0" smtClean="0"/>
              <a:t> </a:t>
            </a:r>
            <a:endParaRPr lang="en-GB" dirty="0"/>
          </a:p>
        </p:txBody>
      </p:sp>
    </p:spTree>
    <p:extLst>
      <p:ext uri="{BB962C8B-B14F-4D97-AF65-F5344CB8AC3E}">
        <p14:creationId xmlns:p14="http://schemas.microsoft.com/office/powerpoint/2010/main" val="252731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7714" y="146900"/>
            <a:ext cx="5662613" cy="1141697"/>
          </a:xfrm>
        </p:spPr>
        <p:txBody>
          <a:bodyPr>
            <a:normAutofit/>
          </a:bodyPr>
          <a:lstStyle/>
          <a:p>
            <a:pPr algn="l"/>
            <a:r>
              <a:rPr lang="da-DK" sz="2000" b="1" dirty="0" smtClean="0"/>
              <a:t>Lovreglens </a:t>
            </a:r>
            <a:r>
              <a:rPr lang="da-DK" sz="2000" b="1" dirty="0" smtClean="0"/>
              <a:t>indhold</a:t>
            </a:r>
            <a:endParaRPr lang="da-DK" sz="2000" b="1" dirty="0"/>
          </a:p>
        </p:txBody>
      </p:sp>
      <p:sp>
        <p:nvSpPr>
          <p:cNvPr id="3" name="Pladsholder til indhold 2"/>
          <p:cNvSpPr>
            <a:spLocks noGrp="1"/>
          </p:cNvSpPr>
          <p:nvPr>
            <p:ph idx="1"/>
          </p:nvPr>
        </p:nvSpPr>
        <p:spPr>
          <a:xfrm>
            <a:off x="217714" y="1399595"/>
            <a:ext cx="8567057" cy="4692650"/>
          </a:xfrm>
        </p:spPr>
        <p:txBody>
          <a:bodyPr>
            <a:normAutofit lnSpcReduction="10000"/>
          </a:bodyPr>
          <a:lstStyle/>
          <a:p>
            <a:pPr marL="0" indent="0">
              <a:buNone/>
            </a:pPr>
            <a:r>
              <a:rPr lang="da-DK" b="1" dirty="0"/>
              <a:t>Anvendelsesområde:</a:t>
            </a:r>
          </a:p>
          <a:p>
            <a:r>
              <a:rPr lang="da-DK" dirty="0"/>
              <a:t>Private opholdssteder, alle typer døgninstitutioner samt kommunale plejefamilier</a:t>
            </a:r>
          </a:p>
          <a:p>
            <a:pPr marL="0" indent="0">
              <a:buNone/>
            </a:pPr>
            <a:endParaRPr lang="da-DK" b="1" dirty="0"/>
          </a:p>
          <a:p>
            <a:pPr marL="0" indent="0">
              <a:buNone/>
            </a:pPr>
            <a:r>
              <a:rPr lang="da-DK" b="1" dirty="0"/>
              <a:t>Kompetence - personkreds</a:t>
            </a:r>
            <a:r>
              <a:rPr lang="da-DK" dirty="0"/>
              <a:t>:</a:t>
            </a:r>
          </a:p>
          <a:p>
            <a:r>
              <a:rPr lang="da-DK" dirty="0"/>
              <a:t>Personalet på opholdsstedet eller døgninstitutionen, eller de kommunale </a:t>
            </a:r>
            <a:r>
              <a:rPr lang="da-DK" dirty="0" smtClean="0"/>
              <a:t>plejeforældre</a:t>
            </a:r>
            <a:endParaRPr lang="da-DK" dirty="0"/>
          </a:p>
          <a:p>
            <a:endParaRPr lang="da-DK" dirty="0"/>
          </a:p>
          <a:p>
            <a:pPr marL="0" indent="0">
              <a:buNone/>
            </a:pPr>
            <a:r>
              <a:rPr lang="da-DK" b="1" dirty="0"/>
              <a:t>Betingelser for indgreb:</a:t>
            </a:r>
          </a:p>
          <a:p>
            <a:pPr>
              <a:buFont typeface="Arial" charset="0"/>
              <a:buChar char="•"/>
            </a:pPr>
            <a:r>
              <a:rPr lang="da-DK" dirty="0"/>
              <a:t>N</a:t>
            </a:r>
            <a:r>
              <a:rPr lang="da-DK" dirty="0" smtClean="0"/>
              <a:t>ødvendigt </a:t>
            </a:r>
            <a:r>
              <a:rPr lang="da-DK" dirty="0"/>
              <a:t>af hensyn til </a:t>
            </a:r>
            <a:r>
              <a:rPr lang="da-DK" dirty="0" smtClean="0"/>
              <a:t>at </a:t>
            </a:r>
            <a:r>
              <a:rPr lang="da-DK" dirty="0"/>
              <a:t>varetage den daglige omsorg </a:t>
            </a:r>
            <a:r>
              <a:rPr lang="da-DK" dirty="0" smtClean="0"/>
              <a:t>for barnet  eller den unge eller </a:t>
            </a:r>
            <a:r>
              <a:rPr lang="da-DK" dirty="0"/>
              <a:t>af hensyn til tryghed og trivsel på anbringelsesstedet i tilfælde, hvor </a:t>
            </a:r>
            <a:r>
              <a:rPr lang="da-DK" dirty="0" smtClean="0"/>
              <a:t>barnet eller den </a:t>
            </a:r>
            <a:r>
              <a:rPr lang="da-DK" dirty="0"/>
              <a:t>unge generer eller udøver chikane over for de øvrige </a:t>
            </a:r>
            <a:r>
              <a:rPr lang="da-DK" dirty="0" smtClean="0"/>
              <a:t>andre</a:t>
            </a:r>
          </a:p>
          <a:p>
            <a:pPr marL="0" indent="0">
              <a:buNone/>
            </a:pPr>
            <a:endParaRPr lang="da-DK" dirty="0" smtClean="0"/>
          </a:p>
          <a:p>
            <a:pPr marL="0" indent="0">
              <a:buNone/>
            </a:pPr>
            <a:r>
              <a:rPr lang="da-DK" b="1" dirty="0" smtClean="0"/>
              <a:t>Form </a:t>
            </a:r>
            <a:r>
              <a:rPr lang="da-DK" b="1" dirty="0"/>
              <a:t>for indgreb:</a:t>
            </a:r>
          </a:p>
          <a:p>
            <a:r>
              <a:rPr lang="da-DK" dirty="0" smtClean="0"/>
              <a:t>Fysisk guidning af </a:t>
            </a:r>
            <a:r>
              <a:rPr lang="da-DK" dirty="0"/>
              <a:t>et barn eller en ung</a:t>
            </a:r>
          </a:p>
          <a:p>
            <a:endParaRPr lang="da-DK" dirty="0" smtClean="0"/>
          </a:p>
        </p:txBody>
      </p:sp>
      <p:sp>
        <p:nvSpPr>
          <p:cNvPr id="4" name="Pladsholder til diasnummer 3"/>
          <p:cNvSpPr>
            <a:spLocks noGrp="1"/>
          </p:cNvSpPr>
          <p:nvPr>
            <p:ph type="sldNum" sz="quarter" idx="12"/>
          </p:nvPr>
        </p:nvSpPr>
        <p:spPr/>
        <p:txBody>
          <a:bodyPr/>
          <a:lstStyle/>
          <a:p>
            <a:fld id="{DDAEA549-A515-4D31-BB05-312908BCFA21}" type="slidenum">
              <a:rPr lang="da-DK" smtClean="0"/>
              <a:t>2</a:t>
            </a:fld>
            <a:endParaRPr lang="da-DK" dirty="0"/>
          </a:p>
        </p:txBody>
      </p:sp>
      <p:sp>
        <p:nvSpPr>
          <p:cNvPr id="5" name="Pladsholder til sidefod 4"/>
          <p:cNvSpPr>
            <a:spLocks noGrp="1"/>
          </p:cNvSpPr>
          <p:nvPr>
            <p:ph type="ftr" sz="quarter" idx="11"/>
          </p:nvPr>
        </p:nvSpPr>
        <p:spPr>
          <a:xfrm>
            <a:off x="209550" y="6356350"/>
            <a:ext cx="5810250" cy="368300"/>
          </a:xfrm>
        </p:spPr>
        <p:txBody>
          <a:bodyPr/>
          <a:lstStyle/>
          <a:p>
            <a:pPr algn="l">
              <a:defRPr/>
            </a:pPr>
            <a:r>
              <a:rPr lang="en-GB" smtClean="0"/>
              <a:t>Fysisk guidning </a:t>
            </a:r>
            <a:endParaRPr lang="en-GB" dirty="0"/>
          </a:p>
        </p:txBody>
      </p:sp>
    </p:spTree>
    <p:extLst>
      <p:ext uri="{BB962C8B-B14F-4D97-AF65-F5344CB8AC3E}">
        <p14:creationId xmlns:p14="http://schemas.microsoft.com/office/powerpoint/2010/main" val="1011053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5943" y="141515"/>
            <a:ext cx="5662613" cy="1083943"/>
          </a:xfrm>
        </p:spPr>
        <p:txBody>
          <a:bodyPr>
            <a:normAutofit/>
          </a:bodyPr>
          <a:lstStyle/>
          <a:p>
            <a:pPr algn="l" eaLnBrk="1" hangingPunct="1">
              <a:defRPr/>
            </a:pPr>
            <a:r>
              <a:rPr lang="da-DK" sz="2000" b="1" dirty="0" smtClean="0">
                <a:cs typeface="+mj-cs"/>
              </a:rPr>
              <a:t>Anvendelsesområde</a:t>
            </a:r>
            <a:endParaRPr lang="da-DK" sz="2000" b="1" dirty="0" smtClean="0">
              <a:cs typeface="+mj-cs"/>
            </a:endParaRPr>
          </a:p>
        </p:txBody>
      </p:sp>
      <p:sp>
        <p:nvSpPr>
          <p:cNvPr id="4099" name="Rectangle 3"/>
          <p:cNvSpPr>
            <a:spLocks noGrp="1" noChangeArrowheads="1"/>
          </p:cNvSpPr>
          <p:nvPr>
            <p:ph idx="1"/>
          </p:nvPr>
        </p:nvSpPr>
        <p:spPr/>
        <p:txBody>
          <a:bodyPr>
            <a:normAutofit/>
          </a:bodyPr>
          <a:lstStyle/>
          <a:p>
            <a:pPr marL="0" indent="0">
              <a:buNone/>
            </a:pPr>
            <a:r>
              <a:rPr lang="da-DK" dirty="0" smtClean="0"/>
              <a:t>Bestemmelsen </a:t>
            </a:r>
            <a:r>
              <a:rPr lang="da-DK" dirty="0"/>
              <a:t>om </a:t>
            </a:r>
            <a:r>
              <a:rPr lang="da-DK" dirty="0" smtClean="0"/>
              <a:t>fysisk guidning </a:t>
            </a:r>
            <a:r>
              <a:rPr lang="da-DK" dirty="0"/>
              <a:t>kan anvendes overfor børn og unge under 18 år, der er anbragt på følgende anbringelsessteder: </a:t>
            </a:r>
          </a:p>
          <a:p>
            <a:pPr marL="0" indent="0">
              <a:buNone/>
            </a:pPr>
            <a:endParaRPr lang="da-DK" dirty="0" smtClean="0"/>
          </a:p>
          <a:p>
            <a:r>
              <a:rPr lang="da-DK" dirty="0" smtClean="0"/>
              <a:t>Kommunale </a:t>
            </a:r>
            <a:r>
              <a:rPr lang="da-DK" dirty="0"/>
              <a:t>plejefamilier, der er generelt </a:t>
            </a:r>
            <a:r>
              <a:rPr lang="da-DK" dirty="0" smtClean="0"/>
              <a:t>godkendt</a:t>
            </a:r>
            <a:endParaRPr lang="da-DK" dirty="0"/>
          </a:p>
          <a:p>
            <a:r>
              <a:rPr lang="da-DK" dirty="0" smtClean="0"/>
              <a:t>Private opholdssteder</a:t>
            </a:r>
            <a:endParaRPr lang="da-DK" dirty="0"/>
          </a:p>
          <a:p>
            <a:r>
              <a:rPr lang="da-DK" dirty="0" smtClean="0"/>
              <a:t>Døgninstitutioner, herunder:</a:t>
            </a:r>
            <a:endParaRPr lang="da-DK" dirty="0"/>
          </a:p>
          <a:p>
            <a:pPr lvl="1"/>
            <a:r>
              <a:rPr lang="da-DK" dirty="0" smtClean="0"/>
              <a:t>Delvis </a:t>
            </a:r>
            <a:r>
              <a:rPr lang="da-DK" dirty="0"/>
              <a:t>lukkede afdelinger </a:t>
            </a:r>
            <a:r>
              <a:rPr lang="da-DK" dirty="0" smtClean="0"/>
              <a:t>på døgninstitutioner</a:t>
            </a:r>
            <a:endParaRPr lang="da-DK" dirty="0"/>
          </a:p>
          <a:p>
            <a:pPr lvl="1"/>
            <a:r>
              <a:rPr lang="da-DK" dirty="0"/>
              <a:t>Delvis lukkede </a:t>
            </a:r>
            <a:r>
              <a:rPr lang="da-DK" dirty="0" smtClean="0"/>
              <a:t>døgninstitutioner</a:t>
            </a:r>
            <a:endParaRPr lang="da-DK" dirty="0"/>
          </a:p>
          <a:p>
            <a:pPr lvl="1"/>
            <a:r>
              <a:rPr lang="da-DK" dirty="0" smtClean="0"/>
              <a:t>Sikrede døgninstitutioner</a:t>
            </a:r>
          </a:p>
          <a:p>
            <a:pPr lvl="1"/>
            <a:r>
              <a:rPr lang="da-DK" dirty="0" smtClean="0"/>
              <a:t>Særlig </a:t>
            </a:r>
            <a:r>
              <a:rPr lang="da-DK" dirty="0"/>
              <a:t>sikrede afdelinger på sikrede </a:t>
            </a:r>
            <a:r>
              <a:rPr lang="da-DK" dirty="0" smtClean="0"/>
              <a:t>institutioner</a:t>
            </a:r>
            <a:endParaRPr lang="da-DK" dirty="0"/>
          </a:p>
          <a:p>
            <a:endParaRPr lang="da-DK" dirty="0"/>
          </a:p>
          <a:p>
            <a:r>
              <a:rPr lang="da-DK" dirty="0"/>
              <a:t>Interne skoler på private opholdssteder og </a:t>
            </a:r>
            <a:r>
              <a:rPr lang="da-DK" dirty="0" smtClean="0"/>
              <a:t>døgninstitutioner</a:t>
            </a:r>
            <a:endParaRPr lang="da-DK" dirty="0"/>
          </a:p>
          <a:p>
            <a:pPr marL="0" indent="0">
              <a:buNone/>
            </a:pPr>
            <a:endParaRPr lang="da-DK" dirty="0"/>
          </a:p>
        </p:txBody>
      </p:sp>
      <p:sp>
        <p:nvSpPr>
          <p:cNvPr id="2" name="Pladsholder til diasnummer 1"/>
          <p:cNvSpPr>
            <a:spLocks noGrp="1"/>
          </p:cNvSpPr>
          <p:nvPr>
            <p:ph type="sldNum" sz="quarter" idx="12"/>
          </p:nvPr>
        </p:nvSpPr>
        <p:spPr/>
        <p:txBody>
          <a:bodyPr/>
          <a:lstStyle/>
          <a:p>
            <a:fld id="{DDAEA549-A515-4D31-BB05-312908BCFA21}" type="slidenum">
              <a:rPr lang="da-DK" smtClean="0"/>
              <a:t>3</a:t>
            </a:fld>
            <a:endParaRPr lang="da-DK" dirty="0"/>
          </a:p>
        </p:txBody>
      </p:sp>
      <p:sp>
        <p:nvSpPr>
          <p:cNvPr id="3" name="Pladsholder til sidefod 2"/>
          <p:cNvSpPr>
            <a:spLocks noGrp="1"/>
          </p:cNvSpPr>
          <p:nvPr>
            <p:ph type="ftr" sz="quarter" idx="11"/>
          </p:nvPr>
        </p:nvSpPr>
        <p:spPr>
          <a:xfrm>
            <a:off x="228600" y="6356350"/>
            <a:ext cx="5791200" cy="368300"/>
          </a:xfrm>
        </p:spPr>
        <p:txBody>
          <a:bodyPr/>
          <a:lstStyle/>
          <a:p>
            <a:pPr algn="l">
              <a:defRPr/>
            </a:pPr>
            <a:r>
              <a:rPr lang="en-GB" smtClean="0"/>
              <a:t>Fysisk guidning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4695" y="216569"/>
            <a:ext cx="5662613" cy="1005839"/>
          </a:xfrm>
        </p:spPr>
        <p:txBody>
          <a:bodyPr>
            <a:normAutofit/>
          </a:bodyPr>
          <a:lstStyle/>
          <a:p>
            <a:pPr algn="l"/>
            <a:r>
              <a:rPr lang="da-DK" sz="2000" b="1" dirty="0" smtClean="0"/>
              <a:t>Kompetence </a:t>
            </a:r>
            <a:r>
              <a:rPr lang="da-DK" sz="2000" b="1" dirty="0" smtClean="0"/>
              <a:t>- personkreds</a:t>
            </a:r>
            <a:endParaRPr lang="da-DK" sz="2000" b="1" dirty="0"/>
          </a:p>
        </p:txBody>
      </p:sp>
      <p:sp>
        <p:nvSpPr>
          <p:cNvPr id="3" name="Pladsholder til indhold 2"/>
          <p:cNvSpPr>
            <a:spLocks noGrp="1"/>
          </p:cNvSpPr>
          <p:nvPr>
            <p:ph idx="1"/>
          </p:nvPr>
        </p:nvSpPr>
        <p:spPr>
          <a:xfrm>
            <a:off x="326571" y="1346427"/>
            <a:ext cx="8327571" cy="4692650"/>
          </a:xfrm>
        </p:spPr>
        <p:txBody>
          <a:bodyPr>
            <a:normAutofit/>
          </a:bodyPr>
          <a:lstStyle/>
          <a:p>
            <a:pPr marL="0" indent="0">
              <a:buNone/>
            </a:pPr>
            <a:r>
              <a:rPr lang="da-DK" dirty="0"/>
              <a:t>Behovet </a:t>
            </a:r>
            <a:r>
              <a:rPr lang="da-DK" dirty="0" smtClean="0"/>
              <a:t>for fysisk guidning </a:t>
            </a:r>
            <a:r>
              <a:rPr lang="da-DK" dirty="0"/>
              <a:t>opstår i en situation, hvor der akut skal gribes ind. </a:t>
            </a:r>
          </a:p>
          <a:p>
            <a:pPr marL="0" indent="0">
              <a:buNone/>
            </a:pPr>
            <a:endParaRPr lang="da-DK" dirty="0"/>
          </a:p>
          <a:p>
            <a:pPr marL="0" indent="0">
              <a:buNone/>
            </a:pPr>
            <a:r>
              <a:rPr lang="da-DK" dirty="0"/>
              <a:t>De kommunale plejeforældre og personalet (ledelse og medarbejdere) på et anbringelsessted har </a:t>
            </a:r>
            <a:r>
              <a:rPr lang="da-DK" dirty="0" smtClean="0"/>
              <a:t>dermed </a:t>
            </a:r>
            <a:r>
              <a:rPr lang="da-DK" dirty="0"/>
              <a:t>kompetencen til at </a:t>
            </a:r>
            <a:r>
              <a:rPr lang="da-DK" dirty="0" smtClean="0"/>
              <a:t>handle</a:t>
            </a:r>
            <a:r>
              <a:rPr lang="da-DK" dirty="0"/>
              <a:t>.</a:t>
            </a:r>
          </a:p>
          <a:p>
            <a:pPr>
              <a:buFont typeface="Arial" charset="0"/>
              <a:buChar char="•"/>
            </a:pPr>
            <a:endParaRPr lang="da-DK" dirty="0"/>
          </a:p>
          <a:p>
            <a:pPr marL="0" indent="0">
              <a:buNone/>
            </a:pPr>
            <a:r>
              <a:rPr lang="da-DK" dirty="0"/>
              <a:t>Ved personale forstås:</a:t>
            </a:r>
          </a:p>
          <a:p>
            <a:pPr lvl="1">
              <a:buFont typeface="Arial" panose="020B0604020202020204" pitchFamily="34" charset="0"/>
              <a:buChar char="•"/>
            </a:pPr>
            <a:r>
              <a:rPr lang="da-DK" dirty="0"/>
              <a:t>Personale, der udfører pædagogisk arbejde eller pædagogiske </a:t>
            </a:r>
            <a:r>
              <a:rPr lang="da-DK" dirty="0" smtClean="0"/>
              <a:t>opgaver</a:t>
            </a:r>
            <a:endParaRPr lang="da-DK" dirty="0"/>
          </a:p>
          <a:p>
            <a:pPr lvl="1">
              <a:buFont typeface="Arial" panose="020B0604020202020204" pitchFamily="34" charset="0"/>
              <a:buChar char="•"/>
            </a:pPr>
            <a:r>
              <a:rPr lang="da-DK" dirty="0"/>
              <a:t>Personale på interne skoler, der underviser eller udfører pædagogisk </a:t>
            </a:r>
            <a:r>
              <a:rPr lang="da-DK" dirty="0" smtClean="0"/>
              <a:t>arbejde</a:t>
            </a:r>
            <a:endParaRPr lang="da-DK" dirty="0"/>
          </a:p>
          <a:p>
            <a:pPr marL="457200" lvl="1" indent="0">
              <a:buNone/>
            </a:pPr>
            <a:endParaRPr lang="da-DK" dirty="0" smtClean="0"/>
          </a:p>
          <a:p>
            <a:pPr marL="4763" lvl="1" indent="0">
              <a:buNone/>
            </a:pPr>
            <a:r>
              <a:rPr lang="da-DK" smtClean="0"/>
              <a:t>Bestemmelsen </a:t>
            </a:r>
            <a:r>
              <a:rPr lang="da-DK" dirty="0" smtClean="0"/>
              <a:t>omfatter </a:t>
            </a:r>
            <a:r>
              <a:rPr lang="da-DK" dirty="0"/>
              <a:t>ikke andet personale som køkkenpersonale, pedeler og </a:t>
            </a:r>
            <a:r>
              <a:rPr lang="da-DK" dirty="0" smtClean="0"/>
              <a:t>rengøringspersonale</a:t>
            </a:r>
          </a:p>
          <a:p>
            <a:endParaRPr lang="da-DK" dirty="0"/>
          </a:p>
        </p:txBody>
      </p:sp>
      <p:sp>
        <p:nvSpPr>
          <p:cNvPr id="4" name="Pladsholder til diasnummer 3"/>
          <p:cNvSpPr>
            <a:spLocks noGrp="1"/>
          </p:cNvSpPr>
          <p:nvPr>
            <p:ph type="sldNum" sz="quarter" idx="12"/>
          </p:nvPr>
        </p:nvSpPr>
        <p:spPr/>
        <p:txBody>
          <a:bodyPr/>
          <a:lstStyle/>
          <a:p>
            <a:fld id="{DDAEA549-A515-4D31-BB05-312908BCFA21}" type="slidenum">
              <a:rPr lang="da-DK" smtClean="0"/>
              <a:t>4</a:t>
            </a:fld>
            <a:endParaRPr lang="da-DK" dirty="0"/>
          </a:p>
        </p:txBody>
      </p:sp>
      <p:sp>
        <p:nvSpPr>
          <p:cNvPr id="5" name="Pladsholder til sidefod 4"/>
          <p:cNvSpPr>
            <a:spLocks noGrp="1"/>
          </p:cNvSpPr>
          <p:nvPr>
            <p:ph type="ftr" sz="quarter" idx="11"/>
          </p:nvPr>
        </p:nvSpPr>
        <p:spPr>
          <a:xfrm>
            <a:off x="247650" y="6356350"/>
            <a:ext cx="5772150" cy="368300"/>
          </a:xfrm>
        </p:spPr>
        <p:txBody>
          <a:bodyPr/>
          <a:lstStyle/>
          <a:p>
            <a:pPr algn="l">
              <a:defRPr/>
            </a:pPr>
            <a:r>
              <a:rPr lang="en-GB" dirty="0" err="1" smtClean="0"/>
              <a:t>Fysisk</a:t>
            </a:r>
            <a:r>
              <a:rPr lang="en-GB" dirty="0" smtClean="0"/>
              <a:t> </a:t>
            </a:r>
            <a:r>
              <a:rPr lang="en-GB" dirty="0" err="1" smtClean="0"/>
              <a:t>guidning</a:t>
            </a:r>
            <a:r>
              <a:rPr lang="en-GB" dirty="0" smtClean="0"/>
              <a:t> </a:t>
            </a:r>
            <a:endParaRPr lang="en-GB" dirty="0"/>
          </a:p>
        </p:txBody>
      </p:sp>
    </p:spTree>
    <p:extLst>
      <p:ext uri="{BB962C8B-B14F-4D97-AF65-F5344CB8AC3E}">
        <p14:creationId xmlns:p14="http://schemas.microsoft.com/office/powerpoint/2010/main" val="3819146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3362" y="204383"/>
            <a:ext cx="5662613" cy="1103539"/>
          </a:xfrm>
        </p:spPr>
        <p:txBody>
          <a:bodyPr>
            <a:normAutofit/>
          </a:bodyPr>
          <a:lstStyle/>
          <a:p>
            <a:pPr algn="l"/>
            <a:r>
              <a:rPr lang="da-DK" sz="2000" b="1" dirty="0" smtClean="0"/>
              <a:t>Betingelser </a:t>
            </a:r>
            <a:r>
              <a:rPr lang="da-DK" sz="2000" b="1" dirty="0" smtClean="0"/>
              <a:t>for indgreb</a:t>
            </a:r>
            <a:endParaRPr lang="da-DK" sz="2000" b="1" dirty="0"/>
          </a:p>
        </p:txBody>
      </p:sp>
      <p:sp>
        <p:nvSpPr>
          <p:cNvPr id="3" name="Pladsholder til indhold 2"/>
          <p:cNvSpPr>
            <a:spLocks noGrp="1"/>
          </p:cNvSpPr>
          <p:nvPr>
            <p:ph idx="1"/>
          </p:nvPr>
        </p:nvSpPr>
        <p:spPr>
          <a:xfrm>
            <a:off x="337457" y="1433513"/>
            <a:ext cx="8229600" cy="4692650"/>
          </a:xfrm>
        </p:spPr>
        <p:txBody>
          <a:bodyPr>
            <a:normAutofit/>
          </a:bodyPr>
          <a:lstStyle/>
          <a:p>
            <a:pPr marL="0" indent="0">
              <a:buNone/>
            </a:pPr>
            <a:r>
              <a:rPr lang="da-DK" dirty="0" smtClean="0"/>
              <a:t>Betingelser </a:t>
            </a:r>
            <a:r>
              <a:rPr lang="da-DK" dirty="0"/>
              <a:t>for fysisk guidning er, at den er:</a:t>
            </a:r>
          </a:p>
          <a:p>
            <a:pPr marL="0" indent="0">
              <a:buNone/>
            </a:pPr>
            <a:r>
              <a:rPr lang="da-DK" dirty="0"/>
              <a:t> </a:t>
            </a:r>
          </a:p>
          <a:p>
            <a:pPr lvl="0"/>
            <a:r>
              <a:rPr lang="da-DK" dirty="0"/>
              <a:t>N</a:t>
            </a:r>
            <a:r>
              <a:rPr lang="da-DK" dirty="0" smtClean="0"/>
              <a:t>ødvendig </a:t>
            </a:r>
            <a:r>
              <a:rPr lang="da-DK" dirty="0"/>
              <a:t>af hensyn til at varetage den daglige omsorg overfor barnet eller den </a:t>
            </a:r>
            <a:r>
              <a:rPr lang="da-DK" dirty="0" smtClean="0"/>
              <a:t>unge</a:t>
            </a:r>
            <a:endParaRPr lang="da-DK" dirty="0"/>
          </a:p>
          <a:p>
            <a:pPr lvl="0"/>
            <a:r>
              <a:rPr lang="da-DK" dirty="0"/>
              <a:t>Nødvendig af hensyn til tryghed og trivsel på anbringelsesstedet, fordi barnet eller den unge generer eller udøver chikane over for andre, der opholder sig på </a:t>
            </a:r>
            <a:r>
              <a:rPr lang="da-DK" dirty="0" smtClean="0"/>
              <a:t>anbringelsesstedet</a:t>
            </a:r>
            <a:endParaRPr lang="da-DK" dirty="0"/>
          </a:p>
          <a:p>
            <a:endParaRPr lang="da-DK" dirty="0" smtClean="0"/>
          </a:p>
          <a:p>
            <a:pPr marL="0" indent="0">
              <a:buNone/>
            </a:pPr>
            <a:r>
              <a:rPr lang="da-DK" dirty="0" smtClean="0"/>
              <a:t>Generelt:</a:t>
            </a:r>
          </a:p>
          <a:p>
            <a:pPr>
              <a:buFont typeface="Arial" panose="020B0604020202020204" pitchFamily="34" charset="0"/>
              <a:buChar char="•"/>
            </a:pPr>
            <a:r>
              <a:rPr lang="da-DK" dirty="0" smtClean="0"/>
              <a:t>Jo yngre barnet er, jo mere vejer beskyttelseshensynet, og desto større vil adgangen til at gribe ind være</a:t>
            </a:r>
            <a:endParaRPr lang="da-DK" dirty="0"/>
          </a:p>
        </p:txBody>
      </p:sp>
      <p:sp>
        <p:nvSpPr>
          <p:cNvPr id="4" name="Pladsholder til diasnummer 3"/>
          <p:cNvSpPr>
            <a:spLocks noGrp="1"/>
          </p:cNvSpPr>
          <p:nvPr>
            <p:ph type="sldNum" sz="quarter" idx="12"/>
          </p:nvPr>
        </p:nvSpPr>
        <p:spPr/>
        <p:txBody>
          <a:bodyPr/>
          <a:lstStyle/>
          <a:p>
            <a:fld id="{DDAEA549-A515-4D31-BB05-312908BCFA21}" type="slidenum">
              <a:rPr lang="da-DK" smtClean="0"/>
              <a:t>5</a:t>
            </a:fld>
            <a:endParaRPr lang="da-DK" dirty="0"/>
          </a:p>
        </p:txBody>
      </p:sp>
      <p:sp>
        <p:nvSpPr>
          <p:cNvPr id="5" name="Pladsholder til sidefod 4"/>
          <p:cNvSpPr>
            <a:spLocks noGrp="1"/>
          </p:cNvSpPr>
          <p:nvPr>
            <p:ph type="ftr" sz="quarter" idx="11"/>
          </p:nvPr>
        </p:nvSpPr>
        <p:spPr>
          <a:xfrm>
            <a:off x="228600" y="6356350"/>
            <a:ext cx="5791200" cy="368300"/>
          </a:xfrm>
        </p:spPr>
        <p:txBody>
          <a:bodyPr/>
          <a:lstStyle/>
          <a:p>
            <a:pPr algn="l">
              <a:defRPr/>
            </a:pPr>
            <a:r>
              <a:rPr lang="en-GB" dirty="0" err="1" smtClean="0"/>
              <a:t>Fysisk</a:t>
            </a:r>
            <a:r>
              <a:rPr lang="en-GB" dirty="0" smtClean="0"/>
              <a:t> </a:t>
            </a:r>
            <a:r>
              <a:rPr lang="en-GB" dirty="0" err="1" smtClean="0"/>
              <a:t>guidning</a:t>
            </a:r>
            <a:r>
              <a:rPr lang="en-GB" dirty="0" smtClean="0"/>
              <a:t> </a:t>
            </a:r>
            <a:endParaRPr lang="en-GB" dirty="0"/>
          </a:p>
        </p:txBody>
      </p:sp>
    </p:spTree>
    <p:extLst>
      <p:ext uri="{BB962C8B-B14F-4D97-AF65-F5344CB8AC3E}">
        <p14:creationId xmlns:p14="http://schemas.microsoft.com/office/powerpoint/2010/main" val="3528852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41514"/>
            <a:ext cx="5662613" cy="1125311"/>
          </a:xfrm>
        </p:spPr>
        <p:txBody>
          <a:bodyPr>
            <a:normAutofit/>
          </a:bodyPr>
          <a:lstStyle/>
          <a:p>
            <a:pPr algn="l"/>
            <a:r>
              <a:rPr lang="da-DK" sz="2000" b="1" dirty="0" smtClean="0"/>
              <a:t>Form </a:t>
            </a:r>
            <a:r>
              <a:rPr lang="da-DK" sz="2000" b="1" dirty="0" smtClean="0"/>
              <a:t>for indgreb</a:t>
            </a:r>
            <a:endParaRPr lang="da-DK" sz="2000" b="1" dirty="0"/>
          </a:p>
        </p:txBody>
      </p:sp>
      <p:sp>
        <p:nvSpPr>
          <p:cNvPr id="3" name="Pladsholder til indhold 2"/>
          <p:cNvSpPr>
            <a:spLocks noGrp="1"/>
          </p:cNvSpPr>
          <p:nvPr>
            <p:ph idx="1"/>
          </p:nvPr>
        </p:nvSpPr>
        <p:spPr/>
        <p:txBody>
          <a:bodyPr>
            <a:normAutofit/>
          </a:bodyPr>
          <a:lstStyle/>
          <a:p>
            <a:pPr marL="0" indent="0">
              <a:buNone/>
            </a:pPr>
            <a:r>
              <a:rPr lang="da-DK" dirty="0" smtClean="0"/>
              <a:t>Fysisk guidning omfatter:</a:t>
            </a:r>
          </a:p>
          <a:p>
            <a:r>
              <a:rPr lang="da-DK" dirty="0" smtClean="0"/>
              <a:t>Føre ved fysisk guidning, hvor man gennem fysisk kontakt med barnet </a:t>
            </a:r>
            <a:r>
              <a:rPr lang="da-DK" dirty="0"/>
              <a:t>eller den unge angiver, </a:t>
            </a:r>
            <a:r>
              <a:rPr lang="da-DK" dirty="0" smtClean="0"/>
              <a:t>hvad man ønsker, barnet eller den unge skal gøre</a:t>
            </a:r>
          </a:p>
          <a:p>
            <a:endParaRPr lang="da-DK" dirty="0"/>
          </a:p>
          <a:p>
            <a:r>
              <a:rPr lang="da-DK" dirty="0" smtClean="0"/>
              <a:t>Kortvarigt fastholde </a:t>
            </a:r>
            <a:r>
              <a:rPr lang="da-DK" dirty="0"/>
              <a:t>barnet eller den </a:t>
            </a:r>
            <a:r>
              <a:rPr lang="da-DK" dirty="0" smtClean="0"/>
              <a:t>unge</a:t>
            </a:r>
          </a:p>
          <a:p>
            <a:pPr lvl="1"/>
            <a:r>
              <a:rPr lang="da-DK" dirty="0" smtClean="0"/>
              <a:t>Begrebet kortvarigt retter </a:t>
            </a:r>
            <a:r>
              <a:rPr lang="da-DK" dirty="0"/>
              <a:t>sig mod varigheden af selve indgrebet fra </a:t>
            </a:r>
            <a:r>
              <a:rPr lang="da-DK" dirty="0" smtClean="0"/>
              <a:t>personalets eller </a:t>
            </a:r>
            <a:r>
              <a:rPr lang="da-DK" dirty="0"/>
              <a:t>de kommunale plejefamiliers side og ikke mod </a:t>
            </a:r>
            <a:r>
              <a:rPr lang="da-DK" dirty="0" smtClean="0"/>
              <a:t>den situation</a:t>
            </a:r>
            <a:r>
              <a:rPr lang="da-DK" dirty="0"/>
              <a:t>, som barnet eller den unge fjernes </a:t>
            </a:r>
            <a:r>
              <a:rPr lang="da-DK" dirty="0" smtClean="0"/>
              <a:t>fra</a:t>
            </a:r>
          </a:p>
          <a:p>
            <a:endParaRPr lang="da-DK" dirty="0"/>
          </a:p>
          <a:p>
            <a:r>
              <a:rPr lang="da-DK" dirty="0"/>
              <a:t>B</a:t>
            </a:r>
            <a:r>
              <a:rPr lang="da-DK" dirty="0" smtClean="0"/>
              <a:t>ortvise barnet eller </a:t>
            </a:r>
            <a:r>
              <a:rPr lang="da-DK" dirty="0"/>
              <a:t>den unge fra </a:t>
            </a:r>
            <a:r>
              <a:rPr lang="da-DK" dirty="0" smtClean="0"/>
              <a:t>fællesskabet</a:t>
            </a:r>
            <a:r>
              <a:rPr lang="da-DK" dirty="0"/>
              <a:t>,</a:t>
            </a:r>
            <a:r>
              <a:rPr lang="da-DK" dirty="0" smtClean="0"/>
              <a:t> derved at barnet </a:t>
            </a:r>
            <a:r>
              <a:rPr lang="da-DK" dirty="0"/>
              <a:t>eller den unge vises bort fra en </a:t>
            </a:r>
            <a:r>
              <a:rPr lang="da-DK" dirty="0" smtClean="0"/>
              <a:t>situation</a:t>
            </a:r>
          </a:p>
          <a:p>
            <a:endParaRPr lang="da-DK" dirty="0"/>
          </a:p>
          <a:p>
            <a:r>
              <a:rPr lang="da-DK" dirty="0" smtClean="0"/>
              <a:t>Principperne om proportionalitet skal iagttages</a:t>
            </a:r>
            <a:endParaRPr lang="da-DK" dirty="0"/>
          </a:p>
        </p:txBody>
      </p:sp>
      <p:sp>
        <p:nvSpPr>
          <p:cNvPr id="4" name="Pladsholder til diasnummer 3"/>
          <p:cNvSpPr>
            <a:spLocks noGrp="1"/>
          </p:cNvSpPr>
          <p:nvPr>
            <p:ph type="sldNum" sz="quarter" idx="12"/>
          </p:nvPr>
        </p:nvSpPr>
        <p:spPr/>
        <p:txBody>
          <a:bodyPr/>
          <a:lstStyle/>
          <a:p>
            <a:fld id="{DDAEA549-A515-4D31-BB05-312908BCFA21}" type="slidenum">
              <a:rPr lang="da-DK" smtClean="0"/>
              <a:t>6</a:t>
            </a:fld>
            <a:endParaRPr lang="da-DK" dirty="0"/>
          </a:p>
        </p:txBody>
      </p:sp>
      <p:sp>
        <p:nvSpPr>
          <p:cNvPr id="5" name="Pladsholder til sidefod 4"/>
          <p:cNvSpPr>
            <a:spLocks noGrp="1"/>
          </p:cNvSpPr>
          <p:nvPr>
            <p:ph type="ftr" sz="quarter" idx="11"/>
          </p:nvPr>
        </p:nvSpPr>
        <p:spPr>
          <a:xfrm>
            <a:off x="228600" y="6356350"/>
            <a:ext cx="5791200" cy="368300"/>
          </a:xfrm>
        </p:spPr>
        <p:txBody>
          <a:bodyPr/>
          <a:lstStyle/>
          <a:p>
            <a:pPr algn="l">
              <a:defRPr/>
            </a:pPr>
            <a:r>
              <a:rPr lang="en-GB" dirty="0" err="1" smtClean="0"/>
              <a:t>Fysisk</a:t>
            </a:r>
            <a:r>
              <a:rPr lang="en-GB" dirty="0" smtClean="0"/>
              <a:t> </a:t>
            </a:r>
            <a:r>
              <a:rPr lang="en-GB" dirty="0" err="1" smtClean="0"/>
              <a:t>guidning</a:t>
            </a:r>
            <a:r>
              <a:rPr lang="en-GB" dirty="0" smtClean="0"/>
              <a:t> </a:t>
            </a:r>
            <a:endParaRPr lang="en-GB" dirty="0"/>
          </a:p>
        </p:txBody>
      </p:sp>
    </p:spTree>
    <p:extLst>
      <p:ext uri="{BB962C8B-B14F-4D97-AF65-F5344CB8AC3E}">
        <p14:creationId xmlns:p14="http://schemas.microsoft.com/office/powerpoint/2010/main" val="216977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led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38423" y="2373332"/>
            <a:ext cx="5016881" cy="3825905"/>
          </a:xfrm>
          <a:prstGeom prst="rect">
            <a:avLst/>
          </a:prstGeom>
        </p:spPr>
      </p:pic>
      <p:sp>
        <p:nvSpPr>
          <p:cNvPr id="2" name="Titel 1"/>
          <p:cNvSpPr>
            <a:spLocks noGrp="1"/>
          </p:cNvSpPr>
          <p:nvPr>
            <p:ph type="title"/>
          </p:nvPr>
        </p:nvSpPr>
        <p:spPr>
          <a:xfrm>
            <a:off x="219844" y="154004"/>
            <a:ext cx="5868670" cy="1126156"/>
          </a:xfrm>
        </p:spPr>
        <p:txBody>
          <a:bodyPr>
            <a:normAutofit/>
          </a:bodyPr>
          <a:lstStyle/>
          <a:p>
            <a:pPr algn="l"/>
            <a:r>
              <a:rPr lang="da-DK" sz="2000" b="1" dirty="0" smtClean="0"/>
              <a:t>Afvejning </a:t>
            </a:r>
            <a:r>
              <a:rPr lang="da-DK" sz="2000" b="1" dirty="0" smtClean="0"/>
              <a:t>af hensyn </a:t>
            </a:r>
            <a:endParaRPr lang="da-DK" sz="2000" b="1" dirty="0"/>
          </a:p>
        </p:txBody>
      </p:sp>
      <p:sp>
        <p:nvSpPr>
          <p:cNvPr id="3" name="Pladsholder til indhold 2"/>
          <p:cNvSpPr>
            <a:spLocks noGrp="1"/>
          </p:cNvSpPr>
          <p:nvPr>
            <p:ph idx="1"/>
          </p:nvPr>
        </p:nvSpPr>
        <p:spPr>
          <a:xfrm>
            <a:off x="250257" y="4990467"/>
            <a:ext cx="3272589" cy="1049154"/>
          </a:xfrm>
          <a:noFill/>
          <a:ln>
            <a:noFill/>
          </a:ln>
        </p:spPr>
        <p:txBody>
          <a:bodyPr>
            <a:normAutofit/>
          </a:bodyPr>
          <a:lstStyle/>
          <a:p>
            <a:r>
              <a:rPr lang="da-DK" dirty="0" smtClean="0"/>
              <a:t>Barnet eller den unges </a:t>
            </a:r>
            <a:r>
              <a:rPr lang="da-DK" dirty="0"/>
              <a:t>grundlæggende rettigheder </a:t>
            </a:r>
            <a:endParaRPr lang="da-DK" dirty="0" smtClean="0"/>
          </a:p>
          <a:p>
            <a:pPr marL="0" indent="0">
              <a:buNone/>
            </a:pPr>
            <a:endParaRPr lang="da-DK" dirty="0" smtClean="0"/>
          </a:p>
        </p:txBody>
      </p:sp>
      <p:sp>
        <p:nvSpPr>
          <p:cNvPr id="5" name="Tekstboks 4"/>
          <p:cNvSpPr txBox="1"/>
          <p:nvPr/>
        </p:nvSpPr>
        <p:spPr>
          <a:xfrm>
            <a:off x="5101388" y="4998908"/>
            <a:ext cx="3859731" cy="1200329"/>
          </a:xfrm>
          <a:prstGeom prst="rect">
            <a:avLst/>
          </a:prstGeom>
          <a:noFill/>
        </p:spPr>
        <p:txBody>
          <a:bodyPr wrap="square" rtlCol="0">
            <a:spAutoFit/>
          </a:bodyPr>
          <a:lstStyle/>
          <a:p>
            <a:pPr marL="285750" indent="-285750">
              <a:buFont typeface="Arial" panose="020B0604020202020204" pitchFamily="34" charset="0"/>
              <a:buChar char="•"/>
            </a:pPr>
            <a:r>
              <a:rPr lang="da-DK" dirty="0"/>
              <a:t>Omsorgen for barnet eller den </a:t>
            </a:r>
            <a:r>
              <a:rPr lang="da-DK" dirty="0" smtClean="0"/>
              <a:t>unge</a:t>
            </a:r>
          </a:p>
          <a:p>
            <a:pPr marL="285750" indent="-285750">
              <a:buFont typeface="Arial" panose="020B0604020202020204" pitchFamily="34" charset="0"/>
              <a:buChar char="•"/>
            </a:pPr>
            <a:r>
              <a:rPr lang="da-DK" dirty="0" smtClean="0"/>
              <a:t>Hensynet til trivsel og tryghed på anbringelsesstedet</a:t>
            </a:r>
          </a:p>
        </p:txBody>
      </p:sp>
      <p:sp>
        <p:nvSpPr>
          <p:cNvPr id="6" name="Tekstboks 5"/>
          <p:cNvSpPr txBox="1"/>
          <p:nvPr/>
        </p:nvSpPr>
        <p:spPr>
          <a:xfrm>
            <a:off x="2074244" y="1961768"/>
            <a:ext cx="5053263" cy="369332"/>
          </a:xfrm>
          <a:prstGeom prst="rect">
            <a:avLst/>
          </a:prstGeom>
          <a:noFill/>
        </p:spPr>
        <p:txBody>
          <a:bodyPr wrap="square" rtlCol="0">
            <a:spAutoFit/>
          </a:bodyPr>
          <a:lstStyle/>
          <a:p>
            <a:pPr marL="285750" indent="-285750">
              <a:buFont typeface="Arial" panose="020B0604020202020204" pitchFamily="34" charset="0"/>
              <a:buChar char="•"/>
            </a:pPr>
            <a:r>
              <a:rPr lang="da-DK" dirty="0" smtClean="0"/>
              <a:t>Barnets modenhed, funktionsniveau og alder</a:t>
            </a:r>
            <a:endParaRPr lang="da-DK" dirty="0"/>
          </a:p>
        </p:txBody>
      </p:sp>
      <p:sp>
        <p:nvSpPr>
          <p:cNvPr id="7" name="Tekstboks 6"/>
          <p:cNvSpPr txBox="1"/>
          <p:nvPr/>
        </p:nvSpPr>
        <p:spPr>
          <a:xfrm>
            <a:off x="1838423" y="2331100"/>
            <a:ext cx="5881036" cy="369332"/>
          </a:xfrm>
          <a:prstGeom prst="rect">
            <a:avLst/>
          </a:prstGeom>
          <a:noFill/>
        </p:spPr>
        <p:txBody>
          <a:bodyPr wrap="square" rtlCol="0">
            <a:spAutoFit/>
          </a:bodyPr>
          <a:lstStyle/>
          <a:p>
            <a:pPr marL="285750" indent="-285750">
              <a:buFont typeface="Arial" panose="020B0604020202020204" pitchFamily="34" charset="0"/>
              <a:buChar char="•"/>
            </a:pPr>
            <a:r>
              <a:rPr lang="da-DK" dirty="0" smtClean="0"/>
              <a:t>Indgrebets omfang og intensivitet i forhold til formålet </a:t>
            </a:r>
            <a:endParaRPr lang="da-DK" dirty="0"/>
          </a:p>
        </p:txBody>
      </p:sp>
      <p:sp>
        <p:nvSpPr>
          <p:cNvPr id="8" name="Tekstboks 7"/>
          <p:cNvSpPr txBox="1"/>
          <p:nvPr/>
        </p:nvSpPr>
        <p:spPr>
          <a:xfrm>
            <a:off x="231005" y="1475147"/>
            <a:ext cx="5053263" cy="369332"/>
          </a:xfrm>
          <a:prstGeom prst="rect">
            <a:avLst/>
          </a:prstGeom>
          <a:noFill/>
        </p:spPr>
        <p:txBody>
          <a:bodyPr wrap="square" rtlCol="0">
            <a:spAutoFit/>
          </a:bodyPr>
          <a:lstStyle/>
          <a:p>
            <a:r>
              <a:rPr lang="da-DK" dirty="0"/>
              <a:t>K</a:t>
            </a:r>
            <a:r>
              <a:rPr lang="da-DK" dirty="0" smtClean="0"/>
              <a:t>onkret afvejning ved fysisk guidning</a:t>
            </a:r>
            <a:endParaRPr lang="da-DK" dirty="0"/>
          </a:p>
        </p:txBody>
      </p:sp>
      <p:sp>
        <p:nvSpPr>
          <p:cNvPr id="9" name="Pladsholder til diasnummer 8"/>
          <p:cNvSpPr>
            <a:spLocks noGrp="1"/>
          </p:cNvSpPr>
          <p:nvPr>
            <p:ph type="sldNum" sz="quarter" idx="12"/>
          </p:nvPr>
        </p:nvSpPr>
        <p:spPr/>
        <p:txBody>
          <a:bodyPr/>
          <a:lstStyle/>
          <a:p>
            <a:fld id="{DDAEA549-A515-4D31-BB05-312908BCFA21}" type="slidenum">
              <a:rPr lang="da-DK" smtClean="0"/>
              <a:t>7</a:t>
            </a:fld>
            <a:endParaRPr lang="da-DK" dirty="0"/>
          </a:p>
        </p:txBody>
      </p:sp>
      <p:sp>
        <p:nvSpPr>
          <p:cNvPr id="10" name="Pladsholder til sidefod 9"/>
          <p:cNvSpPr>
            <a:spLocks noGrp="1"/>
          </p:cNvSpPr>
          <p:nvPr>
            <p:ph type="ftr" sz="quarter" idx="11"/>
          </p:nvPr>
        </p:nvSpPr>
        <p:spPr>
          <a:xfrm>
            <a:off x="231005" y="6356350"/>
            <a:ext cx="5788795" cy="368300"/>
          </a:xfrm>
        </p:spPr>
        <p:txBody>
          <a:bodyPr/>
          <a:lstStyle/>
          <a:p>
            <a:pPr algn="l">
              <a:defRPr/>
            </a:pPr>
            <a:r>
              <a:rPr lang="en-GB" smtClean="0"/>
              <a:t>Fysisk guidning </a:t>
            </a:r>
            <a:endParaRPr lang="en-GB" dirty="0"/>
          </a:p>
        </p:txBody>
      </p:sp>
    </p:spTree>
    <p:extLst>
      <p:ext uri="{BB962C8B-B14F-4D97-AF65-F5344CB8AC3E}">
        <p14:creationId xmlns:p14="http://schemas.microsoft.com/office/powerpoint/2010/main" val="1122316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9486" y="185058"/>
            <a:ext cx="6923314" cy="1081768"/>
          </a:xfrm>
        </p:spPr>
        <p:txBody>
          <a:bodyPr>
            <a:normAutofit/>
          </a:bodyPr>
          <a:lstStyle/>
          <a:p>
            <a:pPr algn="l"/>
            <a:r>
              <a:rPr lang="da-DK" sz="2000" b="1" dirty="0" smtClean="0"/>
              <a:t>Grænsen </a:t>
            </a:r>
            <a:r>
              <a:rPr lang="da-DK" sz="2000" b="1" dirty="0" smtClean="0"/>
              <a:t>mellem fysisk guidning og magtanvendelse</a:t>
            </a:r>
            <a:endParaRPr lang="da-DK" sz="2000" b="1" dirty="0"/>
          </a:p>
        </p:txBody>
      </p:sp>
      <p:sp>
        <p:nvSpPr>
          <p:cNvPr id="3" name="Pladsholder til indhold 2"/>
          <p:cNvSpPr>
            <a:spLocks noGrp="1"/>
          </p:cNvSpPr>
          <p:nvPr>
            <p:ph idx="1"/>
          </p:nvPr>
        </p:nvSpPr>
        <p:spPr>
          <a:xfrm>
            <a:off x="468086" y="1400856"/>
            <a:ext cx="8229600" cy="4692650"/>
          </a:xfrm>
        </p:spPr>
        <p:txBody>
          <a:bodyPr>
            <a:normAutofit/>
          </a:bodyPr>
          <a:lstStyle/>
          <a:p>
            <a:endParaRPr lang="da-DK" dirty="0" smtClean="0"/>
          </a:p>
          <a:p>
            <a:r>
              <a:rPr lang="da-DK" dirty="0" smtClean="0"/>
              <a:t>Fysisk guidning er ikke magtanvendelse</a:t>
            </a:r>
          </a:p>
          <a:p>
            <a:endParaRPr lang="da-DK" dirty="0"/>
          </a:p>
          <a:p>
            <a:r>
              <a:rPr lang="da-DK" dirty="0"/>
              <a:t>F</a:t>
            </a:r>
            <a:r>
              <a:rPr lang="da-DK" dirty="0" smtClean="0"/>
              <a:t>ysisk guidning: Så </a:t>
            </a:r>
            <a:r>
              <a:rPr lang="da-DK" dirty="0"/>
              <a:t>længe barnet eller den unge ikke gør fysisk modstand mod fx at blive ført et andet sted hen, dvs. at barnet eller den unge følger med uden at gøre </a:t>
            </a:r>
            <a:r>
              <a:rPr lang="da-DK" dirty="0" smtClean="0"/>
              <a:t>modstand</a:t>
            </a:r>
          </a:p>
          <a:p>
            <a:endParaRPr lang="da-DK" dirty="0"/>
          </a:p>
          <a:p>
            <a:r>
              <a:rPr lang="da-DK" dirty="0"/>
              <a:t>Gør barnet eller den unge fysisk modstand mod den fysiske kontakt og/eller det, den voksne ønsker, at barnet eller den unge skal gøre, skal den fysiske kontakt øjeblikkeligt </a:t>
            </a:r>
            <a:r>
              <a:rPr lang="da-DK" dirty="0" smtClean="0"/>
              <a:t>ophøre, medmindre:</a:t>
            </a:r>
            <a:endParaRPr lang="da-DK" dirty="0"/>
          </a:p>
          <a:p>
            <a:pPr lvl="1"/>
            <a:r>
              <a:rPr lang="da-DK" dirty="0" smtClean="0"/>
              <a:t>Situationens </a:t>
            </a:r>
            <a:r>
              <a:rPr lang="da-DK" dirty="0"/>
              <a:t>karakter ændrer sig, så der opstår fare for barnet eller den unge selv, andre børn og unge eller </a:t>
            </a:r>
            <a:r>
              <a:rPr lang="da-DK" dirty="0" smtClean="0"/>
              <a:t>personalet</a:t>
            </a:r>
            <a:endParaRPr lang="da-DK" dirty="0"/>
          </a:p>
          <a:p>
            <a:pPr lvl="1"/>
            <a:r>
              <a:rPr lang="da-DK" dirty="0"/>
              <a:t>B</a:t>
            </a:r>
            <a:r>
              <a:rPr lang="da-DK" dirty="0" smtClean="0"/>
              <a:t>arnet </a:t>
            </a:r>
            <a:r>
              <a:rPr lang="da-DK" dirty="0"/>
              <a:t>eller den unge udsættes for fare, hvis man slipper </a:t>
            </a:r>
            <a:r>
              <a:rPr lang="da-DK" dirty="0" smtClean="0"/>
              <a:t>taget</a:t>
            </a:r>
            <a:endParaRPr lang="da-DK" dirty="0"/>
          </a:p>
        </p:txBody>
      </p:sp>
      <p:sp>
        <p:nvSpPr>
          <p:cNvPr id="4" name="Pladsholder til diasnummer 3"/>
          <p:cNvSpPr>
            <a:spLocks noGrp="1"/>
          </p:cNvSpPr>
          <p:nvPr>
            <p:ph type="sldNum" sz="quarter" idx="12"/>
          </p:nvPr>
        </p:nvSpPr>
        <p:spPr/>
        <p:txBody>
          <a:bodyPr/>
          <a:lstStyle/>
          <a:p>
            <a:fld id="{DDAEA549-A515-4D31-BB05-312908BCFA21}" type="slidenum">
              <a:rPr lang="da-DK" smtClean="0"/>
              <a:t>8</a:t>
            </a:fld>
            <a:endParaRPr lang="da-DK" dirty="0"/>
          </a:p>
        </p:txBody>
      </p:sp>
      <p:sp>
        <p:nvSpPr>
          <p:cNvPr id="5" name="Pladsholder til sidefod 4"/>
          <p:cNvSpPr>
            <a:spLocks noGrp="1"/>
          </p:cNvSpPr>
          <p:nvPr>
            <p:ph type="ftr" sz="quarter" idx="11"/>
          </p:nvPr>
        </p:nvSpPr>
        <p:spPr>
          <a:xfrm>
            <a:off x="209550" y="6356350"/>
            <a:ext cx="5810250" cy="368300"/>
          </a:xfrm>
        </p:spPr>
        <p:txBody>
          <a:bodyPr/>
          <a:lstStyle/>
          <a:p>
            <a:pPr algn="l">
              <a:defRPr/>
            </a:pPr>
            <a:r>
              <a:rPr lang="en-GB" dirty="0" err="1" smtClean="0"/>
              <a:t>Fysisk</a:t>
            </a:r>
            <a:r>
              <a:rPr lang="en-GB" dirty="0" smtClean="0"/>
              <a:t> </a:t>
            </a:r>
            <a:r>
              <a:rPr lang="en-GB" dirty="0" err="1" smtClean="0"/>
              <a:t>guidning</a:t>
            </a:r>
            <a:r>
              <a:rPr lang="en-GB" dirty="0" smtClean="0"/>
              <a:t> </a:t>
            </a:r>
            <a:endParaRPr lang="en-GB" dirty="0"/>
          </a:p>
        </p:txBody>
      </p:sp>
    </p:spTree>
    <p:extLst>
      <p:ext uri="{BB962C8B-B14F-4D97-AF65-F5344CB8AC3E}">
        <p14:creationId xmlns:p14="http://schemas.microsoft.com/office/powerpoint/2010/main" val="574520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2514" y="130629"/>
            <a:ext cx="5662613" cy="1110342"/>
          </a:xfrm>
        </p:spPr>
        <p:txBody>
          <a:bodyPr>
            <a:normAutofit/>
          </a:bodyPr>
          <a:lstStyle/>
          <a:p>
            <a:pPr algn="l"/>
            <a:r>
              <a:rPr lang="da-DK" sz="2000" dirty="0" err="1" smtClean="0"/>
              <a:t>Casearbejde</a:t>
            </a:r>
            <a:endParaRPr lang="da-DK" sz="2000" dirty="0"/>
          </a:p>
        </p:txBody>
      </p:sp>
      <p:sp>
        <p:nvSpPr>
          <p:cNvPr id="3" name="Pladsholder til indhold 2"/>
          <p:cNvSpPr>
            <a:spLocks noGrp="1"/>
          </p:cNvSpPr>
          <p:nvPr>
            <p:ph idx="1"/>
          </p:nvPr>
        </p:nvSpPr>
        <p:spPr/>
        <p:txBody>
          <a:bodyPr/>
          <a:lstStyle/>
          <a:p>
            <a:pPr algn="ctr"/>
            <a:endParaRPr lang="da-DK" sz="4800" dirty="0" smtClean="0"/>
          </a:p>
          <a:p>
            <a:pPr algn="ctr"/>
            <a:endParaRPr lang="da-DK" sz="4800" dirty="0"/>
          </a:p>
          <a:p>
            <a:pPr marL="0" indent="0" algn="ctr">
              <a:buNone/>
            </a:pPr>
            <a:r>
              <a:rPr lang="da-DK" sz="2800" dirty="0"/>
              <a:t>Refleksion og dialog om </a:t>
            </a:r>
            <a:r>
              <a:rPr lang="da-DK" sz="2800" dirty="0" smtClean="0"/>
              <a:t>fysisk guidning</a:t>
            </a:r>
            <a:endParaRPr lang="da-DK" sz="2800" dirty="0"/>
          </a:p>
          <a:p>
            <a:pPr marL="0" indent="0">
              <a:buNone/>
            </a:pPr>
            <a:endParaRPr lang="da-DK" dirty="0" smtClean="0"/>
          </a:p>
        </p:txBody>
      </p:sp>
      <p:sp>
        <p:nvSpPr>
          <p:cNvPr id="4" name="Pladsholder til diasnummer 3"/>
          <p:cNvSpPr>
            <a:spLocks noGrp="1"/>
          </p:cNvSpPr>
          <p:nvPr>
            <p:ph type="sldNum" sz="quarter" idx="12"/>
          </p:nvPr>
        </p:nvSpPr>
        <p:spPr/>
        <p:txBody>
          <a:bodyPr/>
          <a:lstStyle/>
          <a:p>
            <a:fld id="{DDAEA549-A515-4D31-BB05-312908BCFA21}" type="slidenum">
              <a:rPr lang="da-DK" smtClean="0"/>
              <a:t>9</a:t>
            </a:fld>
            <a:endParaRPr lang="da-DK" dirty="0"/>
          </a:p>
        </p:txBody>
      </p:sp>
      <p:sp>
        <p:nvSpPr>
          <p:cNvPr id="5" name="Pladsholder til sidefod 4"/>
          <p:cNvSpPr>
            <a:spLocks noGrp="1"/>
          </p:cNvSpPr>
          <p:nvPr>
            <p:ph type="ftr" sz="quarter" idx="11"/>
          </p:nvPr>
        </p:nvSpPr>
        <p:spPr>
          <a:xfrm>
            <a:off x="266700" y="6356350"/>
            <a:ext cx="5753100" cy="368300"/>
          </a:xfrm>
        </p:spPr>
        <p:txBody>
          <a:bodyPr/>
          <a:lstStyle/>
          <a:p>
            <a:pPr algn="l">
              <a:defRPr/>
            </a:pPr>
            <a:r>
              <a:rPr lang="en-GB" smtClean="0"/>
              <a:t>Fysisk guidning </a:t>
            </a:r>
            <a:endParaRPr lang="en-GB" dirty="0"/>
          </a:p>
        </p:txBody>
      </p:sp>
    </p:spTree>
    <p:extLst>
      <p:ext uri="{BB962C8B-B14F-4D97-AF65-F5344CB8AC3E}">
        <p14:creationId xmlns:p14="http://schemas.microsoft.com/office/powerpoint/2010/main" val="831566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Centralt Dokumentbibliotek) (PF)" ma:contentTypeID="0x0101002BEBC79C9B124E8BA6C7829CB862537100A08D038AAFF77748BD33E6471D044538" ma:contentTypeVersion="0" ma:contentTypeDescription="" ma:contentTypeScope="" ma:versionID="a91fdacc1764366a24664d50da3c0bc9">
  <xsd:schema xmlns:xsd="http://www.w3.org/2001/XMLSchema" xmlns:xs="http://www.w3.org/2001/XMLSchema" xmlns:p="http://schemas.microsoft.com/office/2006/metadata/properties" xmlns:ns1="http://schemas.microsoft.com/sharepoint/v3" targetNamespace="http://schemas.microsoft.com/office/2006/metadata/properties" ma:root="true" ma:fieldsID="edb1487f6def4a0c60f115f2a5522939" ns1:_="">
    <xsd:import namespace="http://schemas.microsoft.com/sharepoint/v3"/>
    <xsd:element name="properties">
      <xsd:complexType>
        <xsd:sequence>
          <xsd:element name="documentManagement">
            <xsd:complexType>
              <xsd:all>
                <xsd:element ref="ns1:Show_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_on" ma:index="8" nillable="true" ma:displayName="Vis på" ma:default="Dokumenter" ma:description="" ma:format="Dropdown" ma:internalName="Show_on">
      <xsd:simpleType>
        <xsd:restriction base="dms:Choice">
          <xsd:enumeration value="Baseline dokumenter"/>
          <xsd:enumeration value="Øvrige dokumenter"/>
          <xsd:enumeration value="Dokument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ow_on xmlns="http://schemas.microsoft.com/sharepoint/v3">Dokumenter</Show_on>
  </documentManagement>
</p:properties>
</file>

<file path=customXml/itemProps1.xml><?xml version="1.0" encoding="utf-8"?>
<ds:datastoreItem xmlns:ds="http://schemas.openxmlformats.org/officeDocument/2006/customXml" ds:itemID="{2D098740-FAEE-4026-BD47-14908D952B76}">
  <ds:schemaRefs>
    <ds:schemaRef ds:uri="http://schemas.microsoft.com/sharepoint/v3/contenttype/forms"/>
  </ds:schemaRefs>
</ds:datastoreItem>
</file>

<file path=customXml/itemProps2.xml><?xml version="1.0" encoding="utf-8"?>
<ds:datastoreItem xmlns:ds="http://schemas.openxmlformats.org/officeDocument/2006/customXml" ds:itemID="{11545B62-5C5D-49FC-9E60-26A162C565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222696-A2CB-4D80-A215-440732A0C748}">
  <ds:schemaRefs>
    <ds:schemaRef ds:uri="http://purl.org/dc/elements/1.1/"/>
    <ds:schemaRef ds:uri="http://schemas.microsoft.com/office/infopath/2007/PartnerControls"/>
    <ds:schemaRef ds:uri="http://www.w3.org/XML/1998/namespace"/>
    <ds:schemaRef ds:uri="http://schemas.microsoft.com/sharepoint/v3"/>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1602</TotalTime>
  <Words>917</Words>
  <Application>Microsoft Office PowerPoint</Application>
  <PresentationFormat>Skærmshow (4:3)</PresentationFormat>
  <Paragraphs>122</Paragraphs>
  <Slides>12</Slides>
  <Notes>2</Notes>
  <HiddenSlides>0</HiddenSlides>
  <MMClips>0</MMClips>
  <ScaleCrop>false</ScaleCrop>
  <HeadingPairs>
    <vt:vector size="4" baseType="variant">
      <vt:variant>
        <vt:lpstr>Tema</vt:lpstr>
      </vt:variant>
      <vt:variant>
        <vt:i4>1</vt:i4>
      </vt:variant>
      <vt:variant>
        <vt:lpstr>Diastitler</vt:lpstr>
      </vt:variant>
      <vt:variant>
        <vt:i4>12</vt:i4>
      </vt:variant>
    </vt:vector>
  </HeadingPairs>
  <TitlesOfParts>
    <vt:vector size="13" baseType="lpstr">
      <vt:lpstr>Kontortema</vt:lpstr>
      <vt:lpstr>PowerPoint-præsentation</vt:lpstr>
      <vt:lpstr>Lovreglens indhold</vt:lpstr>
      <vt:lpstr>Anvendelsesområde</vt:lpstr>
      <vt:lpstr>Kompetence - personkreds</vt:lpstr>
      <vt:lpstr>Betingelser for indgreb</vt:lpstr>
      <vt:lpstr>Form for indgreb</vt:lpstr>
      <vt:lpstr>Afvejning af hensyn </vt:lpstr>
      <vt:lpstr>Grænsen mellem fysisk guidning og magtanvendelse</vt:lpstr>
      <vt:lpstr>Casearbejde</vt:lpstr>
      <vt:lpstr>Opfølgning</vt:lpstr>
      <vt:lpstr>Retskilder</vt:lpstr>
      <vt:lpstr>Lovens ordlyd</vt:lpstr>
    </vt:vector>
  </TitlesOfParts>
  <Company>Bysted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Mette Krøyer Høegh</dc:creator>
  <cp:lastModifiedBy>Annie Gaardsted Frandsen</cp:lastModifiedBy>
  <cp:revision>77</cp:revision>
  <cp:lastPrinted>2012-01-13T09:45:38Z</cp:lastPrinted>
  <dcterms:created xsi:type="dcterms:W3CDTF">2008-07-07T11:45:09Z</dcterms:created>
  <dcterms:modified xsi:type="dcterms:W3CDTF">2017-01-15T11:23:37Z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save_register">
    <vt:lpwstr>off</vt:lpwstr>
  </property>
</Properties>
</file>