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20"/>
  </p:notesMasterIdLst>
  <p:handoutMasterIdLst>
    <p:handoutMasterId r:id="rId21"/>
  </p:handoutMasterIdLst>
  <p:sldIdLst>
    <p:sldId id="277" r:id="rId5"/>
    <p:sldId id="273" r:id="rId6"/>
    <p:sldId id="272" r:id="rId7"/>
    <p:sldId id="264" r:id="rId8"/>
    <p:sldId id="257" r:id="rId9"/>
    <p:sldId id="260" r:id="rId10"/>
    <p:sldId id="268" r:id="rId11"/>
    <p:sldId id="269" r:id="rId12"/>
    <p:sldId id="267" r:id="rId13"/>
    <p:sldId id="271" r:id="rId14"/>
    <p:sldId id="275" r:id="rId15"/>
    <p:sldId id="274" r:id="rId16"/>
    <p:sldId id="259" r:id="rId17"/>
    <p:sldId id="266" r:id="rId18"/>
    <p:sldId id="258" r:id="rId19"/>
  </p:sldIdLst>
  <p:sldSz cx="9144000" cy="6858000" type="screen4x3"/>
  <p:notesSz cx="6808788" cy="9940925"/>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292E"/>
    <a:srgbClr val="490000"/>
    <a:srgbClr val="C41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4" autoAdjust="0"/>
    <p:restoredTop sz="94660"/>
  </p:normalViewPr>
  <p:slideViewPr>
    <p:cSldViewPr snapToGrid="0">
      <p:cViewPr>
        <p:scale>
          <a:sx n="50" d="100"/>
          <a:sy n="50" d="100"/>
        </p:scale>
        <p:origin x="-989" y="27"/>
      </p:cViewPr>
      <p:guideLst>
        <p:guide orient="horz" pos="2160"/>
        <p:guide pos="2880"/>
      </p:guideLst>
    </p:cSldViewPr>
  </p:slideViewPr>
  <p:notesTextViewPr>
    <p:cViewPr>
      <p:scale>
        <a:sx n="100" d="100"/>
        <a:sy n="100" d="100"/>
      </p:scale>
      <p:origin x="0" y="0"/>
    </p:cViewPr>
  </p:notesTextViewPr>
  <p:notesViewPr>
    <p:cSldViewPr snapToGrid="0">
      <p:cViewPr varScale="1">
        <p:scale>
          <a:sx n="82" d="100"/>
          <a:sy n="82" d="100"/>
        </p:scale>
        <p:origin x="-4032"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772" cy="497603"/>
          </a:xfrm>
          <a:prstGeom prst="rect">
            <a:avLst/>
          </a:prstGeom>
        </p:spPr>
        <p:txBody>
          <a:bodyPr vert="horz" lIns="92281" tIns="46141" rIns="92281" bIns="46141"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857395" y="0"/>
            <a:ext cx="2949772" cy="497603"/>
          </a:xfrm>
          <a:prstGeom prst="rect">
            <a:avLst/>
          </a:prstGeom>
        </p:spPr>
        <p:txBody>
          <a:bodyPr vert="horz" lIns="92281" tIns="46141" rIns="92281" bIns="46141" rtlCol="0"/>
          <a:lstStyle>
            <a:lvl1pPr algn="r">
              <a:defRPr sz="1200">
                <a:ea typeface="Geneva" charset="-128"/>
                <a:cs typeface="+mn-cs"/>
              </a:defRPr>
            </a:lvl1pPr>
          </a:lstStyle>
          <a:p>
            <a:pPr>
              <a:defRPr/>
            </a:pPr>
            <a:fld id="{1DADFD05-9A7F-40FF-A4AA-FBDB4266D415}" type="datetimeFigureOut">
              <a:rPr lang="da-DK"/>
              <a:pPr>
                <a:defRPr/>
              </a:pPr>
              <a:t>15-01-2017</a:t>
            </a:fld>
            <a:endParaRPr lang="da-DK"/>
          </a:p>
        </p:txBody>
      </p:sp>
      <p:sp>
        <p:nvSpPr>
          <p:cNvPr id="4" name="Pladsholder til sidefod 3"/>
          <p:cNvSpPr>
            <a:spLocks noGrp="1"/>
          </p:cNvSpPr>
          <p:nvPr>
            <p:ph type="ftr" sz="quarter" idx="2"/>
          </p:nvPr>
        </p:nvSpPr>
        <p:spPr>
          <a:xfrm>
            <a:off x="0" y="9441733"/>
            <a:ext cx="2949772" cy="497602"/>
          </a:xfrm>
          <a:prstGeom prst="rect">
            <a:avLst/>
          </a:prstGeom>
        </p:spPr>
        <p:txBody>
          <a:bodyPr vert="horz" lIns="92281" tIns="46141" rIns="92281" bIns="46141"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857395" y="9441733"/>
            <a:ext cx="2949772" cy="497602"/>
          </a:xfrm>
          <a:prstGeom prst="rect">
            <a:avLst/>
          </a:prstGeom>
        </p:spPr>
        <p:txBody>
          <a:bodyPr vert="horz" lIns="92281" tIns="46141" rIns="92281" bIns="46141"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772" cy="497603"/>
          </a:xfrm>
          <a:prstGeom prst="rect">
            <a:avLst/>
          </a:prstGeom>
        </p:spPr>
        <p:txBody>
          <a:bodyPr vert="horz" lIns="92281" tIns="46141" rIns="92281" bIns="46141"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857395" y="0"/>
            <a:ext cx="2949772" cy="497603"/>
          </a:xfrm>
          <a:prstGeom prst="rect">
            <a:avLst/>
          </a:prstGeom>
        </p:spPr>
        <p:txBody>
          <a:bodyPr vert="horz" wrap="square" lIns="92281" tIns="46141" rIns="92281" bIns="46141"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15-01-2017</a:t>
            </a:fld>
            <a:endParaRPr lang="da-DK" altLang="da-DK"/>
          </a:p>
        </p:txBody>
      </p:sp>
      <p:sp>
        <p:nvSpPr>
          <p:cNvPr id="4" name="Pladsholder til diasbillede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81" tIns="46141" rIns="92281" bIns="46141" rtlCol="0" anchor="ctr"/>
          <a:lstStyle/>
          <a:p>
            <a:pPr lvl="0"/>
            <a:endParaRPr lang="da-DK" noProof="0" smtClean="0"/>
          </a:p>
        </p:txBody>
      </p:sp>
      <p:sp>
        <p:nvSpPr>
          <p:cNvPr id="5" name="Pladsholder til noter 4"/>
          <p:cNvSpPr>
            <a:spLocks noGrp="1"/>
          </p:cNvSpPr>
          <p:nvPr>
            <p:ph type="body" sz="quarter" idx="3"/>
          </p:nvPr>
        </p:nvSpPr>
        <p:spPr>
          <a:xfrm>
            <a:off x="680717" y="4721662"/>
            <a:ext cx="5447355" cy="4473654"/>
          </a:xfrm>
          <a:prstGeom prst="rect">
            <a:avLst/>
          </a:prstGeom>
        </p:spPr>
        <p:txBody>
          <a:bodyPr vert="horz" lIns="92281" tIns="46141" rIns="92281" bIns="46141"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41733"/>
            <a:ext cx="2949772" cy="497602"/>
          </a:xfrm>
          <a:prstGeom prst="rect">
            <a:avLst/>
          </a:prstGeom>
        </p:spPr>
        <p:txBody>
          <a:bodyPr vert="horz" lIns="92281" tIns="46141" rIns="92281" bIns="46141"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857395" y="9441733"/>
            <a:ext cx="2949772" cy="497602"/>
          </a:xfrm>
          <a:prstGeom prst="rect">
            <a:avLst/>
          </a:prstGeom>
        </p:spPr>
        <p:txBody>
          <a:bodyPr vert="horz" wrap="square" lIns="92281" tIns="46141" rIns="92281" bIns="46141"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1</a:t>
            </a:fld>
            <a:endParaRPr lang="da-DK" dirty="0"/>
          </a:p>
        </p:txBody>
      </p:sp>
    </p:spTree>
    <p:extLst>
      <p:ext uri="{BB962C8B-B14F-4D97-AF65-F5344CB8AC3E}">
        <p14:creationId xmlns:p14="http://schemas.microsoft.com/office/powerpoint/2010/main" val="408726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2</a:t>
            </a:fld>
            <a:endParaRPr lang="da-DK" dirty="0"/>
          </a:p>
        </p:txBody>
      </p:sp>
    </p:spTree>
    <p:extLst>
      <p:ext uri="{BB962C8B-B14F-4D97-AF65-F5344CB8AC3E}">
        <p14:creationId xmlns:p14="http://schemas.microsoft.com/office/powerpoint/2010/main" val="483682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3</a:t>
            </a:fld>
            <a:endParaRPr lang="da-DK" dirty="0"/>
          </a:p>
        </p:txBody>
      </p:sp>
    </p:spTree>
    <p:extLst>
      <p:ext uri="{BB962C8B-B14F-4D97-AF65-F5344CB8AC3E}">
        <p14:creationId xmlns:p14="http://schemas.microsoft.com/office/powerpoint/2010/main" val="421316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14</a:t>
            </a:fld>
            <a:endParaRPr lang="da-DK" dirty="0"/>
          </a:p>
        </p:txBody>
      </p:sp>
    </p:spTree>
    <p:extLst>
      <p:ext uri="{BB962C8B-B14F-4D97-AF65-F5344CB8AC3E}">
        <p14:creationId xmlns:p14="http://schemas.microsoft.com/office/powerpoint/2010/main" val="4171094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A4CC2FA-81EB-7645-A056-1A1B2D71557F}" type="slidenum">
              <a:rPr lang="da-DK" smtClean="0"/>
              <a:pPr/>
              <a:t>15</a:t>
            </a:fld>
            <a:endParaRPr lang="da-DK" dirty="0"/>
          </a:p>
        </p:txBody>
      </p:sp>
    </p:spTree>
    <p:extLst>
      <p:ext uri="{BB962C8B-B14F-4D97-AF65-F5344CB8AC3E}">
        <p14:creationId xmlns:p14="http://schemas.microsoft.com/office/powerpoint/2010/main" val="4171094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DB7F06CB-49A1-4887-9FB7-8A72E40AF50A}" type="datetime1">
              <a:rPr lang="da-DK" smtClean="0"/>
              <a:t>15-01-2017</a:t>
            </a:fld>
            <a:endParaRPr lang="da-DK"/>
          </a:p>
        </p:txBody>
      </p:sp>
      <p:sp>
        <p:nvSpPr>
          <p:cNvPr id="5" name="Pladsholder til sidefod 4"/>
          <p:cNvSpPr>
            <a:spLocks noGrp="1"/>
          </p:cNvSpPr>
          <p:nvPr>
            <p:ph type="ftr" sz="quarter" idx="11"/>
          </p:nvPr>
        </p:nvSpPr>
        <p:spPr/>
        <p:txBody>
          <a:bodyPr/>
          <a:lstStyle/>
          <a:p>
            <a:r>
              <a:rPr lang="da-DK" smtClean="0"/>
              <a:t>Rusmiddeltest</a:t>
            </a:r>
            <a:endParaRPr lang="da-DK"/>
          </a:p>
        </p:txBody>
      </p:sp>
      <p:sp>
        <p:nvSpPr>
          <p:cNvPr id="6" name="Pladsholder til diasnummer 5"/>
          <p:cNvSpPr>
            <a:spLocks noGrp="1"/>
          </p:cNvSpPr>
          <p:nvPr>
            <p:ph type="sldNum" sz="quarter" idx="12"/>
          </p:nvPr>
        </p:nvSpPr>
        <p:spPr/>
        <p:txBody>
          <a:bodyPr/>
          <a:lstStyle/>
          <a:p>
            <a:fld id="{95E23547-C9CD-45B9-9228-69770B7E3F56}" type="slidenum">
              <a:rPr lang="da-DK" smtClean="0"/>
              <a:t>‹nr.›</a:t>
            </a:fld>
            <a:endParaRPr lang="da-DK"/>
          </a:p>
        </p:txBody>
      </p:sp>
      <p:pic>
        <p:nvPicPr>
          <p:cNvPr id="7" name="Billed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912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75DF40A-17C1-4D3C-A117-5B77D054DE38}"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Rusmiddeltest</a:t>
            </a:r>
            <a:endParaRPr lang="en-GB"/>
          </a:p>
        </p:txBody>
      </p:sp>
      <p:sp>
        <p:nvSpPr>
          <p:cNvPr id="6" name="Pladsholder til diasnummer 5"/>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428439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211E31D-D2CA-4CD1-9B4F-893E101F9A92}"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Rusmiddeltest</a:t>
            </a:r>
            <a:endParaRPr lang="en-GB"/>
          </a:p>
        </p:txBody>
      </p:sp>
      <p:sp>
        <p:nvSpPr>
          <p:cNvPr id="6" name="Pladsholder til diasnummer 5"/>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314453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s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0849" y="2243138"/>
            <a:ext cx="7966353" cy="1136661"/>
          </a:xfrm>
        </p:spPr>
        <p:txBody>
          <a:bodyPr lIns="0" tIns="0" rIns="0" bIns="0"/>
          <a:lstStyle>
            <a:lvl1pPr>
              <a:defRPr sz="3200"/>
            </a:lvl1pPr>
          </a:lstStyle>
          <a:p>
            <a:pPr lvl="0"/>
            <a:r>
              <a:rPr lang="da-DK" noProof="0" smtClean="0"/>
              <a:t>Klik for at redigere i master</a:t>
            </a:r>
            <a:endParaRPr lang="en-GB" noProof="0" smtClean="0"/>
          </a:p>
        </p:txBody>
      </p:sp>
      <p:sp>
        <p:nvSpPr>
          <p:cNvPr id="3075" name="Rectangle 3"/>
          <p:cNvSpPr>
            <a:spLocks noGrp="1" noChangeArrowheads="1"/>
          </p:cNvSpPr>
          <p:nvPr>
            <p:ph type="subTitle" idx="1"/>
          </p:nvPr>
        </p:nvSpPr>
        <p:spPr>
          <a:xfrm>
            <a:off x="450850" y="3470275"/>
            <a:ext cx="7976848" cy="17526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marL="0" indent="0">
              <a:buFontTx/>
              <a:buNone/>
              <a:defRPr sz="2000"/>
            </a:lvl1pPr>
          </a:lstStyle>
          <a:p>
            <a:pPr lvl="0"/>
            <a:r>
              <a:rPr lang="da-DK" noProof="0" smtClean="0"/>
              <a:t>Klik for at redigere i master</a:t>
            </a:r>
            <a:endParaRPr lang="en-GB" noProof="0" smtClean="0"/>
          </a:p>
        </p:txBody>
      </p:sp>
    </p:spTree>
    <p:extLst>
      <p:ext uri="{BB962C8B-B14F-4D97-AF65-F5344CB8AC3E}">
        <p14:creationId xmlns:p14="http://schemas.microsoft.com/office/powerpoint/2010/main" val="3530011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F396003D-2ADA-4F62-8B2B-31A4580D9770}"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Rusmiddeltest</a:t>
            </a:r>
            <a:endParaRPr lang="en-GB"/>
          </a:p>
        </p:txBody>
      </p:sp>
      <p:sp>
        <p:nvSpPr>
          <p:cNvPr id="6" name="Pladsholder til diasnummer 5"/>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32077416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ED14893E-16CA-434F-B425-C62AF9F59EC7}" type="datetime1">
              <a:rPr lang="da-DK" smtClean="0"/>
              <a:t>15-01-2017</a:t>
            </a:fld>
            <a:endParaRPr lang="da-DK"/>
          </a:p>
        </p:txBody>
      </p:sp>
      <p:sp>
        <p:nvSpPr>
          <p:cNvPr id="5" name="Pladsholder til sidefod 4"/>
          <p:cNvSpPr>
            <a:spLocks noGrp="1"/>
          </p:cNvSpPr>
          <p:nvPr>
            <p:ph type="ftr" sz="quarter" idx="11"/>
          </p:nvPr>
        </p:nvSpPr>
        <p:spPr/>
        <p:txBody>
          <a:bodyPr/>
          <a:lstStyle/>
          <a:p>
            <a:pPr>
              <a:defRPr/>
            </a:pPr>
            <a:r>
              <a:rPr lang="en-GB" smtClean="0"/>
              <a:t>Rusmiddeltest</a:t>
            </a:r>
            <a:endParaRPr lang="en-GB"/>
          </a:p>
        </p:txBody>
      </p:sp>
      <p:sp>
        <p:nvSpPr>
          <p:cNvPr id="6" name="Pladsholder til diasnummer 5"/>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30592899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4D683D0-15A0-4C47-836B-881DE5144CB0}"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Rusmiddeltest</a:t>
            </a:r>
            <a:endParaRPr lang="en-GB"/>
          </a:p>
        </p:txBody>
      </p:sp>
      <p:sp>
        <p:nvSpPr>
          <p:cNvPr id="7" name="Pladsholder til diasnummer 6"/>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116796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ADB4E80-4805-4E56-8BB4-B7964A57C026}" type="datetime1">
              <a:rPr lang="da-DK" smtClean="0"/>
              <a:t>15-01-2017</a:t>
            </a:fld>
            <a:endParaRPr lang="da-DK"/>
          </a:p>
        </p:txBody>
      </p:sp>
      <p:sp>
        <p:nvSpPr>
          <p:cNvPr id="8" name="Pladsholder til sidefod 7"/>
          <p:cNvSpPr>
            <a:spLocks noGrp="1"/>
          </p:cNvSpPr>
          <p:nvPr>
            <p:ph type="ftr" sz="quarter" idx="11"/>
          </p:nvPr>
        </p:nvSpPr>
        <p:spPr/>
        <p:txBody>
          <a:bodyPr/>
          <a:lstStyle/>
          <a:p>
            <a:pPr>
              <a:defRPr/>
            </a:pPr>
            <a:r>
              <a:rPr lang="en-GB" smtClean="0"/>
              <a:t>Rusmiddeltest</a:t>
            </a:r>
            <a:endParaRPr lang="en-GB"/>
          </a:p>
        </p:txBody>
      </p:sp>
      <p:sp>
        <p:nvSpPr>
          <p:cNvPr id="9" name="Pladsholder til diasnummer 8"/>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173798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A95B068-3BE7-4763-9AF2-8305DD006F23}" type="datetime1">
              <a:rPr lang="da-DK" smtClean="0"/>
              <a:t>15-01-2017</a:t>
            </a:fld>
            <a:endParaRPr lang="da-DK"/>
          </a:p>
        </p:txBody>
      </p:sp>
      <p:sp>
        <p:nvSpPr>
          <p:cNvPr id="4" name="Pladsholder til sidefod 3"/>
          <p:cNvSpPr>
            <a:spLocks noGrp="1"/>
          </p:cNvSpPr>
          <p:nvPr>
            <p:ph type="ftr" sz="quarter" idx="11"/>
          </p:nvPr>
        </p:nvSpPr>
        <p:spPr/>
        <p:txBody>
          <a:bodyPr/>
          <a:lstStyle/>
          <a:p>
            <a:pPr>
              <a:defRPr/>
            </a:pPr>
            <a:r>
              <a:rPr lang="en-GB" smtClean="0"/>
              <a:t>Rusmiddeltest</a:t>
            </a:r>
            <a:endParaRPr lang="en-GB"/>
          </a:p>
        </p:txBody>
      </p:sp>
      <p:sp>
        <p:nvSpPr>
          <p:cNvPr id="5" name="Pladsholder til diasnummer 4"/>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230727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FAEBAFA-8335-4283-BF55-8BECA2F17780}" type="datetime1">
              <a:rPr lang="da-DK" smtClean="0"/>
              <a:t>15-01-2017</a:t>
            </a:fld>
            <a:endParaRPr lang="da-DK"/>
          </a:p>
        </p:txBody>
      </p:sp>
      <p:sp>
        <p:nvSpPr>
          <p:cNvPr id="3" name="Pladsholder til sidefod 2"/>
          <p:cNvSpPr>
            <a:spLocks noGrp="1"/>
          </p:cNvSpPr>
          <p:nvPr>
            <p:ph type="ftr" sz="quarter" idx="11"/>
          </p:nvPr>
        </p:nvSpPr>
        <p:spPr/>
        <p:txBody>
          <a:bodyPr/>
          <a:lstStyle/>
          <a:p>
            <a:pPr>
              <a:defRPr/>
            </a:pPr>
            <a:r>
              <a:rPr lang="en-GB" smtClean="0"/>
              <a:t>Rusmiddeltest</a:t>
            </a:r>
            <a:endParaRPr lang="en-GB"/>
          </a:p>
        </p:txBody>
      </p:sp>
      <p:sp>
        <p:nvSpPr>
          <p:cNvPr id="4" name="Pladsholder til diasnummer 3"/>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404010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47E510A-C302-4544-BCEF-AB2ED34700F9}"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Rusmiddeltest</a:t>
            </a:r>
            <a:endParaRPr lang="en-GB"/>
          </a:p>
        </p:txBody>
      </p:sp>
      <p:sp>
        <p:nvSpPr>
          <p:cNvPr id="7" name="Pladsholder til diasnummer 6"/>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371580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6455B26-D37C-417B-9A72-3ACEC166B574}" type="datetime1">
              <a:rPr lang="da-DK" smtClean="0"/>
              <a:t>15-01-2017</a:t>
            </a:fld>
            <a:endParaRPr lang="da-DK"/>
          </a:p>
        </p:txBody>
      </p:sp>
      <p:sp>
        <p:nvSpPr>
          <p:cNvPr id="6" name="Pladsholder til sidefod 5"/>
          <p:cNvSpPr>
            <a:spLocks noGrp="1"/>
          </p:cNvSpPr>
          <p:nvPr>
            <p:ph type="ftr" sz="quarter" idx="11"/>
          </p:nvPr>
        </p:nvSpPr>
        <p:spPr/>
        <p:txBody>
          <a:bodyPr/>
          <a:lstStyle/>
          <a:p>
            <a:pPr>
              <a:defRPr/>
            </a:pPr>
            <a:r>
              <a:rPr lang="en-GB" smtClean="0"/>
              <a:t>Rusmiddeltest</a:t>
            </a:r>
            <a:endParaRPr lang="en-GB"/>
          </a:p>
        </p:txBody>
      </p:sp>
      <p:sp>
        <p:nvSpPr>
          <p:cNvPr id="7" name="Pladsholder til diasnummer 6"/>
          <p:cNvSpPr>
            <a:spLocks noGrp="1"/>
          </p:cNvSpPr>
          <p:nvPr>
            <p:ph type="sldNum" sz="quarter" idx="12"/>
          </p:nvPr>
        </p:nvSpPr>
        <p:spPr/>
        <p:txBody>
          <a:bodyPr/>
          <a:lstStyle/>
          <a:p>
            <a:fld id="{95E23547-C9CD-45B9-9228-69770B7E3F56}" type="slidenum">
              <a:rPr lang="da-DK" smtClean="0"/>
              <a:t>‹nr.›</a:t>
            </a:fld>
            <a:endParaRPr lang="da-DK"/>
          </a:p>
        </p:txBody>
      </p:sp>
    </p:spTree>
    <p:extLst>
      <p:ext uri="{BB962C8B-B14F-4D97-AF65-F5344CB8AC3E}">
        <p14:creationId xmlns:p14="http://schemas.microsoft.com/office/powerpoint/2010/main" val="127030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D33FC-0B11-4513-943C-D8AED7F95DC9}" type="datetime1">
              <a:rPr lang="da-DK" smtClean="0"/>
              <a:t>15-01-2017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Rusmiddeltest</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23547-C9CD-45B9-9228-69770B7E3F56}" type="slidenum">
              <a:rPr lang="da-DK" smtClean="0"/>
              <a:t>‹nr.›</a:t>
            </a:fld>
            <a:endParaRPr lang="da-DK"/>
          </a:p>
        </p:txBody>
      </p:sp>
    </p:spTree>
    <p:extLst>
      <p:ext uri="{BB962C8B-B14F-4D97-AF65-F5344CB8AC3E}">
        <p14:creationId xmlns:p14="http://schemas.microsoft.com/office/powerpoint/2010/main" val="38683687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dt="0"/>
  <p:txStyles>
    <p:titleStyle>
      <a:lvl1pPr algn="ctr" defTabSz="914400" rtl="0" eaLnBrk="1" latinLnBrk="0" hangingPunct="1">
        <a:spcBef>
          <a:spcPct val="0"/>
        </a:spcBef>
        <a:buNone/>
        <a:defRPr sz="2000" kern="1200">
          <a:solidFill>
            <a:schemeClr val="tx1"/>
          </a:solidFill>
          <a:latin typeface="Arial" panose="020B0604020202020204" pitchFamily="34" charset="0"/>
          <a:ea typeface="+mj-ea"/>
          <a:cs typeface="Arial" panose="020B0604020202020204" pitchFamily="34" charset="0"/>
        </a:defRPr>
      </a:lvl1pPr>
    </p:titleStyle>
    <p:bodyStyle>
      <a:lvl1pPr marL="2857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2001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22286" y="1746250"/>
            <a:ext cx="7966353" cy="2085975"/>
          </a:xfrm>
        </p:spPr>
        <p:txBody>
          <a:bodyPr/>
          <a:lstStyle/>
          <a:p>
            <a:pPr algn="l"/>
            <a:r>
              <a:rPr lang="da-DK" sz="2000" b="0" dirty="0" smtClean="0">
                <a:latin typeface="Arial" panose="020B0604020202020204" pitchFamily="34" charset="0"/>
                <a:cs typeface="Arial" panose="020B0604020202020204" pitchFamily="34" charset="0"/>
              </a:rPr>
              <a:t>Voksenansvar for anbragte børn og unge</a:t>
            </a:r>
            <a:r>
              <a:rPr lang="da-DK" sz="2800" dirty="0" smtClean="0">
                <a:latin typeface="Arial" panose="020B0604020202020204" pitchFamily="34" charset="0"/>
                <a:cs typeface="Arial" panose="020B0604020202020204" pitchFamily="34" charset="0"/>
              </a:rPr>
              <a:t/>
            </a:r>
            <a:br>
              <a:rPr lang="da-DK" sz="2800" dirty="0" smtClean="0">
                <a:latin typeface="Arial" panose="020B0604020202020204" pitchFamily="34" charset="0"/>
                <a:cs typeface="Arial" panose="020B0604020202020204" pitchFamily="34" charset="0"/>
              </a:rPr>
            </a:br>
            <a:r>
              <a:rPr lang="da-DK" sz="2800" dirty="0" smtClean="0">
                <a:latin typeface="Arial" panose="020B0604020202020204" pitchFamily="34" charset="0"/>
                <a:cs typeface="Arial" panose="020B0604020202020204" pitchFamily="34" charset="0"/>
              </a:rPr>
              <a:t/>
            </a:r>
            <a:br>
              <a:rPr lang="da-DK" sz="2800" dirty="0" smtClean="0">
                <a:latin typeface="Arial" panose="020B0604020202020204" pitchFamily="34" charset="0"/>
                <a:cs typeface="Arial" panose="020B0604020202020204" pitchFamily="34" charset="0"/>
              </a:rPr>
            </a:br>
            <a:r>
              <a:rPr lang="da-DK" sz="2800" dirty="0" smtClean="0">
                <a:latin typeface="Arial" panose="020B0604020202020204" pitchFamily="34" charset="0"/>
                <a:cs typeface="Arial" panose="020B0604020202020204" pitchFamily="34" charset="0"/>
              </a:rPr>
              <a:t> </a:t>
            </a:r>
            <a:r>
              <a:rPr lang="da-DK" sz="2800" b="1" dirty="0"/>
              <a:t>Rusmiddeltest</a:t>
            </a:r>
            <a:br>
              <a:rPr lang="da-DK" sz="2800" b="1" dirty="0"/>
            </a:br>
            <a:endParaRPr lang="da-DK" sz="2800" b="1" dirty="0">
              <a:latin typeface="Arial" panose="020B0604020202020204" pitchFamily="34" charset="0"/>
              <a:cs typeface="Arial" panose="020B0604020202020204" pitchFamily="34" charset="0"/>
            </a:endParaRPr>
          </a:p>
        </p:txBody>
      </p:sp>
      <p:sp>
        <p:nvSpPr>
          <p:cNvPr id="3" name="Undertitel 2"/>
          <p:cNvSpPr>
            <a:spLocks noGrp="1"/>
          </p:cNvSpPr>
          <p:nvPr>
            <p:ph type="subTitle" idx="1"/>
          </p:nvPr>
        </p:nvSpPr>
        <p:spPr>
          <a:xfrm>
            <a:off x="450850" y="3777343"/>
            <a:ext cx="7976848" cy="2037670"/>
          </a:xfrm>
        </p:spPr>
        <p:txBody>
          <a:bodyPr/>
          <a:lstStyle/>
          <a:p>
            <a:pPr marL="342900" indent="-342900">
              <a:buFont typeface="Arial" panose="020B0604020202020204" pitchFamily="34" charset="0"/>
              <a:buChar char="•"/>
            </a:pPr>
            <a:r>
              <a:rPr lang="da-DK" dirty="0">
                <a:latin typeface="Arial" panose="020B0604020202020204" pitchFamily="34" charset="0"/>
                <a:cs typeface="Arial" panose="020B0604020202020204" pitchFamily="34" charset="0"/>
              </a:rPr>
              <a:t>Private opholdssteder</a:t>
            </a:r>
          </a:p>
          <a:p>
            <a:pPr marL="342900" indent="-342900">
              <a:buFont typeface="Arial" panose="020B0604020202020204" pitchFamily="34" charset="0"/>
              <a:buChar char="•"/>
            </a:pPr>
            <a:r>
              <a:rPr lang="da-DK" dirty="0" smtClean="0">
                <a:latin typeface="Arial" panose="020B0604020202020204" pitchFamily="34" charset="0"/>
                <a:cs typeface="Arial" panose="020B0604020202020204" pitchFamily="34" charset="0"/>
              </a:rPr>
              <a:t>Alle typer døgninstitutioner</a:t>
            </a:r>
            <a:endParaRPr 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002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pPr algn="l"/>
            <a:r>
              <a:rPr lang="da-DK" b="1" dirty="0" smtClean="0"/>
              <a:t>Form </a:t>
            </a:r>
            <a:r>
              <a:rPr lang="da-DK" b="1" dirty="0" smtClean="0"/>
              <a:t>for indgreb</a:t>
            </a:r>
            <a:endParaRPr lang="da-DK" b="1" dirty="0"/>
          </a:p>
        </p:txBody>
      </p:sp>
      <p:sp>
        <p:nvSpPr>
          <p:cNvPr id="3" name="Pladsholder til indhold 2"/>
          <p:cNvSpPr>
            <a:spLocks noGrp="1"/>
          </p:cNvSpPr>
          <p:nvPr>
            <p:ph idx="1"/>
          </p:nvPr>
        </p:nvSpPr>
        <p:spPr>
          <a:xfrm>
            <a:off x="450000" y="1600200"/>
            <a:ext cx="8229600" cy="4525963"/>
          </a:xfrm>
        </p:spPr>
        <p:txBody>
          <a:bodyPr>
            <a:normAutofit/>
          </a:bodyPr>
          <a:lstStyle/>
          <a:p>
            <a:r>
              <a:rPr lang="da-DK" dirty="0" smtClean="0"/>
              <a:t>I den konkrete situation skal barnet eller den unge enten have et misbrug, eller der skal være konkrete grunde til at antage at barnet eller den unge har indtaget rusmidler</a:t>
            </a:r>
          </a:p>
          <a:p>
            <a:endParaRPr lang="da-DK" dirty="0" smtClean="0"/>
          </a:p>
          <a:p>
            <a:r>
              <a:rPr lang="da-DK" dirty="0" smtClean="0"/>
              <a:t>Anbringelsesstedet må ikke rutinemæssigt anvende rusmiddeltest</a:t>
            </a:r>
          </a:p>
          <a:p>
            <a:endParaRPr lang="da-DK" dirty="0"/>
          </a:p>
          <a:p>
            <a:r>
              <a:rPr lang="da-DK" dirty="0" smtClean="0"/>
              <a:t>Barnet eller den unge skal FRIVILLIGT medvirke til testen</a:t>
            </a:r>
          </a:p>
          <a:p>
            <a:pPr marL="0" indent="0">
              <a:buNone/>
            </a:pPr>
            <a:endParaRPr lang="da-DK" dirty="0"/>
          </a:p>
          <a:p>
            <a:r>
              <a:rPr lang="da-DK" dirty="0" smtClean="0"/>
              <a:t>Rusmiddeltesten skal ALTID udføres efter </a:t>
            </a:r>
            <a:r>
              <a:rPr lang="da-DK" dirty="0"/>
              <a:t>almindelige sundhedsfaglige </a:t>
            </a:r>
            <a:r>
              <a:rPr lang="da-DK" dirty="0" smtClean="0"/>
              <a:t>forskrifter</a:t>
            </a:r>
          </a:p>
          <a:p>
            <a:pPr lvl="2"/>
            <a:r>
              <a:rPr lang="da-DK" dirty="0" smtClean="0"/>
              <a:t>Se evt</a:t>
            </a:r>
            <a:r>
              <a:rPr lang="da-DK" dirty="0"/>
              <a:t>. </a:t>
            </a:r>
            <a:r>
              <a:rPr lang="da-DK" dirty="0" smtClean="0"/>
              <a:t>hjemmesiden: </a:t>
            </a:r>
            <a:r>
              <a:rPr lang="da-DK" b="1" dirty="0" smtClean="0"/>
              <a:t>stofraadgivningen.dk</a:t>
            </a:r>
          </a:p>
          <a:p>
            <a:pPr lvl="2"/>
            <a:endParaRPr lang="da-DK" dirty="0"/>
          </a:p>
          <a:p>
            <a:r>
              <a:rPr lang="da-DK" dirty="0" smtClean="0"/>
              <a:t>Forældremyndigheden og den anbringende kommune skal efterfølgende orienteres</a:t>
            </a:r>
            <a:endParaRPr lang="da-DK" dirty="0"/>
          </a:p>
        </p:txBody>
      </p:sp>
      <p:sp>
        <p:nvSpPr>
          <p:cNvPr id="4" name="Pladsholder til sidefod 3"/>
          <p:cNvSpPr>
            <a:spLocks noGrp="1"/>
          </p:cNvSpPr>
          <p:nvPr>
            <p:ph type="ftr" sz="quarter" idx="11"/>
          </p:nvPr>
        </p:nvSpPr>
        <p:spPr>
          <a:xfrm>
            <a:off x="478971" y="6356350"/>
            <a:ext cx="5540829"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10</a:t>
            </a:fld>
            <a:endParaRPr lang="da-DK"/>
          </a:p>
        </p:txBody>
      </p:sp>
    </p:spTree>
    <p:extLst>
      <p:ext uri="{BB962C8B-B14F-4D97-AF65-F5344CB8AC3E}">
        <p14:creationId xmlns:p14="http://schemas.microsoft.com/office/powerpoint/2010/main" val="73853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8229600" cy="1143000"/>
          </a:xfrm>
        </p:spPr>
        <p:txBody>
          <a:bodyPr/>
          <a:lstStyle/>
          <a:p>
            <a:pPr algn="l"/>
            <a:r>
              <a:rPr lang="da-DK" b="1" dirty="0" err="1" smtClean="0"/>
              <a:t>Casearbejde</a:t>
            </a:r>
            <a:endParaRPr lang="da-DK" b="1" dirty="0"/>
          </a:p>
        </p:txBody>
      </p:sp>
      <p:sp>
        <p:nvSpPr>
          <p:cNvPr id="3" name="Pladsholder til indhold 2"/>
          <p:cNvSpPr>
            <a:spLocks noGrp="1"/>
          </p:cNvSpPr>
          <p:nvPr>
            <p:ph idx="1"/>
          </p:nvPr>
        </p:nvSpPr>
        <p:spPr>
          <a:xfrm>
            <a:off x="450000" y="1600200"/>
            <a:ext cx="8229600" cy="4525963"/>
          </a:xfrm>
        </p:spPr>
        <p:txBody>
          <a:bodyPr/>
          <a:lstStyle/>
          <a:p>
            <a:pPr marL="0" indent="0" algn="ctr">
              <a:buNone/>
            </a:pPr>
            <a:endParaRPr lang="da-DK" sz="4800" dirty="0" smtClean="0"/>
          </a:p>
          <a:p>
            <a:pPr marL="0" indent="0" algn="ctr">
              <a:buNone/>
            </a:pPr>
            <a:endParaRPr lang="da-DK" sz="4800" dirty="0"/>
          </a:p>
          <a:p>
            <a:pPr marL="0" indent="0" algn="ctr">
              <a:buNone/>
            </a:pPr>
            <a:r>
              <a:rPr lang="da-DK" dirty="0" smtClean="0"/>
              <a:t>Refleksion og dialog om rusmiddeltest</a:t>
            </a:r>
            <a:endParaRPr lang="da-DK" dirty="0"/>
          </a:p>
        </p:txBody>
      </p:sp>
      <p:sp>
        <p:nvSpPr>
          <p:cNvPr id="4" name="Pladsholder til sidefod 3"/>
          <p:cNvSpPr>
            <a:spLocks noGrp="1"/>
          </p:cNvSpPr>
          <p:nvPr>
            <p:ph type="ftr" sz="quarter" idx="11"/>
          </p:nvPr>
        </p:nvSpPr>
        <p:spPr>
          <a:xfrm>
            <a:off x="420914" y="6356350"/>
            <a:ext cx="5598886"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11</a:t>
            </a:fld>
            <a:endParaRPr lang="da-DK"/>
          </a:p>
        </p:txBody>
      </p:sp>
    </p:spTree>
    <p:extLst>
      <p:ext uri="{BB962C8B-B14F-4D97-AF65-F5344CB8AC3E}">
        <p14:creationId xmlns:p14="http://schemas.microsoft.com/office/powerpoint/2010/main" val="3964355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8229600" cy="1162800"/>
          </a:xfrm>
        </p:spPr>
        <p:txBody>
          <a:bodyPr/>
          <a:lstStyle/>
          <a:p>
            <a:pPr algn="l"/>
            <a:r>
              <a:rPr lang="da-DK" b="1" dirty="0" smtClean="0"/>
              <a:t>Retskilder</a:t>
            </a:r>
            <a:endParaRPr lang="da-DK" b="1" dirty="0"/>
          </a:p>
        </p:txBody>
      </p:sp>
      <p:sp>
        <p:nvSpPr>
          <p:cNvPr id="3" name="Pladsholder til indhold 2"/>
          <p:cNvSpPr>
            <a:spLocks noGrp="1"/>
          </p:cNvSpPr>
          <p:nvPr>
            <p:ph idx="1"/>
          </p:nvPr>
        </p:nvSpPr>
        <p:spPr>
          <a:xfrm>
            <a:off x="450000" y="1600200"/>
            <a:ext cx="8229600" cy="4525963"/>
          </a:xfrm>
        </p:spPr>
        <p:txBody>
          <a:bodyPr>
            <a:normAutofit/>
          </a:bodyPr>
          <a:lstStyle/>
          <a:p>
            <a:pPr lvl="0"/>
            <a:r>
              <a:rPr lang="da-DK" dirty="0"/>
              <a:t>Lov om voksenansvar for anbragte børn og unge (Lov nr. 619 af 8. juni 2016), § </a:t>
            </a:r>
            <a:r>
              <a:rPr lang="da-DK" dirty="0" smtClean="0"/>
              <a:t>5</a:t>
            </a:r>
            <a:endParaRPr lang="da-DK" dirty="0"/>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a:t>Bekendtgørelse om voksenansvar for anbragte børn og unge (Bek. nr. 1707 af 20. december 2016), § 2</a:t>
            </a:r>
          </a:p>
          <a:p>
            <a:pPr lvl="0"/>
            <a:r>
              <a:rPr lang="da-DK" dirty="0"/>
              <a:t>Vejledning til lov om voksenansvar for anbragte børn og unge (Vej. nr. 10370 af 21. december 2016), pkt. </a:t>
            </a:r>
            <a:r>
              <a:rPr lang="da-DK" dirty="0" smtClean="0"/>
              <a:t>51-55</a:t>
            </a:r>
            <a:endParaRPr lang="da-DK" dirty="0"/>
          </a:p>
          <a:p>
            <a:pPr marL="0" indent="0">
              <a:buNone/>
            </a:pPr>
            <a:endParaRPr lang="da-DK" dirty="0"/>
          </a:p>
        </p:txBody>
      </p:sp>
      <p:sp>
        <p:nvSpPr>
          <p:cNvPr id="4" name="Pladsholder til sidefod 3"/>
          <p:cNvSpPr>
            <a:spLocks noGrp="1"/>
          </p:cNvSpPr>
          <p:nvPr>
            <p:ph type="ftr" sz="quarter" idx="11"/>
          </p:nvPr>
        </p:nvSpPr>
        <p:spPr>
          <a:xfrm>
            <a:off x="508000" y="6356350"/>
            <a:ext cx="5511800"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12</a:t>
            </a:fld>
            <a:endParaRPr lang="da-DK"/>
          </a:p>
        </p:txBody>
      </p:sp>
    </p:spTree>
    <p:extLst>
      <p:ext uri="{BB962C8B-B14F-4D97-AF65-F5344CB8AC3E}">
        <p14:creationId xmlns:p14="http://schemas.microsoft.com/office/powerpoint/2010/main" val="491849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256" y="309456"/>
            <a:ext cx="5662613" cy="1146055"/>
          </a:xfrm>
        </p:spPr>
        <p:txBody>
          <a:bodyPr>
            <a:normAutofit/>
          </a:bodyPr>
          <a:lstStyle/>
          <a:p>
            <a:pPr algn="l"/>
            <a:r>
              <a:rPr lang="da-DK" b="1" dirty="0" smtClean="0"/>
              <a:t>Lovens </a:t>
            </a:r>
            <a:r>
              <a:rPr lang="da-DK" b="1" dirty="0" smtClean="0"/>
              <a:t>ordlyd</a:t>
            </a:r>
            <a:endParaRPr lang="da-DK" b="1" dirty="0"/>
          </a:p>
        </p:txBody>
      </p:sp>
      <p:sp>
        <p:nvSpPr>
          <p:cNvPr id="3" name="Pladsholder til indhold 2"/>
          <p:cNvSpPr>
            <a:spLocks noGrp="1"/>
          </p:cNvSpPr>
          <p:nvPr>
            <p:ph idx="1"/>
          </p:nvPr>
        </p:nvSpPr>
        <p:spPr>
          <a:xfrm>
            <a:off x="516261" y="1553917"/>
            <a:ext cx="7743441" cy="4832596"/>
          </a:xfrm>
          <a:ln w="19050" cmpd="sng">
            <a:solidFill>
              <a:schemeClr val="tx1"/>
            </a:solidFill>
          </a:ln>
        </p:spPr>
        <p:txBody>
          <a:bodyPr/>
          <a:lstStyle/>
          <a:p>
            <a:pPr marL="0" indent="0">
              <a:buNone/>
            </a:pPr>
            <a:r>
              <a:rPr lang="da-DK" sz="1600" b="1" dirty="0"/>
              <a:t>§ 5. </a:t>
            </a:r>
            <a:r>
              <a:rPr lang="da-DK" sz="1600" dirty="0"/>
              <a:t>Personalet på anbringelsessteder efter § 66, stk. 1, nr. 5 og 6, i lov om social service kan </a:t>
            </a:r>
            <a:r>
              <a:rPr lang="da-DK" sz="1600" dirty="0" smtClean="0"/>
              <a:t>anvende en </a:t>
            </a:r>
            <a:r>
              <a:rPr lang="da-DK" sz="1600" dirty="0"/>
              <a:t>rusmiddeltest, når et barn eller </a:t>
            </a:r>
            <a:r>
              <a:rPr lang="da-DK" sz="1600" dirty="0" smtClean="0"/>
              <a:t>en ung </a:t>
            </a:r>
            <a:r>
              <a:rPr lang="da-DK" sz="1600" dirty="0"/>
              <a:t>har et misbrug eller der er konkrete grunde til at antage, at </a:t>
            </a:r>
            <a:r>
              <a:rPr lang="da-DK" sz="1600" dirty="0" smtClean="0"/>
              <a:t>barnet eller </a:t>
            </a:r>
            <a:r>
              <a:rPr lang="da-DK" sz="1600" dirty="0"/>
              <a:t>den unge har indtaget rusmidler. Barnet eller den unge skal forinden have afgivet et </a:t>
            </a:r>
            <a:r>
              <a:rPr lang="da-DK" sz="1600" dirty="0" smtClean="0"/>
              <a:t>generelt samtykke </a:t>
            </a:r>
            <a:r>
              <a:rPr lang="da-DK" sz="1600" dirty="0"/>
              <a:t>til anvendelse af </a:t>
            </a:r>
            <a:r>
              <a:rPr lang="da-DK" sz="1600" dirty="0" smtClean="0"/>
              <a:t>rusmiddeltest</a:t>
            </a:r>
            <a:r>
              <a:rPr lang="da-DK" sz="1600" dirty="0"/>
              <a:t>. For børn under 12 år skal </a:t>
            </a:r>
            <a:r>
              <a:rPr lang="da-DK" sz="1600" dirty="0" smtClean="0"/>
              <a:t>forældremyndighedsindehaveren have afgivet </a:t>
            </a:r>
            <a:r>
              <a:rPr lang="da-DK" sz="1600" dirty="0"/>
              <a:t>et generelt samtykke til, at barnet i konkrete situationer kan samtykke til at aflægge en rusmiddeltest</a:t>
            </a:r>
            <a:r>
              <a:rPr lang="da-DK" sz="1600" dirty="0" smtClean="0"/>
              <a:t>.</a:t>
            </a:r>
          </a:p>
          <a:p>
            <a:pPr marL="0" indent="0">
              <a:buNone/>
            </a:pPr>
            <a:endParaRPr lang="da-DK" sz="1600" dirty="0"/>
          </a:p>
          <a:p>
            <a:pPr marL="0" indent="0">
              <a:buNone/>
            </a:pPr>
            <a:r>
              <a:rPr lang="da-DK" sz="1600" i="1" dirty="0"/>
              <a:t>Stk. 2. </a:t>
            </a:r>
            <a:r>
              <a:rPr lang="da-DK" sz="1600" dirty="0"/>
              <a:t>Barnet, den unge og forældremyndighedsindehaveren skal informeres om reglerne for </a:t>
            </a:r>
            <a:r>
              <a:rPr lang="da-DK" sz="1600" dirty="0" smtClean="0"/>
              <a:t>aflæggelse af </a:t>
            </a:r>
            <a:r>
              <a:rPr lang="da-DK" sz="1600" dirty="0"/>
              <a:t>rusmiddeltest forud for afgivelse af generelt samtykke til anvendelse af rusmiddeltest</a:t>
            </a:r>
            <a:r>
              <a:rPr lang="da-DK" sz="1600" dirty="0" smtClean="0"/>
              <a:t>.</a:t>
            </a:r>
          </a:p>
          <a:p>
            <a:pPr marL="0" indent="0">
              <a:buNone/>
            </a:pPr>
            <a:endParaRPr lang="da-DK" sz="1600" dirty="0"/>
          </a:p>
          <a:p>
            <a:pPr marL="0" indent="0">
              <a:buNone/>
            </a:pPr>
            <a:r>
              <a:rPr lang="da-DK" sz="1600" i="1" dirty="0"/>
              <a:t>Stk. 3. </a:t>
            </a:r>
            <a:r>
              <a:rPr lang="da-DK" sz="1600" dirty="0"/>
              <a:t>Anvendelse af rusmiddeltest kan kun ske, når barnet eller den unge medvirker frivilligt til </a:t>
            </a:r>
            <a:r>
              <a:rPr lang="da-DK" sz="1600" dirty="0" smtClean="0"/>
              <a:t>aflæggelsen heraf.</a:t>
            </a:r>
          </a:p>
          <a:p>
            <a:pPr marL="0" indent="0">
              <a:buNone/>
            </a:pPr>
            <a:endParaRPr lang="da-DK" sz="1600" dirty="0"/>
          </a:p>
          <a:p>
            <a:pPr marL="0" indent="0">
              <a:buNone/>
            </a:pPr>
            <a:r>
              <a:rPr lang="da-DK" sz="1600" i="1" dirty="0"/>
              <a:t>Stk. 4. </a:t>
            </a:r>
            <a:r>
              <a:rPr lang="da-DK" sz="1600" dirty="0"/>
              <a:t>Social- og indenrigsministeren kan fastsætte nærmere regler om anvendelse af rusmiddeltest </a:t>
            </a:r>
            <a:r>
              <a:rPr lang="da-DK" sz="1600" dirty="0" smtClean="0"/>
              <a:t>efter stk</a:t>
            </a:r>
            <a:r>
              <a:rPr lang="da-DK" sz="1600" dirty="0"/>
              <a:t>. 1-3, herunder om fremgangsmåden og om krav til indholdet af </a:t>
            </a:r>
            <a:r>
              <a:rPr lang="da-DK" sz="1600" dirty="0" smtClean="0"/>
              <a:t>samtykket</a:t>
            </a:r>
            <a:r>
              <a:rPr lang="da-DK" sz="1600" dirty="0"/>
              <a:t>.</a:t>
            </a:r>
          </a:p>
        </p:txBody>
      </p:sp>
      <p:sp>
        <p:nvSpPr>
          <p:cNvPr id="4" name="Pladsholder til sidefod 3"/>
          <p:cNvSpPr>
            <a:spLocks noGrp="1"/>
          </p:cNvSpPr>
          <p:nvPr>
            <p:ph type="ftr" sz="quarter" idx="11"/>
          </p:nvPr>
        </p:nvSpPr>
        <p:spPr>
          <a:xfrm>
            <a:off x="493486" y="6356350"/>
            <a:ext cx="5526314"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13</a:t>
            </a:fld>
            <a:endParaRPr lang="da-DK"/>
          </a:p>
        </p:txBody>
      </p:sp>
    </p:spTree>
    <p:extLst>
      <p:ext uri="{BB962C8B-B14F-4D97-AF65-F5344CB8AC3E}">
        <p14:creationId xmlns:p14="http://schemas.microsoft.com/office/powerpoint/2010/main" val="252731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743" y="197700"/>
            <a:ext cx="5662613" cy="1141697"/>
          </a:xfrm>
        </p:spPr>
        <p:txBody>
          <a:bodyPr>
            <a:normAutofit/>
          </a:bodyPr>
          <a:lstStyle/>
          <a:p>
            <a:pPr algn="l"/>
            <a:r>
              <a:rPr lang="da-DK" b="1" dirty="0" smtClean="0"/>
              <a:t>Bekendtgørelsens </a:t>
            </a:r>
            <a:r>
              <a:rPr lang="da-DK" b="1" dirty="0" smtClean="0"/>
              <a:t>ordlyd</a:t>
            </a:r>
            <a:endParaRPr lang="da-DK" b="1" dirty="0"/>
          </a:p>
        </p:txBody>
      </p:sp>
      <p:sp>
        <p:nvSpPr>
          <p:cNvPr id="3" name="Pladsholder til indhold 2"/>
          <p:cNvSpPr>
            <a:spLocks noGrp="1"/>
          </p:cNvSpPr>
          <p:nvPr>
            <p:ph idx="1"/>
          </p:nvPr>
        </p:nvSpPr>
        <p:spPr>
          <a:xfrm>
            <a:off x="542925" y="1585913"/>
            <a:ext cx="8043863" cy="4400549"/>
          </a:xfrm>
          <a:ln w="25400">
            <a:solidFill>
              <a:schemeClr val="tx1"/>
            </a:solidFill>
          </a:ln>
        </p:spPr>
        <p:txBody>
          <a:bodyPr/>
          <a:lstStyle/>
          <a:p>
            <a:pPr marL="0" indent="0">
              <a:buNone/>
            </a:pPr>
            <a:r>
              <a:rPr lang="da-DK" sz="1600" b="1" dirty="0"/>
              <a:t>§ 2. </a:t>
            </a:r>
            <a:endParaRPr lang="da-DK" sz="1600" b="1" dirty="0" smtClean="0"/>
          </a:p>
          <a:p>
            <a:pPr marL="0" indent="0">
              <a:buNone/>
            </a:pPr>
            <a:r>
              <a:rPr lang="da-DK" sz="1600" b="1" dirty="0" smtClean="0"/>
              <a:t>Stk. 1. </a:t>
            </a:r>
            <a:r>
              <a:rPr lang="da-DK" sz="1600" dirty="0" smtClean="0"/>
              <a:t>Forud </a:t>
            </a:r>
            <a:r>
              <a:rPr lang="da-DK" sz="1600" dirty="0"/>
              <a:t>for aflæggelse af en rusmiddeltest efter § 5 i lov om voksenansvar for anbragte børn og unge, skal barnet eller den unge have afgivet et generelt samtykke til anvendelse af en rusmiddeltest i en konkret situation til anbringelsesstedets leder eller dennes stedfortræder. For børn under 12 år skal samtykket afgives af forældremyndighedsindehaveren.</a:t>
            </a:r>
          </a:p>
          <a:p>
            <a:pPr marL="0" indent="0">
              <a:buNone/>
            </a:pPr>
            <a:endParaRPr lang="da-DK" sz="1600" dirty="0" smtClean="0"/>
          </a:p>
          <a:p>
            <a:pPr marL="0" indent="0">
              <a:buNone/>
            </a:pPr>
            <a:r>
              <a:rPr lang="da-DK" sz="1600" b="1" dirty="0" smtClean="0"/>
              <a:t>Stk</a:t>
            </a:r>
            <a:r>
              <a:rPr lang="da-DK" sz="1600" b="1" dirty="0"/>
              <a:t>. 2. </a:t>
            </a:r>
            <a:r>
              <a:rPr lang="da-DK" sz="1600" dirty="0"/>
              <a:t>Samtykket skal være informeret, frivilligt og udtrykkeligt. Samtykket kan afgives mundtligt eller skriftligt.</a:t>
            </a:r>
          </a:p>
          <a:p>
            <a:pPr marL="0" indent="0">
              <a:buNone/>
            </a:pPr>
            <a:endParaRPr lang="da-DK" sz="1600" dirty="0" smtClean="0"/>
          </a:p>
          <a:p>
            <a:pPr marL="0" indent="0">
              <a:buNone/>
            </a:pPr>
            <a:r>
              <a:rPr lang="da-DK" sz="1600" b="1" dirty="0" smtClean="0"/>
              <a:t>Stk</a:t>
            </a:r>
            <a:r>
              <a:rPr lang="da-DK" sz="1600" b="1" dirty="0"/>
              <a:t>. 3. </a:t>
            </a:r>
            <a:r>
              <a:rPr lang="da-DK" sz="1600" dirty="0"/>
              <a:t>Samtykke efter stk. 1 afgives for en ubegrænset tidsperiode men kan altid tilbagekaldes af barnet eller den unge samt af forældremyndighedsindehaveren til børn under 12 år, jf. lov om voksenansvar for anbragte børn og unge, jf. § 5, stk. 1</a:t>
            </a:r>
            <a:r>
              <a:rPr lang="da-DK" sz="1600" dirty="0" smtClean="0"/>
              <a:t>.</a:t>
            </a:r>
          </a:p>
          <a:p>
            <a:pPr marL="0" indent="0">
              <a:buNone/>
            </a:pPr>
            <a:endParaRPr lang="da-DK" sz="1600" dirty="0"/>
          </a:p>
          <a:p>
            <a:pPr marL="0" indent="0">
              <a:buNone/>
            </a:pPr>
            <a:r>
              <a:rPr lang="da-DK" sz="1600" b="1" dirty="0"/>
              <a:t>Stk. 4. </a:t>
            </a:r>
            <a:r>
              <a:rPr lang="da-DK" sz="1600" dirty="0"/>
              <a:t>Tilbagekaldelse af generelt samtykke skal ske udtrykkeligt til anbringelsesstedets leder eller i dennes fravær det øvrige personale.</a:t>
            </a:r>
          </a:p>
          <a:p>
            <a:pPr marL="0" indent="0">
              <a:buNone/>
            </a:pPr>
            <a:endParaRPr lang="da-DK" sz="1600" dirty="0"/>
          </a:p>
        </p:txBody>
      </p:sp>
      <p:sp>
        <p:nvSpPr>
          <p:cNvPr id="4" name="Pladsholder til sidefod 3"/>
          <p:cNvSpPr>
            <a:spLocks noGrp="1"/>
          </p:cNvSpPr>
          <p:nvPr>
            <p:ph type="ftr" sz="quarter" idx="11"/>
          </p:nvPr>
        </p:nvSpPr>
        <p:spPr>
          <a:xfrm>
            <a:off x="493486" y="6356350"/>
            <a:ext cx="5526314"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14</a:t>
            </a:fld>
            <a:endParaRPr lang="da-DK"/>
          </a:p>
        </p:txBody>
      </p:sp>
    </p:spTree>
    <p:extLst>
      <p:ext uri="{BB962C8B-B14F-4D97-AF65-F5344CB8AC3E}">
        <p14:creationId xmlns:p14="http://schemas.microsoft.com/office/powerpoint/2010/main" val="3186636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714" y="212214"/>
            <a:ext cx="5662613" cy="1141697"/>
          </a:xfrm>
        </p:spPr>
        <p:txBody>
          <a:bodyPr/>
          <a:lstStyle/>
          <a:p>
            <a:pPr algn="l"/>
            <a:r>
              <a:rPr lang="da-DK" b="1" dirty="0" smtClean="0"/>
              <a:t>Bekendtgørelsens </a:t>
            </a:r>
            <a:r>
              <a:rPr lang="da-DK" b="1" dirty="0" smtClean="0"/>
              <a:t>ordlyd - fortsat</a:t>
            </a:r>
            <a:endParaRPr lang="da-DK" b="1" dirty="0"/>
          </a:p>
        </p:txBody>
      </p:sp>
      <p:sp>
        <p:nvSpPr>
          <p:cNvPr id="3" name="Pladsholder til indhold 2"/>
          <p:cNvSpPr>
            <a:spLocks noGrp="1"/>
          </p:cNvSpPr>
          <p:nvPr>
            <p:ph idx="1"/>
          </p:nvPr>
        </p:nvSpPr>
        <p:spPr>
          <a:xfrm>
            <a:off x="457200" y="1571625"/>
            <a:ext cx="8072438" cy="4500563"/>
          </a:xfrm>
          <a:ln w="25400">
            <a:solidFill>
              <a:schemeClr val="tx1"/>
            </a:solidFill>
          </a:ln>
        </p:spPr>
        <p:txBody>
          <a:bodyPr/>
          <a:lstStyle/>
          <a:p>
            <a:pPr marL="0" indent="0">
              <a:buNone/>
            </a:pPr>
            <a:r>
              <a:rPr lang="da-DK" b="1" i="1" dirty="0" smtClean="0"/>
              <a:t>§ 2 – fortsat</a:t>
            </a:r>
          </a:p>
          <a:p>
            <a:pPr marL="0" indent="0">
              <a:buNone/>
            </a:pPr>
            <a:endParaRPr lang="da-DK" sz="1600" b="1" dirty="0" smtClean="0"/>
          </a:p>
          <a:p>
            <a:pPr marL="0" indent="0">
              <a:buNone/>
            </a:pPr>
            <a:r>
              <a:rPr lang="da-DK" sz="1600" b="1" dirty="0" smtClean="0"/>
              <a:t>Stk</a:t>
            </a:r>
            <a:r>
              <a:rPr lang="da-DK" sz="1600" b="1" dirty="0"/>
              <a:t>. 5. </a:t>
            </a:r>
            <a:r>
              <a:rPr lang="da-DK" sz="1600" dirty="0"/>
              <a:t>Forældremyndighedsindehaveren skal orienteres om de tilfælde, hvor der er anvendt en rusmiddeltest, herunder om testens resultat. Den kommunalbestyrelse, der har ansvaret for barnets eller den unges ophold på anbringelsesstedet, jf. §§ 9 og 9 a, i lov om retssikkerhed og administration på det sociale område, skal ligeledes orienteres med henblik på at sikre overensstemmelse med barnets eller den unges handleplan, efter § 140 i lov om social service.</a:t>
            </a:r>
          </a:p>
          <a:p>
            <a:pPr marL="0" indent="0">
              <a:buNone/>
            </a:pPr>
            <a:endParaRPr lang="da-DK" sz="1600" dirty="0" smtClean="0"/>
          </a:p>
          <a:p>
            <a:pPr marL="0" indent="0">
              <a:buNone/>
            </a:pPr>
            <a:r>
              <a:rPr lang="da-DK" sz="1600" b="1" dirty="0" smtClean="0"/>
              <a:t>Stk</a:t>
            </a:r>
            <a:r>
              <a:rPr lang="da-DK" sz="1600" b="1" dirty="0"/>
              <a:t>. 6. </a:t>
            </a:r>
            <a:r>
              <a:rPr lang="da-DK" sz="1600" dirty="0"/>
              <a:t>Barnet eller den unge skal medvirke frivilligt til, at rusmiddeltesten aflægges i den konkrete situation. Hvis barnet eller den unge afviser at medvirke til en rusmiddeltest i en konkret situation, kan rusmiddeltesten ikke gennemføres.</a:t>
            </a:r>
          </a:p>
          <a:p>
            <a:pPr marL="0" indent="0">
              <a:buNone/>
            </a:pPr>
            <a:endParaRPr lang="da-DK" sz="1600" dirty="0" smtClean="0"/>
          </a:p>
          <a:p>
            <a:pPr marL="0" indent="0">
              <a:buNone/>
            </a:pPr>
            <a:r>
              <a:rPr lang="da-DK" sz="1600" b="1" dirty="0" smtClean="0"/>
              <a:t>Stk</a:t>
            </a:r>
            <a:r>
              <a:rPr lang="da-DK" sz="1600" b="1" dirty="0"/>
              <a:t>. 7. </a:t>
            </a:r>
            <a:r>
              <a:rPr lang="da-DK" sz="1600" dirty="0"/>
              <a:t>Aflæggelse af rusmiddeltest skal altid ske efter almindelige sundhedsfaglige forskrifter.</a:t>
            </a:r>
          </a:p>
          <a:p>
            <a:pPr marL="0" indent="0">
              <a:buNone/>
            </a:pPr>
            <a:endParaRPr lang="da-DK" dirty="0"/>
          </a:p>
          <a:p>
            <a:pPr marL="0" indent="0">
              <a:buNone/>
            </a:pPr>
            <a:endParaRPr lang="da-DK" i="1" dirty="0"/>
          </a:p>
        </p:txBody>
      </p:sp>
      <p:sp>
        <p:nvSpPr>
          <p:cNvPr id="4" name="Pladsholder til sidefod 3"/>
          <p:cNvSpPr>
            <a:spLocks noGrp="1"/>
          </p:cNvSpPr>
          <p:nvPr>
            <p:ph type="ftr" sz="quarter" idx="11"/>
          </p:nvPr>
        </p:nvSpPr>
        <p:spPr>
          <a:xfrm>
            <a:off x="406400" y="6356350"/>
            <a:ext cx="5613400"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15</a:t>
            </a:fld>
            <a:endParaRPr lang="da-DK"/>
          </a:p>
        </p:txBody>
      </p:sp>
    </p:spTree>
    <p:extLst>
      <p:ext uri="{BB962C8B-B14F-4D97-AF65-F5344CB8AC3E}">
        <p14:creationId xmlns:p14="http://schemas.microsoft.com/office/powerpoint/2010/main" val="1011053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b="1" dirty="0" smtClean="0"/>
              <a:t>Rettigheder og indgreb heri</a:t>
            </a:r>
            <a:endParaRPr lang="da-DK" b="1" dirty="0"/>
          </a:p>
        </p:txBody>
      </p:sp>
      <p:sp>
        <p:nvSpPr>
          <p:cNvPr id="3" name="Pladsholder til indhold 2"/>
          <p:cNvSpPr>
            <a:spLocks noGrp="1"/>
          </p:cNvSpPr>
          <p:nvPr>
            <p:ph idx="1"/>
          </p:nvPr>
        </p:nvSpPr>
        <p:spPr>
          <a:xfrm>
            <a:off x="528977" y="1463105"/>
            <a:ext cx="8243888" cy="4992123"/>
          </a:xfrm>
          <a:noFill/>
          <a:ln>
            <a:noFill/>
          </a:ln>
        </p:spPr>
        <p:txBody>
          <a:bodyPr/>
          <a:lstStyle/>
          <a:p>
            <a:pPr marL="0" indent="0">
              <a:buNone/>
            </a:pPr>
            <a:endParaRPr lang="da-DK" dirty="0" smtClean="0"/>
          </a:p>
          <a:p>
            <a:pPr marL="0" indent="0" algn="ctr">
              <a:buNone/>
            </a:pPr>
            <a:r>
              <a:rPr lang="da-DK" dirty="0" smtClean="0"/>
              <a:t>VÆR ALTID OPMÆRKSOM PÅ:</a:t>
            </a:r>
          </a:p>
          <a:p>
            <a:pPr marL="0" indent="0" algn="ctr">
              <a:buNone/>
            </a:pPr>
            <a:endParaRPr lang="da-DK" dirty="0" smtClean="0"/>
          </a:p>
          <a:p>
            <a:pPr marL="0" indent="0" algn="ctr">
              <a:buNone/>
            </a:pPr>
            <a:r>
              <a:rPr lang="da-DK" dirty="0" smtClean="0"/>
              <a:t>§ 5 i </a:t>
            </a:r>
            <a:r>
              <a:rPr lang="da-DK" dirty="0"/>
              <a:t>lov om </a:t>
            </a:r>
            <a:r>
              <a:rPr lang="da-DK" dirty="0" smtClean="0"/>
              <a:t>voksenansvar om rusmiddeltest er indgreb i barnets eller den unges personlige integritet, og må derfor kun ske undtagelsesvist!</a:t>
            </a:r>
          </a:p>
          <a:p>
            <a:pPr marL="0" indent="0" algn="ctr">
              <a:buNone/>
            </a:pPr>
            <a:endParaRPr lang="da-DK" dirty="0" smtClean="0"/>
          </a:p>
          <a:p>
            <a:pPr marL="0" indent="0" algn="ctr">
              <a:buNone/>
            </a:pPr>
            <a:r>
              <a:rPr lang="da-DK" dirty="0" smtClean="0"/>
              <a:t>Anvendelsen af rusmiddeltest kan dog være nødvendig af hensyn til omsorgen for det enkelte barn eller den enkelte unge, eller af hensyn til at skabe trygge og stabile rammer for de øvrige anbragte børn og unge.</a:t>
            </a:r>
          </a:p>
          <a:p>
            <a:pPr marL="0" indent="0" algn="ctr">
              <a:buNone/>
            </a:pPr>
            <a:endParaRPr lang="da-DK" dirty="0" smtClean="0"/>
          </a:p>
          <a:p>
            <a:pPr marL="0" indent="0" algn="ctr">
              <a:buNone/>
            </a:pPr>
            <a:r>
              <a:rPr lang="da-DK" dirty="0" smtClean="0"/>
              <a:t>Rusmiddeltest adskiller sig fra andre indgreb ved, at det forudsætter samtykke. </a:t>
            </a:r>
          </a:p>
          <a:p>
            <a:pPr marL="0" indent="0" algn="ctr">
              <a:buNone/>
            </a:pPr>
            <a:endParaRPr lang="da-DK" sz="2000" dirty="0"/>
          </a:p>
          <a:p>
            <a:pPr marL="0" indent="0" algn="ctr">
              <a:buNone/>
            </a:pPr>
            <a:endParaRPr lang="da-DK" sz="2000" dirty="0"/>
          </a:p>
        </p:txBody>
      </p:sp>
      <p:sp>
        <p:nvSpPr>
          <p:cNvPr id="4" name="Pladsholder til sidefod 3"/>
          <p:cNvSpPr>
            <a:spLocks noGrp="1"/>
          </p:cNvSpPr>
          <p:nvPr>
            <p:ph type="ftr" sz="quarter" idx="11"/>
          </p:nvPr>
        </p:nvSpPr>
        <p:spPr>
          <a:xfrm>
            <a:off x="308428" y="6341836"/>
            <a:ext cx="2895600" cy="365125"/>
          </a:xfrm>
        </p:spPr>
        <p:txBody>
          <a:bodyPr/>
          <a:lstStyle/>
          <a:p>
            <a:pPr algn="l">
              <a:defRPr/>
            </a:pPr>
            <a:r>
              <a:rPr lang="en-GB" dirty="0" err="1"/>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2</a:t>
            </a:fld>
            <a:endParaRPr lang="da-DK"/>
          </a:p>
        </p:txBody>
      </p:sp>
    </p:spTree>
    <p:extLst>
      <p:ext uri="{BB962C8B-B14F-4D97-AF65-F5344CB8AC3E}">
        <p14:creationId xmlns:p14="http://schemas.microsoft.com/office/powerpoint/2010/main" val="270627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8229600" cy="1162800"/>
          </a:xfrm>
        </p:spPr>
        <p:txBody>
          <a:bodyPr>
            <a:normAutofit/>
          </a:bodyPr>
          <a:lstStyle/>
          <a:p>
            <a:pPr algn="l"/>
            <a:r>
              <a:rPr lang="da-DK" b="1" dirty="0" smtClean="0"/>
              <a:t>Personlig </a:t>
            </a:r>
            <a:r>
              <a:rPr lang="da-DK" b="1" dirty="0"/>
              <a:t>integritet og selvbestemmelse</a:t>
            </a:r>
          </a:p>
        </p:txBody>
      </p:sp>
      <p:sp>
        <p:nvSpPr>
          <p:cNvPr id="3" name="Pladsholder til indhold 2"/>
          <p:cNvSpPr>
            <a:spLocks noGrp="1"/>
          </p:cNvSpPr>
          <p:nvPr>
            <p:ph idx="1"/>
          </p:nvPr>
        </p:nvSpPr>
        <p:spPr>
          <a:xfrm>
            <a:off x="450000" y="1473991"/>
            <a:ext cx="8243888" cy="4603186"/>
          </a:xfrm>
          <a:noFill/>
        </p:spPr>
        <p:txBody>
          <a:bodyPr>
            <a:normAutofit lnSpcReduction="10000"/>
          </a:bodyPr>
          <a:lstStyle/>
          <a:p>
            <a:pPr marL="0" indent="0">
              <a:buNone/>
            </a:pPr>
            <a:r>
              <a:rPr lang="da-DK" dirty="0"/>
              <a:t>Ret til respekt for den personlige integritet og til selvbestemmelse </a:t>
            </a:r>
          </a:p>
          <a:p>
            <a:r>
              <a:rPr lang="da-DK" dirty="0"/>
              <a:t>Integritet: </a:t>
            </a:r>
          </a:p>
          <a:p>
            <a:pPr lvl="1" fontAlgn="t">
              <a:buFont typeface="Arial" panose="020B0604020202020204" pitchFamily="34" charset="0"/>
              <a:buChar char="•"/>
            </a:pPr>
            <a:r>
              <a:rPr lang="da-DK" dirty="0"/>
              <a:t>Ifølge den danske ordbog: </a:t>
            </a:r>
            <a:r>
              <a:rPr lang="da-DK" i="1" dirty="0"/>
              <a:t>Ukrænkelighed. </a:t>
            </a:r>
            <a:r>
              <a:rPr lang="da-DK" dirty="0"/>
              <a:t>En persons evne og vilje til at handle selvstændigt, ærligt og redeligt uden uvedkommende eller upassende hensyntagen til nogen eller noget</a:t>
            </a:r>
            <a:endParaRPr lang="da-DK" i="1" dirty="0"/>
          </a:p>
          <a:p>
            <a:endParaRPr lang="da-DK" dirty="0"/>
          </a:p>
          <a:p>
            <a:r>
              <a:rPr lang="da-DK" dirty="0"/>
              <a:t>Selvbestemmelse er et centralt begreb i lov om voksenansvar – frihed til bl.a. at bestemme over egen person, egne handlinger og egne ting</a:t>
            </a:r>
          </a:p>
          <a:p>
            <a:endParaRPr lang="da-DK" dirty="0"/>
          </a:p>
          <a:p>
            <a:r>
              <a:rPr lang="da-DK" dirty="0"/>
              <a:t>Mindreårige børn og unge har ikke ret til fuld selvbestemmelse, men har ret til respekt for deres personlige integritet, til medbestemmelse og medinddragelse, under hensyntagen til deres alder og modenhed</a:t>
            </a:r>
          </a:p>
          <a:p>
            <a:pPr marL="0" indent="0">
              <a:buNone/>
            </a:pPr>
            <a:endParaRPr lang="da-DK" dirty="0"/>
          </a:p>
          <a:p>
            <a:pPr marL="0" indent="0">
              <a:buNone/>
            </a:pPr>
            <a:r>
              <a:rPr lang="da-DK" dirty="0"/>
              <a:t>Væsentlige bestemmelser:</a:t>
            </a:r>
          </a:p>
          <a:p>
            <a:r>
              <a:rPr lang="da-DK" dirty="0"/>
              <a:t>Lov om voksenansvar §§ 1 og 3</a:t>
            </a:r>
          </a:p>
          <a:p>
            <a:endParaRPr lang="da-DK" dirty="0"/>
          </a:p>
          <a:p>
            <a:pPr marL="0" indent="0">
              <a:buNone/>
            </a:pPr>
            <a:endParaRPr lang="da-DK" dirty="0" smtClean="0"/>
          </a:p>
        </p:txBody>
      </p:sp>
      <p:sp>
        <p:nvSpPr>
          <p:cNvPr id="4" name="Pladsholder til sidefod 3"/>
          <p:cNvSpPr>
            <a:spLocks noGrp="1"/>
          </p:cNvSpPr>
          <p:nvPr>
            <p:ph type="ftr" sz="quarter" idx="11"/>
          </p:nvPr>
        </p:nvSpPr>
        <p:spPr>
          <a:xfrm>
            <a:off x="235857" y="6298293"/>
            <a:ext cx="2895600" cy="365125"/>
          </a:xfrm>
        </p:spPr>
        <p:txBody>
          <a:bodyPr/>
          <a:lstStyle/>
          <a:p>
            <a:pPr algn="l">
              <a:defRPr/>
            </a:pPr>
            <a:r>
              <a:rPr lang="en-GB" dirty="0" err="1"/>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3</a:t>
            </a:fld>
            <a:endParaRPr lang="da-DK"/>
          </a:p>
        </p:txBody>
      </p:sp>
    </p:spTree>
    <p:extLst>
      <p:ext uri="{BB962C8B-B14F-4D97-AF65-F5344CB8AC3E}">
        <p14:creationId xmlns:p14="http://schemas.microsoft.com/office/powerpoint/2010/main" val="4016011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pPr algn="l"/>
            <a:r>
              <a:rPr lang="da-DK" b="1" dirty="0" smtClean="0"/>
              <a:t>Lovreglens </a:t>
            </a:r>
            <a:r>
              <a:rPr lang="da-DK" b="1" dirty="0" smtClean="0"/>
              <a:t>indhold</a:t>
            </a:r>
            <a:endParaRPr lang="da-DK" b="1" dirty="0"/>
          </a:p>
        </p:txBody>
      </p:sp>
      <p:sp>
        <p:nvSpPr>
          <p:cNvPr id="3" name="Pladsholder til indhold 2"/>
          <p:cNvSpPr>
            <a:spLocks noGrp="1"/>
          </p:cNvSpPr>
          <p:nvPr>
            <p:ph idx="1"/>
          </p:nvPr>
        </p:nvSpPr>
        <p:spPr>
          <a:xfrm>
            <a:off x="450000" y="1600200"/>
            <a:ext cx="8229600" cy="4525963"/>
          </a:xfrm>
        </p:spPr>
        <p:txBody>
          <a:bodyPr>
            <a:normAutofit lnSpcReduction="10000"/>
          </a:bodyPr>
          <a:lstStyle/>
          <a:p>
            <a:pPr marL="0" indent="0">
              <a:buNone/>
            </a:pPr>
            <a:r>
              <a:rPr lang="da-DK" b="1" dirty="0" smtClean="0"/>
              <a:t>Anvendelsesområde</a:t>
            </a:r>
          </a:p>
          <a:p>
            <a:r>
              <a:rPr lang="da-DK" dirty="0"/>
              <a:t>Private opholdssteder og alle typer døgninstitutioner</a:t>
            </a:r>
            <a:endParaRPr lang="da-DK" b="1" dirty="0"/>
          </a:p>
          <a:p>
            <a:pPr marL="0" indent="0">
              <a:buNone/>
            </a:pPr>
            <a:endParaRPr lang="da-DK" dirty="0"/>
          </a:p>
          <a:p>
            <a:pPr marL="0" indent="0">
              <a:buNone/>
            </a:pPr>
            <a:r>
              <a:rPr lang="da-DK" b="1" dirty="0" smtClean="0"/>
              <a:t>Betingelser for indgreb</a:t>
            </a:r>
          </a:p>
          <a:p>
            <a:pPr>
              <a:buFont typeface="Arial" charset="0"/>
              <a:buChar char="•"/>
            </a:pPr>
            <a:r>
              <a:rPr lang="da-DK" dirty="0" smtClean="0"/>
              <a:t>Der skal foreligge et generelt, informeret, frivilligt, udtrykkeligt samtykke og</a:t>
            </a:r>
          </a:p>
          <a:p>
            <a:pPr>
              <a:buFont typeface="Arial" charset="0"/>
              <a:buChar char="•"/>
            </a:pPr>
            <a:r>
              <a:rPr lang="da-DK" dirty="0" smtClean="0"/>
              <a:t>Barnet eller den unge skal have et misbrug eller</a:t>
            </a:r>
          </a:p>
          <a:p>
            <a:pPr>
              <a:buFont typeface="Arial" charset="0"/>
              <a:buChar char="•"/>
            </a:pPr>
            <a:r>
              <a:rPr lang="da-DK" dirty="0" smtClean="0"/>
              <a:t>Der skal være en konkret mistanke om indtagelse af rusmiddel</a:t>
            </a:r>
          </a:p>
          <a:p>
            <a:pPr marL="0" indent="0">
              <a:buNone/>
            </a:pPr>
            <a:endParaRPr lang="da-DK" dirty="0"/>
          </a:p>
          <a:p>
            <a:pPr marL="0" indent="0">
              <a:buNone/>
            </a:pPr>
            <a:r>
              <a:rPr lang="da-DK" b="1" dirty="0" smtClean="0"/>
              <a:t>Kompetence  til udførelse – personkreds</a:t>
            </a:r>
          </a:p>
          <a:p>
            <a:r>
              <a:rPr lang="da-DK" dirty="0" smtClean="0"/>
              <a:t>Personalet </a:t>
            </a:r>
            <a:r>
              <a:rPr lang="da-DK" dirty="0"/>
              <a:t>på opholdsstedet eller </a:t>
            </a:r>
            <a:r>
              <a:rPr lang="da-DK" dirty="0" smtClean="0"/>
              <a:t>døgninstitutionen</a:t>
            </a:r>
            <a:endParaRPr lang="da-DK" dirty="0"/>
          </a:p>
          <a:p>
            <a:pPr marL="0" indent="0">
              <a:buNone/>
            </a:pPr>
            <a:endParaRPr lang="da-DK" dirty="0" smtClean="0"/>
          </a:p>
          <a:p>
            <a:pPr marL="0" indent="0">
              <a:buNone/>
            </a:pPr>
            <a:r>
              <a:rPr lang="da-DK" b="1" dirty="0" smtClean="0"/>
              <a:t>Form for indgreb</a:t>
            </a:r>
          </a:p>
          <a:p>
            <a:r>
              <a:rPr lang="da-DK" dirty="0" smtClean="0"/>
              <a:t>Gennemførelse af rusmiddeltest med barnet eller den unges frivillige medvirken</a:t>
            </a:r>
            <a:endParaRPr lang="da-DK" dirty="0"/>
          </a:p>
        </p:txBody>
      </p:sp>
      <p:sp>
        <p:nvSpPr>
          <p:cNvPr id="4" name="Pladsholder til sidefod 3"/>
          <p:cNvSpPr>
            <a:spLocks noGrp="1"/>
          </p:cNvSpPr>
          <p:nvPr>
            <p:ph type="ftr" sz="quarter" idx="11"/>
          </p:nvPr>
        </p:nvSpPr>
        <p:spPr>
          <a:xfrm>
            <a:off x="304800" y="6356350"/>
            <a:ext cx="5715000"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4</a:t>
            </a:fld>
            <a:endParaRPr lang="da-DK"/>
          </a:p>
        </p:txBody>
      </p:sp>
    </p:spTree>
    <p:extLst>
      <p:ext uri="{BB962C8B-B14F-4D97-AF65-F5344CB8AC3E}">
        <p14:creationId xmlns:p14="http://schemas.microsoft.com/office/powerpoint/2010/main" val="2246678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0000" y="172799"/>
            <a:ext cx="5662613" cy="1162800"/>
          </a:xfrm>
        </p:spPr>
        <p:txBody>
          <a:bodyPr>
            <a:noAutofit/>
          </a:bodyPr>
          <a:lstStyle/>
          <a:p>
            <a:pPr algn="l" eaLnBrk="1" hangingPunct="1">
              <a:defRPr/>
            </a:pPr>
            <a:r>
              <a:rPr lang="da-DK" b="1" dirty="0" smtClean="0">
                <a:cs typeface="+mj-cs"/>
              </a:rPr>
              <a:t>Anvendelsesområde</a:t>
            </a:r>
            <a:endParaRPr lang="da-DK" b="1" dirty="0" smtClean="0">
              <a:cs typeface="+mj-cs"/>
            </a:endParaRPr>
          </a:p>
        </p:txBody>
      </p:sp>
      <p:sp>
        <p:nvSpPr>
          <p:cNvPr id="4099" name="Rectangle 3"/>
          <p:cNvSpPr>
            <a:spLocks noGrp="1" noChangeArrowheads="1"/>
          </p:cNvSpPr>
          <p:nvPr>
            <p:ph idx="1"/>
          </p:nvPr>
        </p:nvSpPr>
        <p:spPr>
          <a:xfrm>
            <a:off x="450000" y="1600200"/>
            <a:ext cx="8229600" cy="4525963"/>
          </a:xfrm>
        </p:spPr>
        <p:txBody>
          <a:bodyPr>
            <a:normAutofit/>
          </a:bodyPr>
          <a:lstStyle/>
          <a:p>
            <a:pPr marL="0" indent="0">
              <a:buNone/>
            </a:pPr>
            <a:r>
              <a:rPr lang="da-DK" dirty="0" smtClean="0"/>
              <a:t>Bestemmelsen om rusmiddeltest kan anvendes over </a:t>
            </a:r>
            <a:r>
              <a:rPr lang="da-DK" dirty="0"/>
              <a:t>for anbragte børn og unge under 18 </a:t>
            </a:r>
            <a:r>
              <a:rPr lang="da-DK" dirty="0" smtClean="0"/>
              <a:t>år, samt unge </a:t>
            </a:r>
            <a:r>
              <a:rPr lang="da-DK" dirty="0"/>
              <a:t>over 18 år, der er anbragt som led i en strafferetlig dom eller kendelse.</a:t>
            </a:r>
          </a:p>
          <a:p>
            <a:pPr marL="0" indent="0">
              <a:buNone/>
            </a:pPr>
            <a:endParaRPr lang="da-DK" dirty="0" smtClean="0"/>
          </a:p>
          <a:p>
            <a:pPr marL="0" indent="0">
              <a:buNone/>
            </a:pPr>
            <a:r>
              <a:rPr lang="da-DK" dirty="0" smtClean="0"/>
              <a:t>Anbringelsessteder:</a:t>
            </a:r>
            <a:endParaRPr lang="da-DK" dirty="0"/>
          </a:p>
          <a:p>
            <a:pPr>
              <a:buFont typeface="Arial" charset="0"/>
              <a:buChar char="•"/>
            </a:pPr>
            <a:r>
              <a:rPr lang="da-DK" dirty="0" smtClean="0"/>
              <a:t> Private </a:t>
            </a:r>
            <a:r>
              <a:rPr lang="da-DK" dirty="0"/>
              <a:t>opholdssteder</a:t>
            </a:r>
          </a:p>
          <a:p>
            <a:r>
              <a:rPr lang="da-DK" dirty="0" smtClean="0"/>
              <a:t>Døgninstitutioner, herunder</a:t>
            </a:r>
            <a:endParaRPr lang="da-DK" dirty="0"/>
          </a:p>
          <a:p>
            <a:pPr lvl="1"/>
            <a:r>
              <a:rPr lang="da-DK" dirty="0"/>
              <a:t>Delvis lukkede afdelinger på døgninstitutioner</a:t>
            </a:r>
          </a:p>
          <a:p>
            <a:pPr lvl="1"/>
            <a:r>
              <a:rPr lang="da-DK" dirty="0"/>
              <a:t>Delvis lukkede døgninstitutioner</a:t>
            </a:r>
          </a:p>
          <a:p>
            <a:pPr lvl="1"/>
            <a:r>
              <a:rPr lang="da-DK" dirty="0"/>
              <a:t>Sikrede døgninstitutioner		.</a:t>
            </a:r>
          </a:p>
          <a:p>
            <a:pPr lvl="1"/>
            <a:r>
              <a:rPr lang="da-DK" dirty="0"/>
              <a:t>Særlig sikrede afdelinger på sikrede døgninstitutioner</a:t>
            </a:r>
          </a:p>
          <a:p>
            <a:pPr marL="0" indent="0">
              <a:buNone/>
            </a:pPr>
            <a:endParaRPr lang="da-DK" dirty="0" smtClean="0"/>
          </a:p>
          <a:p>
            <a:pPr marL="0" indent="0">
              <a:buNone/>
            </a:pPr>
            <a:endParaRPr lang="da-DK" dirty="0"/>
          </a:p>
        </p:txBody>
      </p:sp>
      <p:sp>
        <p:nvSpPr>
          <p:cNvPr id="2" name="Pladsholder til sidefod 1"/>
          <p:cNvSpPr>
            <a:spLocks noGrp="1"/>
          </p:cNvSpPr>
          <p:nvPr>
            <p:ph type="ftr" sz="quarter" idx="11"/>
          </p:nvPr>
        </p:nvSpPr>
        <p:spPr>
          <a:xfrm>
            <a:off x="377371" y="6356350"/>
            <a:ext cx="5642429" cy="365125"/>
          </a:xfrm>
        </p:spPr>
        <p:txBody>
          <a:bodyPr/>
          <a:lstStyle/>
          <a:p>
            <a:pPr algn="l">
              <a:defRPr/>
            </a:pPr>
            <a:r>
              <a:rPr lang="en-GB" dirty="0" err="1" smtClean="0"/>
              <a:t>Rusmiddeltest</a:t>
            </a:r>
            <a:endParaRPr lang="en-GB" dirty="0"/>
          </a:p>
        </p:txBody>
      </p:sp>
      <p:sp>
        <p:nvSpPr>
          <p:cNvPr id="3" name="Pladsholder til diasnummer 2"/>
          <p:cNvSpPr>
            <a:spLocks noGrp="1"/>
          </p:cNvSpPr>
          <p:nvPr>
            <p:ph type="sldNum" sz="quarter" idx="12"/>
          </p:nvPr>
        </p:nvSpPr>
        <p:spPr/>
        <p:txBody>
          <a:bodyPr/>
          <a:lstStyle/>
          <a:p>
            <a:fld id="{95E23547-C9CD-45B9-9228-69770B7E3F56}" type="slidenum">
              <a:rPr lang="da-DK" smtClean="0"/>
              <a:t>5</a:t>
            </a:fld>
            <a:endParaRPr lang="da-DK"/>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Autofit/>
          </a:bodyPr>
          <a:lstStyle/>
          <a:p>
            <a:pPr algn="l"/>
            <a:r>
              <a:rPr lang="da-DK" b="1" dirty="0" smtClean="0"/>
              <a:t>Betingelser </a:t>
            </a:r>
            <a:r>
              <a:rPr lang="da-DK" b="1" dirty="0" smtClean="0"/>
              <a:t>for indgreb</a:t>
            </a:r>
            <a:endParaRPr lang="da-DK" b="1" dirty="0"/>
          </a:p>
        </p:txBody>
      </p:sp>
      <p:sp>
        <p:nvSpPr>
          <p:cNvPr id="3" name="Pladsholder til indhold 2"/>
          <p:cNvSpPr>
            <a:spLocks noGrp="1"/>
          </p:cNvSpPr>
          <p:nvPr>
            <p:ph idx="1"/>
          </p:nvPr>
        </p:nvSpPr>
        <p:spPr>
          <a:xfrm>
            <a:off x="450000" y="1433513"/>
            <a:ext cx="8229600" cy="4692650"/>
          </a:xfrm>
        </p:spPr>
        <p:txBody>
          <a:bodyPr>
            <a:normAutofit/>
          </a:bodyPr>
          <a:lstStyle/>
          <a:p>
            <a:endParaRPr lang="da-DK" dirty="0" smtClean="0"/>
          </a:p>
          <a:p>
            <a:r>
              <a:rPr lang="da-DK" dirty="0" smtClean="0"/>
              <a:t>Der skal foreligge et generelt samtykke, der er informeret, frivilligt og udtrykkeligt</a:t>
            </a:r>
          </a:p>
          <a:p>
            <a:endParaRPr lang="da-DK" dirty="0"/>
          </a:p>
          <a:p>
            <a:pPr marL="0" indent="0">
              <a:buNone/>
            </a:pPr>
            <a:r>
              <a:rPr lang="da-DK" dirty="0" smtClean="0"/>
              <a:t>OG</a:t>
            </a:r>
          </a:p>
          <a:p>
            <a:endParaRPr lang="da-DK" dirty="0"/>
          </a:p>
          <a:p>
            <a:r>
              <a:rPr lang="da-DK" dirty="0" smtClean="0"/>
              <a:t>Barnet </a:t>
            </a:r>
            <a:r>
              <a:rPr lang="da-DK" dirty="0"/>
              <a:t>eller den unge har et fastslået </a:t>
            </a:r>
            <a:r>
              <a:rPr lang="da-DK" dirty="0" smtClean="0"/>
              <a:t>misbrug, </a:t>
            </a:r>
            <a:r>
              <a:rPr lang="da-DK" dirty="0"/>
              <a:t>eller </a:t>
            </a:r>
            <a:endParaRPr lang="da-DK" dirty="0" smtClean="0"/>
          </a:p>
          <a:p>
            <a:r>
              <a:rPr lang="da-DK" dirty="0"/>
              <a:t>D</a:t>
            </a:r>
            <a:r>
              <a:rPr lang="da-DK" dirty="0" smtClean="0"/>
              <a:t>er </a:t>
            </a:r>
            <a:r>
              <a:rPr lang="da-DK" dirty="0"/>
              <a:t>er konkrete grunde til at antage, at et barn eller en ung har indtaget </a:t>
            </a:r>
            <a:r>
              <a:rPr lang="da-DK" dirty="0" smtClean="0"/>
              <a:t>rusmidler </a:t>
            </a:r>
          </a:p>
        </p:txBody>
      </p:sp>
      <p:sp>
        <p:nvSpPr>
          <p:cNvPr id="4" name="Pladsholder til sidefod 3"/>
          <p:cNvSpPr>
            <a:spLocks noGrp="1"/>
          </p:cNvSpPr>
          <p:nvPr>
            <p:ph type="ftr" sz="quarter" idx="11"/>
          </p:nvPr>
        </p:nvSpPr>
        <p:spPr>
          <a:xfrm>
            <a:off x="348343" y="6356350"/>
            <a:ext cx="5671457"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6</a:t>
            </a:fld>
            <a:endParaRPr lang="da-DK"/>
          </a:p>
        </p:txBody>
      </p:sp>
    </p:spTree>
    <p:extLst>
      <p:ext uri="{BB962C8B-B14F-4D97-AF65-F5344CB8AC3E}">
        <p14:creationId xmlns:p14="http://schemas.microsoft.com/office/powerpoint/2010/main" val="3819146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472238" cy="1162800"/>
          </a:xfrm>
        </p:spPr>
        <p:txBody>
          <a:bodyPr>
            <a:normAutofit/>
          </a:bodyPr>
          <a:lstStyle/>
          <a:p>
            <a:pPr algn="l"/>
            <a:r>
              <a:rPr lang="da-DK" b="1" dirty="0" smtClean="0"/>
              <a:t>Generelt </a:t>
            </a:r>
            <a:r>
              <a:rPr lang="da-DK" b="1" dirty="0" smtClean="0"/>
              <a:t>samtykke</a:t>
            </a:r>
            <a:endParaRPr lang="da-DK" b="1"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dirty="0" smtClean="0"/>
              <a:t>Samtykket skal være:</a:t>
            </a:r>
          </a:p>
          <a:p>
            <a:pPr>
              <a:buFont typeface="Arial" charset="0"/>
              <a:buChar char="•"/>
            </a:pPr>
            <a:r>
              <a:rPr lang="da-DK" dirty="0" smtClean="0"/>
              <a:t>Informeret – information om muligheden for rusmiddeltest, om reglerne om  afgivelse af samtykke samt om gennemførelsen af testen</a:t>
            </a:r>
          </a:p>
          <a:p>
            <a:pPr>
              <a:buFont typeface="Arial" charset="0"/>
              <a:buChar char="•"/>
            </a:pPr>
            <a:r>
              <a:rPr lang="da-DK" dirty="0" smtClean="0"/>
              <a:t>Frivilligt – barnet eller den unge eller forældrene må hverken direkte eller indirekte tvinges til at samtykke</a:t>
            </a:r>
          </a:p>
          <a:p>
            <a:pPr>
              <a:buFont typeface="Arial" charset="0"/>
              <a:buChar char="•"/>
            </a:pPr>
            <a:r>
              <a:rPr lang="da-DK" dirty="0" smtClean="0"/>
              <a:t>Udtrykkeligt – der må på ingen måde være tvivl om, hvorvidt der er afgivet et samtykke</a:t>
            </a:r>
          </a:p>
          <a:p>
            <a:pPr>
              <a:buFont typeface="Arial" charset="0"/>
              <a:buChar char="•"/>
            </a:pPr>
            <a:endParaRPr lang="da-DK" dirty="0"/>
          </a:p>
          <a:p>
            <a:pPr marL="0" indent="0">
              <a:buNone/>
            </a:pPr>
            <a:r>
              <a:rPr lang="da-DK" dirty="0" smtClean="0"/>
              <a:t>Samtykket kan være mundtlig eller skriftligt – dog opmærksomhed på, at et samtykke bedst kan bevises, når det er skrifteligt.</a:t>
            </a:r>
          </a:p>
          <a:p>
            <a:pPr marL="0" indent="0">
              <a:buNone/>
            </a:pPr>
            <a:endParaRPr lang="da-DK" dirty="0"/>
          </a:p>
          <a:p>
            <a:pPr marL="0" indent="0">
              <a:buNone/>
            </a:pPr>
            <a:r>
              <a:rPr lang="da-DK" dirty="0" smtClean="0"/>
              <a:t>Samtykket skal altid kunne trækkes tilbage.</a:t>
            </a:r>
            <a:endParaRPr lang="da-DK" dirty="0"/>
          </a:p>
        </p:txBody>
      </p:sp>
      <p:sp>
        <p:nvSpPr>
          <p:cNvPr id="4" name="Pladsholder til sidefod 3"/>
          <p:cNvSpPr>
            <a:spLocks noGrp="1"/>
          </p:cNvSpPr>
          <p:nvPr>
            <p:ph type="ftr" sz="quarter" idx="11"/>
          </p:nvPr>
        </p:nvSpPr>
        <p:spPr>
          <a:xfrm>
            <a:off x="391886" y="6356350"/>
            <a:ext cx="5627914"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7</a:t>
            </a:fld>
            <a:endParaRPr lang="da-DK"/>
          </a:p>
        </p:txBody>
      </p:sp>
    </p:spTree>
    <p:extLst>
      <p:ext uri="{BB962C8B-B14F-4D97-AF65-F5344CB8AC3E}">
        <p14:creationId xmlns:p14="http://schemas.microsoft.com/office/powerpoint/2010/main" val="2154382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Autofit/>
          </a:bodyPr>
          <a:lstStyle/>
          <a:p>
            <a:pPr algn="l"/>
            <a:r>
              <a:rPr lang="da-DK" b="1" dirty="0" smtClean="0"/>
              <a:t>Generelt </a:t>
            </a:r>
            <a:r>
              <a:rPr lang="da-DK" b="1" dirty="0" smtClean="0"/>
              <a:t>samtykke</a:t>
            </a:r>
            <a:endParaRPr lang="da-DK" b="1"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dirty="0" smtClean="0"/>
              <a:t>Ansvarlig:</a:t>
            </a:r>
          </a:p>
          <a:p>
            <a:r>
              <a:rPr lang="da-DK" dirty="0" smtClean="0"/>
              <a:t>Lederen eller dennes stedfortræder er ansvarlig for at indhente det generelle samtykke. Tilbagekaldelse skal ske udtrykkeligt til lederen eller dennes stedfortræder</a:t>
            </a:r>
          </a:p>
          <a:p>
            <a:endParaRPr lang="da-DK" dirty="0" smtClean="0"/>
          </a:p>
          <a:p>
            <a:pPr marL="0" indent="0">
              <a:buNone/>
            </a:pPr>
            <a:r>
              <a:rPr lang="da-DK" dirty="0" smtClean="0"/>
              <a:t>Afgiver af samtykket:</a:t>
            </a:r>
            <a:endParaRPr lang="da-DK" dirty="0"/>
          </a:p>
          <a:p>
            <a:r>
              <a:rPr lang="da-DK" dirty="0" smtClean="0"/>
              <a:t>Børn og unge, der er fyldt 12 år kan selv afgive det generelle samtykke</a:t>
            </a:r>
          </a:p>
          <a:p>
            <a:r>
              <a:rPr lang="da-DK" dirty="0" smtClean="0"/>
              <a:t>Forældremyndighedsindehaveren giver generelt samtykke for børn under 12 år</a:t>
            </a:r>
          </a:p>
          <a:p>
            <a:endParaRPr lang="da-DK" dirty="0"/>
          </a:p>
          <a:p>
            <a:endParaRPr lang="da-DK" dirty="0"/>
          </a:p>
        </p:txBody>
      </p:sp>
      <p:sp>
        <p:nvSpPr>
          <p:cNvPr id="4" name="Pladsholder til sidefod 3"/>
          <p:cNvSpPr>
            <a:spLocks noGrp="1"/>
          </p:cNvSpPr>
          <p:nvPr>
            <p:ph type="ftr" sz="quarter" idx="11"/>
          </p:nvPr>
        </p:nvSpPr>
        <p:spPr>
          <a:xfrm>
            <a:off x="290286" y="6356350"/>
            <a:ext cx="5729514"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8</a:t>
            </a:fld>
            <a:endParaRPr lang="da-DK"/>
          </a:p>
        </p:txBody>
      </p:sp>
    </p:spTree>
    <p:extLst>
      <p:ext uri="{BB962C8B-B14F-4D97-AF65-F5344CB8AC3E}">
        <p14:creationId xmlns:p14="http://schemas.microsoft.com/office/powerpoint/2010/main" val="2074412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pPr algn="l"/>
            <a:r>
              <a:rPr lang="da-DK" b="1" dirty="0" smtClean="0"/>
              <a:t>Kompetence </a:t>
            </a:r>
            <a:r>
              <a:rPr lang="da-DK" b="1" dirty="0" smtClean="0"/>
              <a:t>til udførelse - personkreds</a:t>
            </a:r>
            <a:endParaRPr lang="da-DK" b="1" dirty="0"/>
          </a:p>
        </p:txBody>
      </p:sp>
      <p:sp>
        <p:nvSpPr>
          <p:cNvPr id="3" name="Pladsholder til indhold 2"/>
          <p:cNvSpPr>
            <a:spLocks noGrp="1"/>
          </p:cNvSpPr>
          <p:nvPr>
            <p:ph idx="1"/>
          </p:nvPr>
        </p:nvSpPr>
        <p:spPr>
          <a:xfrm>
            <a:off x="450000" y="1477055"/>
            <a:ext cx="8229600" cy="4692650"/>
          </a:xfrm>
        </p:spPr>
        <p:txBody>
          <a:bodyPr>
            <a:normAutofit/>
          </a:bodyPr>
          <a:lstStyle/>
          <a:p>
            <a:endParaRPr lang="da-DK" dirty="0" smtClean="0"/>
          </a:p>
          <a:p>
            <a:pPr marL="0" indent="0">
              <a:buNone/>
            </a:pPr>
            <a:r>
              <a:rPr lang="da-DK" dirty="0"/>
              <a:t>Personalet (ledelse og medarbejdere) på et anbringelsessted </a:t>
            </a:r>
            <a:r>
              <a:rPr lang="da-DK" dirty="0" smtClean="0"/>
              <a:t>har </a:t>
            </a:r>
            <a:r>
              <a:rPr lang="da-DK" dirty="0"/>
              <a:t>den formelle kompetence til at </a:t>
            </a:r>
            <a:r>
              <a:rPr lang="da-DK" dirty="0" smtClean="0"/>
              <a:t>udføre rusmiddeltest.</a:t>
            </a:r>
            <a:endParaRPr lang="da-DK" dirty="0"/>
          </a:p>
          <a:p>
            <a:pPr>
              <a:buFont typeface="Arial" charset="0"/>
              <a:buChar char="•"/>
            </a:pPr>
            <a:endParaRPr lang="da-DK" dirty="0"/>
          </a:p>
          <a:p>
            <a:pPr marL="0" indent="0">
              <a:buNone/>
            </a:pPr>
            <a:r>
              <a:rPr lang="da-DK" dirty="0"/>
              <a:t>Ved personale </a:t>
            </a:r>
            <a:r>
              <a:rPr lang="da-DK" dirty="0" smtClean="0"/>
              <a:t>forstås personale</a:t>
            </a:r>
            <a:r>
              <a:rPr lang="da-DK" dirty="0"/>
              <a:t>, der udfører pædagogisk arbejde eller pædagogiske </a:t>
            </a:r>
            <a:r>
              <a:rPr lang="da-DK" dirty="0" smtClean="0"/>
              <a:t>opgaver.</a:t>
            </a:r>
          </a:p>
          <a:p>
            <a:pPr marL="0" lvl="1" indent="0">
              <a:buNone/>
            </a:pPr>
            <a:endParaRPr lang="da-DK" dirty="0"/>
          </a:p>
          <a:p>
            <a:pPr marL="0" lvl="1" indent="0">
              <a:buNone/>
            </a:pPr>
            <a:r>
              <a:rPr lang="da-DK" dirty="0" smtClean="0"/>
              <a:t>Bestemmelsen </a:t>
            </a:r>
            <a:r>
              <a:rPr lang="da-DK" dirty="0" smtClean="0"/>
              <a:t>omfatter </a:t>
            </a:r>
            <a:r>
              <a:rPr lang="da-DK" dirty="0"/>
              <a:t>ikke andet personale som køkkenpersonale, pedeler og </a:t>
            </a:r>
            <a:r>
              <a:rPr lang="da-DK" dirty="0" smtClean="0"/>
              <a:t>rengøringspersonale.</a:t>
            </a:r>
            <a:endParaRPr lang="da-DK" dirty="0"/>
          </a:p>
          <a:p>
            <a:pPr marL="0" indent="0">
              <a:buNone/>
            </a:pPr>
            <a:endParaRPr lang="da-DK" dirty="0" smtClean="0"/>
          </a:p>
          <a:p>
            <a:pPr lvl="1"/>
            <a:endParaRPr lang="da-DK" dirty="0"/>
          </a:p>
          <a:p>
            <a:pPr marL="457200" lvl="1" indent="0">
              <a:buNone/>
            </a:pPr>
            <a:endParaRPr lang="da-DK" dirty="0" smtClean="0"/>
          </a:p>
          <a:p>
            <a:endParaRPr lang="da-DK" dirty="0" smtClean="0"/>
          </a:p>
        </p:txBody>
      </p:sp>
      <p:sp>
        <p:nvSpPr>
          <p:cNvPr id="4" name="Pladsholder til sidefod 3"/>
          <p:cNvSpPr>
            <a:spLocks noGrp="1"/>
          </p:cNvSpPr>
          <p:nvPr>
            <p:ph type="ftr" sz="quarter" idx="11"/>
          </p:nvPr>
        </p:nvSpPr>
        <p:spPr>
          <a:xfrm>
            <a:off x="435429" y="6356350"/>
            <a:ext cx="5584371" cy="365125"/>
          </a:xfrm>
        </p:spPr>
        <p:txBody>
          <a:bodyPr/>
          <a:lstStyle/>
          <a:p>
            <a:pPr algn="l">
              <a:defRPr/>
            </a:pPr>
            <a:r>
              <a:rPr lang="en-GB" dirty="0" err="1" smtClean="0"/>
              <a:t>Rusmiddeltest</a:t>
            </a:r>
            <a:endParaRPr lang="en-GB" dirty="0"/>
          </a:p>
        </p:txBody>
      </p:sp>
      <p:sp>
        <p:nvSpPr>
          <p:cNvPr id="5" name="Pladsholder til diasnummer 4"/>
          <p:cNvSpPr>
            <a:spLocks noGrp="1"/>
          </p:cNvSpPr>
          <p:nvPr>
            <p:ph type="sldNum" sz="quarter" idx="12"/>
          </p:nvPr>
        </p:nvSpPr>
        <p:spPr/>
        <p:txBody>
          <a:bodyPr/>
          <a:lstStyle/>
          <a:p>
            <a:fld id="{95E23547-C9CD-45B9-9228-69770B7E3F56}" type="slidenum">
              <a:rPr lang="da-DK" smtClean="0"/>
              <a:t>9</a:t>
            </a:fld>
            <a:endParaRPr lang="da-DK"/>
          </a:p>
        </p:txBody>
      </p:sp>
    </p:spTree>
    <p:extLst>
      <p:ext uri="{BB962C8B-B14F-4D97-AF65-F5344CB8AC3E}">
        <p14:creationId xmlns:p14="http://schemas.microsoft.com/office/powerpoint/2010/main" val="287772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purl.org/dc/elements/1.1/"/>
    <ds:schemaRef ds:uri="http://www.w3.org/XML/1998/namespace"/>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2225</TotalTime>
  <Words>1334</Words>
  <Application>Microsoft Office PowerPoint</Application>
  <PresentationFormat>Skærmshow (4:3)</PresentationFormat>
  <Paragraphs>160</Paragraphs>
  <Slides>15</Slides>
  <Notes>5</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Kontortema</vt:lpstr>
      <vt:lpstr>Voksenansvar for anbragte børn og unge   Rusmiddeltest </vt:lpstr>
      <vt:lpstr>Rettigheder og indgreb heri</vt:lpstr>
      <vt:lpstr>Personlig integritet og selvbestemmelse</vt:lpstr>
      <vt:lpstr>Lovreglens indhold</vt:lpstr>
      <vt:lpstr>Anvendelsesområde</vt:lpstr>
      <vt:lpstr>Betingelser for indgreb</vt:lpstr>
      <vt:lpstr>Generelt samtykke</vt:lpstr>
      <vt:lpstr>Generelt samtykke</vt:lpstr>
      <vt:lpstr>Kompetence til udførelse - personkreds</vt:lpstr>
      <vt:lpstr>Form for indgreb</vt:lpstr>
      <vt:lpstr>Casearbejde</vt:lpstr>
      <vt:lpstr>Retskilder</vt:lpstr>
      <vt:lpstr>Lovens ordlyd</vt:lpstr>
      <vt:lpstr>Bekendtgørelsens ordlyd</vt:lpstr>
      <vt:lpstr>Bekendtgørelsens ordlyd - fortsat</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100</cp:revision>
  <cp:lastPrinted>2016-11-08T14:16:51Z</cp:lastPrinted>
  <dcterms:created xsi:type="dcterms:W3CDTF">2008-07-07T11:45:09Z</dcterms:created>
  <dcterms:modified xsi:type="dcterms:W3CDTF">2017-01-15T08:04:15Z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